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0" r:id="rId1"/>
  </p:sldMasterIdLst>
  <p:notesMasterIdLst>
    <p:notesMasterId r:id="rId122"/>
  </p:notesMasterIdLst>
  <p:handoutMasterIdLst>
    <p:handoutMasterId r:id="rId12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374"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75"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76"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Lst>
  <p:sldSz cx="9144000" cy="6858000" type="screen4x3"/>
  <p:notesSz cx="6858000" cy="9144000"/>
  <p:embeddedFontLst>
    <p:embeddedFont>
      <p:font typeface="AlgerianD" pitchFamily="82" charset="0"/>
      <p:regular r:id="rId124"/>
    </p:embeddedFont>
    <p:embeddedFont>
      <p:font typeface="Tahoma" pitchFamily="34" charset="0"/>
      <p:regular r:id="rId125"/>
      <p:bold r:id="rId126"/>
    </p:embeddedFont>
    <p:embeddedFont>
      <p:font typeface="Calibri" pitchFamily="34" charset="0"/>
      <p:regular r:id="rId127"/>
      <p:bold r:id="rId128"/>
      <p:italic r:id="rId129"/>
      <p:boldItalic r:id="rId130"/>
    </p:embeddedFont>
    <p:embeddedFont>
      <p:font typeface="Arial Narrow" pitchFamily="34" charset="0"/>
      <p:regular r:id="rId131"/>
      <p:bold r:id="rId132"/>
      <p:italic r:id="rId133"/>
      <p:boldItalic r:id="rId134"/>
    </p:embeddedFont>
  </p:embeddedFontLst>
  <p:defaultTextStyle>
    <a:defPPr>
      <a:defRPr lang="en-US"/>
    </a:defPPr>
    <a:lvl1pPr algn="ctr" rtl="0" eaLnBrk="0" fontAlgn="base" hangingPunct="0">
      <a:spcBef>
        <a:spcPct val="50000"/>
      </a:spcBef>
      <a:spcAft>
        <a:spcPct val="0"/>
      </a:spcAft>
      <a:defRPr kumimoji="1" sz="3000" kern="1200">
        <a:solidFill>
          <a:schemeClr val="tx1"/>
        </a:solidFill>
        <a:latin typeface="Tahoma" pitchFamily="34" charset="0"/>
        <a:ea typeface="+mn-ea"/>
        <a:cs typeface="+mn-cs"/>
      </a:defRPr>
    </a:lvl1pPr>
    <a:lvl2pPr marL="457200" algn="ctr" rtl="0" eaLnBrk="0" fontAlgn="base" hangingPunct="0">
      <a:spcBef>
        <a:spcPct val="50000"/>
      </a:spcBef>
      <a:spcAft>
        <a:spcPct val="0"/>
      </a:spcAft>
      <a:defRPr kumimoji="1" sz="3000" kern="1200">
        <a:solidFill>
          <a:schemeClr val="tx1"/>
        </a:solidFill>
        <a:latin typeface="Tahoma" pitchFamily="34" charset="0"/>
        <a:ea typeface="+mn-ea"/>
        <a:cs typeface="+mn-cs"/>
      </a:defRPr>
    </a:lvl2pPr>
    <a:lvl3pPr marL="914400" algn="ctr" rtl="0" eaLnBrk="0" fontAlgn="base" hangingPunct="0">
      <a:spcBef>
        <a:spcPct val="50000"/>
      </a:spcBef>
      <a:spcAft>
        <a:spcPct val="0"/>
      </a:spcAft>
      <a:defRPr kumimoji="1" sz="3000" kern="1200">
        <a:solidFill>
          <a:schemeClr val="tx1"/>
        </a:solidFill>
        <a:latin typeface="Tahoma" pitchFamily="34" charset="0"/>
        <a:ea typeface="+mn-ea"/>
        <a:cs typeface="+mn-cs"/>
      </a:defRPr>
    </a:lvl3pPr>
    <a:lvl4pPr marL="1371600" algn="ctr" rtl="0" eaLnBrk="0" fontAlgn="base" hangingPunct="0">
      <a:spcBef>
        <a:spcPct val="50000"/>
      </a:spcBef>
      <a:spcAft>
        <a:spcPct val="0"/>
      </a:spcAft>
      <a:defRPr kumimoji="1" sz="3000" kern="1200">
        <a:solidFill>
          <a:schemeClr val="tx1"/>
        </a:solidFill>
        <a:latin typeface="Tahoma" pitchFamily="34" charset="0"/>
        <a:ea typeface="+mn-ea"/>
        <a:cs typeface="+mn-cs"/>
      </a:defRPr>
    </a:lvl4pPr>
    <a:lvl5pPr marL="1828800" algn="ctr" rtl="0" eaLnBrk="0" fontAlgn="base" hangingPunct="0">
      <a:spcBef>
        <a:spcPct val="50000"/>
      </a:spcBef>
      <a:spcAft>
        <a:spcPct val="0"/>
      </a:spcAft>
      <a:defRPr kumimoji="1" sz="3000" kern="1200">
        <a:solidFill>
          <a:schemeClr val="tx1"/>
        </a:solidFill>
        <a:latin typeface="Tahoma" pitchFamily="34" charset="0"/>
        <a:ea typeface="+mn-ea"/>
        <a:cs typeface="+mn-cs"/>
      </a:defRPr>
    </a:lvl5pPr>
    <a:lvl6pPr marL="2286000" algn="l" defTabSz="914400" rtl="0" eaLnBrk="1" latinLnBrk="0" hangingPunct="1">
      <a:defRPr kumimoji="1" sz="3000" kern="1200">
        <a:solidFill>
          <a:schemeClr val="tx1"/>
        </a:solidFill>
        <a:latin typeface="Tahoma" pitchFamily="34" charset="0"/>
        <a:ea typeface="+mn-ea"/>
        <a:cs typeface="+mn-cs"/>
      </a:defRPr>
    </a:lvl6pPr>
    <a:lvl7pPr marL="2743200" algn="l" defTabSz="914400" rtl="0" eaLnBrk="1" latinLnBrk="0" hangingPunct="1">
      <a:defRPr kumimoji="1" sz="3000" kern="1200">
        <a:solidFill>
          <a:schemeClr val="tx1"/>
        </a:solidFill>
        <a:latin typeface="Tahoma" pitchFamily="34" charset="0"/>
        <a:ea typeface="+mn-ea"/>
        <a:cs typeface="+mn-cs"/>
      </a:defRPr>
    </a:lvl7pPr>
    <a:lvl8pPr marL="3200400" algn="l" defTabSz="914400" rtl="0" eaLnBrk="1" latinLnBrk="0" hangingPunct="1">
      <a:defRPr kumimoji="1" sz="3000" kern="1200">
        <a:solidFill>
          <a:schemeClr val="tx1"/>
        </a:solidFill>
        <a:latin typeface="Tahoma" pitchFamily="34" charset="0"/>
        <a:ea typeface="+mn-ea"/>
        <a:cs typeface="+mn-cs"/>
      </a:defRPr>
    </a:lvl8pPr>
    <a:lvl9pPr marL="3657600" algn="l" defTabSz="914400" rtl="0" eaLnBrk="1" latinLnBrk="0" hangingPunct="1">
      <a:defRPr kumimoji="1" sz="3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00"/>
    <a:srgbClr val="A50021"/>
    <a:srgbClr val="FF66CC"/>
    <a:srgbClr val="00FF00"/>
    <a:srgbClr val="FFFF00"/>
    <a:srgbClr val="B2B2B2"/>
    <a:srgbClr val="3399FF"/>
    <a:srgbClr val="FFCC99"/>
    <a:srgbClr val="FF0066"/>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2" autoAdjust="0"/>
    <p:restoredTop sz="94684" autoAdjust="0"/>
  </p:normalViewPr>
  <p:slideViewPr>
    <p:cSldViewPr snapToGrid="0">
      <p:cViewPr varScale="1">
        <p:scale>
          <a:sx n="77" d="100"/>
          <a:sy n="77" d="100"/>
        </p:scale>
        <p:origin x="-4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0" d="100"/>
          <a:sy n="40" d="100"/>
        </p:scale>
        <p:origin x="-1404"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10.fntdata"/><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openxmlformats.org/officeDocument/2006/relationships/font" Target="fonts/font5.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font" Target="fonts/font3.fntdata"/><Relationship Id="rId134"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font" Target="fonts/font1.fntdata"/><Relationship Id="rId129" Type="http://schemas.openxmlformats.org/officeDocument/2006/relationships/font" Target="fonts/font6.fntdata"/><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130" Type="http://schemas.openxmlformats.org/officeDocument/2006/relationships/font" Target="fonts/font7.fntdata"/><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8.fntdata"/><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4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51.wmf"/><Relationship Id="rId1" Type="http://schemas.openxmlformats.org/officeDocument/2006/relationships/image" Target="../media/image15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20000"/>
              </a:spcBef>
              <a:defRPr kumimoji="0" sz="1200"/>
            </a:lvl1pPr>
          </a:lstStyle>
          <a:p>
            <a:endParaRPr lang="en-US"/>
          </a:p>
        </p:txBody>
      </p:sp>
      <p:sp>
        <p:nvSpPr>
          <p:cNvPr id="3727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kumimoji="0" sz="1200"/>
            </a:lvl1pPr>
          </a:lstStyle>
          <a:p>
            <a:endParaRPr lang="en-US"/>
          </a:p>
        </p:txBody>
      </p:sp>
      <p:sp>
        <p:nvSpPr>
          <p:cNvPr id="3727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20000"/>
              </a:spcBef>
              <a:defRPr kumimoji="0" sz="1200"/>
            </a:lvl1pPr>
          </a:lstStyle>
          <a:p>
            <a:endParaRPr lang="en-US"/>
          </a:p>
        </p:txBody>
      </p:sp>
      <p:sp>
        <p:nvSpPr>
          <p:cNvPr id="3727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defRPr kumimoji="0" sz="1200"/>
            </a:lvl1pPr>
          </a:lstStyle>
          <a:p>
            <a:fld id="{B90213A0-E63D-4CFC-8C4F-5309B7080377}" type="slidenum">
              <a:rPr lang="en-US"/>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20000"/>
              </a:spcBef>
              <a:buFontTx/>
              <a:buChar char="•"/>
              <a:defRPr kumimoji="0" sz="1200"/>
            </a:lvl1pPr>
          </a:lstStyle>
          <a:p>
            <a:endParaRPr lang="en-US"/>
          </a:p>
        </p:txBody>
      </p:sp>
      <p:sp>
        <p:nvSpPr>
          <p:cNvPr id="362505"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2507" name="Rectangle 11"/>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FontTx/>
              <a:buChar char="•"/>
              <a:defRPr kumimoji="0" sz="1200"/>
            </a:lvl1pPr>
          </a:lstStyle>
          <a:p>
            <a:endParaRPr lang="en-US"/>
          </a:p>
        </p:txBody>
      </p:sp>
      <p:sp>
        <p:nvSpPr>
          <p:cNvPr id="362508"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20000"/>
              </a:spcBef>
              <a:buFontTx/>
              <a:buChar char="•"/>
              <a:defRPr kumimoji="0" sz="1200"/>
            </a:lvl1pPr>
          </a:lstStyle>
          <a:p>
            <a:endParaRPr lang="en-US"/>
          </a:p>
        </p:txBody>
      </p:sp>
      <p:sp>
        <p:nvSpPr>
          <p:cNvPr id="362509"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FontTx/>
              <a:buChar char="•"/>
              <a:defRPr kumimoji="0" sz="1200"/>
            </a:lvl1pPr>
          </a:lstStyle>
          <a:p>
            <a:fld id="{8DCCD9E5-FBDE-4888-BC4D-7DAB46B38EB7}" type="slidenum">
              <a:rPr lang="en-US"/>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0ACA2F79-CBC8-456E-8A39-5EB6A2C5DC90}" type="slidenum">
              <a:rPr lang="en-US" smtClean="0"/>
              <a:pPr>
                <a:defRPr/>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6C3D7D0-2208-4B67-AEF1-62A464AAE3F1}" type="slidenum">
              <a:rPr lang="es-ES_tradnl"/>
              <a:pPr/>
              <a:t>42</a:t>
            </a:fld>
            <a:endParaRPr lang="es-ES_tradnl"/>
          </a:p>
        </p:txBody>
      </p:sp>
      <p:sp>
        <p:nvSpPr>
          <p:cNvPr id="47107" name="Rectangle 2"/>
          <p:cNvSpPr>
            <a:spLocks noGrp="1" noRot="1" noChangeAspect="1" noChangeArrowheads="1" noTextEdit="1"/>
          </p:cNvSpPr>
          <p:nvPr>
            <p:ph type="sldImg"/>
          </p:nvPr>
        </p:nvSpPr>
        <p:spPr>
          <a:xfrm>
            <a:off x="1293813" y="798513"/>
            <a:ext cx="4270375" cy="3203575"/>
          </a:xfrm>
          <a:ln/>
        </p:spPr>
      </p:sp>
      <p:sp>
        <p:nvSpPr>
          <p:cNvPr id="47108" name="Rectangle 3"/>
          <p:cNvSpPr>
            <a:spLocks noGrp="1" noChangeArrowheads="1"/>
          </p:cNvSpPr>
          <p:nvPr>
            <p:ph type="body" idx="1"/>
          </p:nvPr>
        </p:nvSpPr>
        <p:spPr>
          <a:xfrm>
            <a:off x="914400" y="4346575"/>
            <a:ext cx="5029200" cy="3848100"/>
          </a:xfrm>
          <a:noFill/>
          <a:ln/>
        </p:spPr>
        <p:txBody>
          <a:bodyPr/>
          <a:lstStyle/>
          <a:p>
            <a:endParaRPr lang="es-MX" sz="6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E55506A-6610-47E9-98A1-8F31A5D09450}" type="slidenum">
              <a:rPr lang="es-ES_tradnl"/>
              <a:pPr/>
              <a:t>117</a:t>
            </a:fld>
            <a:endParaRPr lang="es-ES_tradnl"/>
          </a:p>
        </p:txBody>
      </p:sp>
      <p:sp>
        <p:nvSpPr>
          <p:cNvPr id="46083" name="Rectangle 2"/>
          <p:cNvSpPr>
            <a:spLocks noGrp="1" noRot="1" noChangeAspect="1" noChangeArrowheads="1" noTextEdit="1"/>
          </p:cNvSpPr>
          <p:nvPr>
            <p:ph type="sldImg"/>
          </p:nvPr>
        </p:nvSpPr>
        <p:spPr>
          <a:xfrm>
            <a:off x="1293813" y="798513"/>
            <a:ext cx="4270375" cy="3203575"/>
          </a:xfrm>
          <a:ln/>
        </p:spPr>
      </p:sp>
      <p:sp>
        <p:nvSpPr>
          <p:cNvPr id="46084" name="Rectangle 3"/>
          <p:cNvSpPr>
            <a:spLocks noGrp="1" noChangeArrowheads="1"/>
          </p:cNvSpPr>
          <p:nvPr>
            <p:ph type="body" idx="1"/>
          </p:nvPr>
        </p:nvSpPr>
        <p:spPr>
          <a:xfrm>
            <a:off x="914400" y="4346575"/>
            <a:ext cx="5029200" cy="3848100"/>
          </a:xfrm>
          <a:noFill/>
          <a:ln/>
        </p:spPr>
        <p:txBody>
          <a:bodyPr/>
          <a:lstStyle/>
          <a:p>
            <a:pPr>
              <a:spcBef>
                <a:spcPct val="0"/>
              </a:spcBef>
            </a:pPr>
            <a:endParaRPr lang="es-MX" sz="2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6C3D7D0-2208-4B67-AEF1-62A464AAE3F1}" type="slidenum">
              <a:rPr lang="es-ES_tradnl"/>
              <a:pPr/>
              <a:t>118</a:t>
            </a:fld>
            <a:endParaRPr lang="es-ES_tradnl"/>
          </a:p>
        </p:txBody>
      </p:sp>
      <p:sp>
        <p:nvSpPr>
          <p:cNvPr id="47107" name="Rectangle 2"/>
          <p:cNvSpPr>
            <a:spLocks noGrp="1" noRot="1" noChangeAspect="1" noChangeArrowheads="1" noTextEdit="1"/>
          </p:cNvSpPr>
          <p:nvPr>
            <p:ph type="sldImg"/>
          </p:nvPr>
        </p:nvSpPr>
        <p:spPr>
          <a:xfrm>
            <a:off x="1293813" y="798513"/>
            <a:ext cx="4270375" cy="3203575"/>
          </a:xfrm>
          <a:ln/>
        </p:spPr>
      </p:sp>
      <p:sp>
        <p:nvSpPr>
          <p:cNvPr id="47108" name="Rectangle 3"/>
          <p:cNvSpPr>
            <a:spLocks noGrp="1" noChangeArrowheads="1"/>
          </p:cNvSpPr>
          <p:nvPr>
            <p:ph type="body" idx="1"/>
          </p:nvPr>
        </p:nvSpPr>
        <p:spPr>
          <a:xfrm>
            <a:off x="914400" y="4346575"/>
            <a:ext cx="5029200" cy="3848100"/>
          </a:xfrm>
          <a:noFill/>
          <a:ln/>
        </p:spPr>
        <p:txBody>
          <a:bodyPr/>
          <a:lstStyle/>
          <a:p>
            <a:endParaRPr lang="es-MX" sz="6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75810" name="AutoShape 2"/>
          <p:cNvSpPr>
            <a:spLocks noChangeArrowheads="1"/>
          </p:cNvSpPr>
          <p:nvPr/>
        </p:nvSpPr>
        <p:spPr bwMode="auto">
          <a:xfrm>
            <a:off x="1600200" y="-2209800"/>
            <a:ext cx="9144000" cy="9067800"/>
          </a:xfrm>
          <a:prstGeom prst="diamond">
            <a:avLst/>
          </a:prstGeom>
          <a:gradFill rotWithShape="0">
            <a:gsLst>
              <a:gs pos="0">
                <a:schemeClr val="bg1"/>
              </a:gs>
              <a:gs pos="100000">
                <a:schemeClr val="folHlink"/>
              </a:gs>
            </a:gsLst>
            <a:lin ang="5400000" scaled="1"/>
          </a:gradFill>
          <a:ln w="9525">
            <a:noFill/>
            <a:miter lim="800000"/>
            <a:headEnd/>
            <a:tailEnd/>
          </a:ln>
        </p:spPr>
        <p:txBody>
          <a:bodyPr wrap="none" anchor="ctr"/>
          <a:lstStyle/>
          <a:p>
            <a:endParaRPr lang="en-US"/>
          </a:p>
        </p:txBody>
      </p:sp>
      <p:sp>
        <p:nvSpPr>
          <p:cNvPr id="375811" name="Rectangle 3"/>
          <p:cNvSpPr>
            <a:spLocks noGrp="1" noChangeArrowheads="1"/>
          </p:cNvSpPr>
          <p:nvPr>
            <p:ph type="ctrTitle"/>
          </p:nvPr>
        </p:nvSpPr>
        <p:spPr>
          <a:xfrm>
            <a:off x="914400" y="1524000"/>
            <a:ext cx="7772400" cy="1143000"/>
          </a:xfrm>
        </p:spPr>
        <p:txBody>
          <a:bodyPr/>
          <a:lstStyle>
            <a:lvl1pPr>
              <a:defRPr sz="4800"/>
            </a:lvl1pPr>
          </a:lstStyle>
          <a:p>
            <a:r>
              <a:rPr lang="en-US"/>
              <a:t>Click to edit Master Title Style</a:t>
            </a:r>
          </a:p>
        </p:txBody>
      </p:sp>
      <p:sp>
        <p:nvSpPr>
          <p:cNvPr id="375812" name="Rectangle 4"/>
          <p:cNvSpPr>
            <a:spLocks noGrp="1" noChangeArrowheads="1"/>
          </p:cNvSpPr>
          <p:nvPr>
            <p:ph type="subTitle" idx="1"/>
          </p:nvPr>
        </p:nvSpPr>
        <p:spPr>
          <a:xfrm>
            <a:off x="914400" y="3276600"/>
            <a:ext cx="6400800" cy="1752600"/>
          </a:xfrm>
          <a:effectLst>
            <a:outerShdw dist="81320" dir="2319588" algn="ctr" rotWithShape="0">
              <a:srgbClr val="808080"/>
            </a:outerShdw>
          </a:effectLst>
        </p:spPr>
        <p:txBody>
          <a:bodyPr/>
          <a:lstStyle>
            <a:lvl1pPr marL="0" indent="0">
              <a:buFontTx/>
              <a:buNone/>
              <a:defRPr/>
            </a:lvl1pPr>
          </a:lstStyle>
          <a:p>
            <a:r>
              <a:rPr lang="en-US"/>
              <a:t>Click to edit Master subtitle style</a:t>
            </a:r>
          </a:p>
        </p:txBody>
      </p:sp>
      <p:sp>
        <p:nvSpPr>
          <p:cNvPr id="375813" name="Rectangle 5"/>
          <p:cNvSpPr>
            <a:spLocks noChangeArrowheads="1"/>
          </p:cNvSpPr>
          <p:nvPr/>
        </p:nvSpPr>
        <p:spPr bwMode="auto">
          <a:xfrm>
            <a:off x="0" y="0"/>
            <a:ext cx="381000" cy="6858000"/>
          </a:xfrm>
          <a:prstGeom prst="rect">
            <a:avLst/>
          </a:prstGeom>
          <a:solidFill>
            <a:schemeClr val="accent2"/>
          </a:solidFill>
          <a:ln w="9525">
            <a:noFill/>
            <a:miter lim="800000"/>
            <a:headEnd/>
            <a:tailEnd/>
          </a:ln>
        </p:spPr>
        <p:txBody>
          <a:bodyPr wrap="none" anchor="ctr"/>
          <a:lstStyle/>
          <a:p>
            <a:endParaRPr lang="en-US"/>
          </a:p>
        </p:txBody>
      </p:sp>
      <p:sp>
        <p:nvSpPr>
          <p:cNvPr id="375814" name="Rectangle 6"/>
          <p:cNvSpPr>
            <a:spLocks noChangeArrowheads="1"/>
          </p:cNvSpPr>
          <p:nvPr/>
        </p:nvSpPr>
        <p:spPr bwMode="auto">
          <a:xfrm>
            <a:off x="0" y="0"/>
            <a:ext cx="381000" cy="2286000"/>
          </a:xfrm>
          <a:prstGeom prst="rect">
            <a:avLst/>
          </a:prstGeom>
          <a:solidFill>
            <a:schemeClr val="accent1"/>
          </a:solidFill>
          <a:ln w="9525">
            <a:noFill/>
            <a:miter lim="800000"/>
            <a:headEnd/>
            <a:tailEnd/>
          </a:ln>
        </p:spPr>
        <p:txBody>
          <a:bodyPr wrap="none" anchor="ctr"/>
          <a:lstStyle/>
          <a:p>
            <a:endParaRPr lang="en-US"/>
          </a:p>
        </p:txBody>
      </p:sp>
      <p:sp>
        <p:nvSpPr>
          <p:cNvPr id="375818" name="Rectangle 10"/>
          <p:cNvSpPr>
            <a:spLocks noGrp="1" noChangeArrowheads="1"/>
          </p:cNvSpPr>
          <p:nvPr>
            <p:ph type="dt" sz="half" idx="2"/>
          </p:nvPr>
        </p:nvSpPr>
        <p:spPr/>
        <p:txBody>
          <a:bodyPr/>
          <a:lstStyle>
            <a:lvl1pPr>
              <a:defRPr/>
            </a:lvl1pPr>
          </a:lstStyle>
          <a:p>
            <a:endParaRPr lang="en-US"/>
          </a:p>
        </p:txBody>
      </p:sp>
      <p:sp>
        <p:nvSpPr>
          <p:cNvPr id="375819" name="Rectangle 11"/>
          <p:cNvSpPr>
            <a:spLocks noGrp="1" noChangeArrowheads="1"/>
          </p:cNvSpPr>
          <p:nvPr>
            <p:ph type="ftr" sz="quarter" idx="3"/>
          </p:nvPr>
        </p:nvSpPr>
        <p:spPr/>
        <p:txBody>
          <a:bodyPr/>
          <a:lstStyle>
            <a:lvl1pPr>
              <a:defRPr/>
            </a:lvl1pPr>
          </a:lstStyle>
          <a:p>
            <a:endParaRPr lang="en-US"/>
          </a:p>
        </p:txBody>
      </p:sp>
      <p:sp>
        <p:nvSpPr>
          <p:cNvPr id="375820" name="Rectangle 12"/>
          <p:cNvSpPr>
            <a:spLocks noGrp="1" noChangeArrowheads="1"/>
          </p:cNvSpPr>
          <p:nvPr>
            <p:ph type="sldNum" sz="quarter" idx="4"/>
          </p:nvPr>
        </p:nvSpPr>
        <p:spPr/>
        <p:txBody>
          <a:bodyPr/>
          <a:lstStyle>
            <a:lvl1pPr>
              <a:defRPr/>
            </a:lvl1pPr>
          </a:lstStyle>
          <a:p>
            <a:fld id="{6A344FE2-419F-422E-B7A9-37435193DBF1}" type="slidenum">
              <a:rPr lang="en-US"/>
              <a:pPr/>
              <a:t>‹Nº›</a:t>
            </a:fld>
            <a:endParaRPr lang="en-US"/>
          </a:p>
        </p:txBody>
      </p:sp>
      <p:pic>
        <p:nvPicPr>
          <p:cNvPr id="375821" name="Picture 13" descr="MHEducacion_slogan"/>
          <p:cNvPicPr>
            <a:picLocks noChangeAspect="1" noChangeArrowheads="1"/>
          </p:cNvPicPr>
          <p:nvPr userDrawn="1"/>
        </p:nvPicPr>
        <p:blipFill>
          <a:blip r:embed="rId2" cstate="print"/>
          <a:srcRect r="72220" b="30290"/>
          <a:stretch>
            <a:fillRect/>
          </a:stretch>
        </p:blipFill>
        <p:spPr bwMode="auto">
          <a:xfrm>
            <a:off x="152400" y="152400"/>
            <a:ext cx="1066800" cy="10668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6B35C5BD-D0CF-4FE6-98FE-6DAC32BBA5A7}"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72250" y="609600"/>
            <a:ext cx="1885950" cy="53340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914400" y="609600"/>
            <a:ext cx="5505450" cy="5334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3F7A366-2A91-46F8-8AF9-CA6C7E149DEA}"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D9D5055-32AC-4734-A48F-EE394D79E2A4}"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A77489E9-2355-4D6C-BF32-E5B4E2407A44}"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9144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7625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FE1C36F9-4CAF-46FF-BE9E-88E555D0298A}"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5F30B5C6-DA5F-428F-AC66-71BA0F2084C0}"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EB91A276-8B02-4F42-A508-BDEF0AFD46B5}"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39364A80-F855-4BAE-9375-4F7390439751}"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AD3A3927-A97A-48AB-86C9-8E4D5924A8B2}"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97FB90D8-36C1-42B7-BD7E-E8685A442483}"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374786" name="AutoShape 2"/>
          <p:cNvSpPr>
            <a:spLocks noChangeArrowheads="1"/>
          </p:cNvSpPr>
          <p:nvPr/>
        </p:nvSpPr>
        <p:spPr bwMode="auto">
          <a:xfrm>
            <a:off x="1600200" y="-2209800"/>
            <a:ext cx="9144000" cy="9067800"/>
          </a:xfrm>
          <a:prstGeom prst="diamond">
            <a:avLst/>
          </a:prstGeom>
          <a:gradFill rotWithShape="0">
            <a:gsLst>
              <a:gs pos="0">
                <a:schemeClr val="bg1"/>
              </a:gs>
              <a:gs pos="100000">
                <a:schemeClr val="folHlink"/>
              </a:gs>
            </a:gsLst>
            <a:lin ang="5400000" scaled="1"/>
          </a:gradFill>
          <a:ln w="9525">
            <a:noFill/>
            <a:miter lim="800000"/>
            <a:headEnd/>
            <a:tailEnd/>
          </a:ln>
        </p:spPr>
        <p:txBody>
          <a:bodyPr wrap="none" anchor="ctr"/>
          <a:lstStyle/>
          <a:p>
            <a:endParaRPr lang="en-US"/>
          </a:p>
        </p:txBody>
      </p:sp>
      <p:sp>
        <p:nvSpPr>
          <p:cNvPr id="374787" name="Rectangle 3"/>
          <p:cNvSpPr>
            <a:spLocks noGrp="1" noChangeArrowheads="1"/>
          </p:cNvSpPr>
          <p:nvPr>
            <p:ph type="title"/>
          </p:nvPr>
        </p:nvSpPr>
        <p:spPr bwMode="auto">
          <a:xfrm>
            <a:off x="914400" y="6096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4789" name="Rectangle 5"/>
          <p:cNvSpPr>
            <a:spLocks noGrp="1" noChangeArrowheads="1"/>
          </p:cNvSpPr>
          <p:nvPr>
            <p:ph type="body" idx="1"/>
          </p:nvPr>
        </p:nvSpPr>
        <p:spPr bwMode="auto">
          <a:xfrm>
            <a:off x="914400" y="2286000"/>
            <a:ext cx="75438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a:p>
            <a:pPr lvl="3"/>
            <a:endParaRPr lang="en-US" smtClean="0"/>
          </a:p>
        </p:txBody>
      </p:sp>
      <p:sp>
        <p:nvSpPr>
          <p:cNvPr id="374792" name="Rectangle 8"/>
          <p:cNvSpPr>
            <a:spLocks noChangeArrowheads="1"/>
          </p:cNvSpPr>
          <p:nvPr/>
        </p:nvSpPr>
        <p:spPr bwMode="auto">
          <a:xfrm>
            <a:off x="0" y="0"/>
            <a:ext cx="381000" cy="6858000"/>
          </a:xfrm>
          <a:prstGeom prst="rect">
            <a:avLst/>
          </a:prstGeom>
          <a:solidFill>
            <a:schemeClr val="accent2"/>
          </a:solidFill>
          <a:ln w="9525">
            <a:noFill/>
            <a:miter lim="800000"/>
            <a:headEnd/>
            <a:tailEnd/>
          </a:ln>
        </p:spPr>
        <p:txBody>
          <a:bodyPr wrap="none" anchor="ctr"/>
          <a:lstStyle/>
          <a:p>
            <a:endParaRPr lang="en-US"/>
          </a:p>
        </p:txBody>
      </p:sp>
      <p:sp>
        <p:nvSpPr>
          <p:cNvPr id="374793" name="Rectangle 9"/>
          <p:cNvSpPr>
            <a:spLocks noChangeArrowheads="1"/>
          </p:cNvSpPr>
          <p:nvPr/>
        </p:nvSpPr>
        <p:spPr bwMode="auto">
          <a:xfrm>
            <a:off x="0" y="0"/>
            <a:ext cx="381000" cy="2286000"/>
          </a:xfrm>
          <a:prstGeom prst="rect">
            <a:avLst/>
          </a:prstGeom>
          <a:solidFill>
            <a:schemeClr val="accent1"/>
          </a:solidFill>
          <a:ln w="9525">
            <a:noFill/>
            <a:miter lim="800000"/>
            <a:headEnd/>
            <a:tailEnd/>
          </a:ln>
        </p:spPr>
        <p:txBody>
          <a:bodyPr wrap="none" anchor="ctr"/>
          <a:lstStyle/>
          <a:p>
            <a:endParaRPr lang="en-US"/>
          </a:p>
        </p:txBody>
      </p:sp>
      <p:sp>
        <p:nvSpPr>
          <p:cNvPr id="374794" name="Rectangle 10"/>
          <p:cNvSpPr>
            <a:spLocks noGrp="1" noChangeArrowheads="1"/>
          </p:cNvSpPr>
          <p:nvPr>
            <p:ph type="dt" sz="half" idx="2"/>
          </p:nvPr>
        </p:nvSpPr>
        <p:spPr bwMode="auto">
          <a:xfrm>
            <a:off x="838200" y="5943600"/>
            <a:ext cx="1905000" cy="30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l">
              <a:spcBef>
                <a:spcPct val="20000"/>
              </a:spcBef>
              <a:defRPr kumimoji="0" sz="1400"/>
            </a:lvl1pPr>
          </a:lstStyle>
          <a:p>
            <a:endParaRPr lang="en-US"/>
          </a:p>
        </p:txBody>
      </p:sp>
      <p:sp>
        <p:nvSpPr>
          <p:cNvPr id="374795" name="Rectangle 11"/>
          <p:cNvSpPr>
            <a:spLocks noGrp="1" noChangeArrowheads="1"/>
          </p:cNvSpPr>
          <p:nvPr>
            <p:ph type="ftr" sz="quarter" idx="3"/>
          </p:nvPr>
        </p:nvSpPr>
        <p:spPr bwMode="auto">
          <a:xfrm>
            <a:off x="838200" y="6248400"/>
            <a:ext cx="28956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spcBef>
                <a:spcPct val="20000"/>
              </a:spcBef>
              <a:defRPr kumimoji="0" sz="1400"/>
            </a:lvl1pPr>
          </a:lstStyle>
          <a:p>
            <a:endParaRPr lang="en-US"/>
          </a:p>
        </p:txBody>
      </p:sp>
      <p:sp>
        <p:nvSpPr>
          <p:cNvPr id="374796" name="Rectangle 12"/>
          <p:cNvSpPr>
            <a:spLocks noGrp="1" noChangeArrowheads="1"/>
          </p:cNvSpPr>
          <p:nvPr>
            <p:ph type="sldNum" sz="quarter" idx="4"/>
          </p:nvPr>
        </p:nvSpPr>
        <p:spPr bwMode="auto">
          <a:xfrm>
            <a:off x="3733800" y="6248400"/>
            <a:ext cx="19050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spcBef>
                <a:spcPct val="20000"/>
              </a:spcBef>
              <a:defRPr kumimoji="0" sz="1400"/>
            </a:lvl1pPr>
          </a:lstStyle>
          <a:p>
            <a:fld id="{5841650D-CBA2-4AD1-AFF0-5EA8A1D82204}" type="slidenum">
              <a:rPr lang="en-US"/>
              <a:pPr/>
              <a:t>‹Nº›</a:t>
            </a:fld>
            <a:endParaRPr lang="en-US"/>
          </a:p>
        </p:txBody>
      </p:sp>
      <p:pic>
        <p:nvPicPr>
          <p:cNvPr id="374797" name="Picture 13" descr="MHEducacion_slogan"/>
          <p:cNvPicPr>
            <a:picLocks noChangeAspect="1" noChangeArrowheads="1"/>
          </p:cNvPicPr>
          <p:nvPr userDrawn="1"/>
        </p:nvPicPr>
        <p:blipFill>
          <a:blip r:embed="rId13" cstate="print"/>
          <a:srcRect r="72220" b="30290"/>
          <a:stretch>
            <a:fillRect/>
          </a:stretch>
        </p:blipFill>
        <p:spPr bwMode="auto">
          <a:xfrm>
            <a:off x="152400" y="152400"/>
            <a:ext cx="1066800" cy="1066800"/>
          </a:xfrm>
          <a:prstGeom prst="rect">
            <a:avLst/>
          </a:prstGeom>
          <a:noFill/>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2pPr>
      <a:lvl3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3pPr>
      <a:lvl4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4pPr>
      <a:lvl5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5pPr>
      <a:lvl6pPr marL="4572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6pPr>
      <a:lvl7pPr marL="9144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7pPr>
      <a:lvl8pPr marL="13716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8pPr>
      <a:lvl9pPr marL="18288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60000"/>
        </a:spcBef>
        <a:spcAft>
          <a:spcPct val="0"/>
        </a:spcAft>
        <a:buClr>
          <a:schemeClr val="tx1"/>
        </a:buClr>
        <a:buChar char="•"/>
        <a:defRPr kumimoji="1" sz="30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sz="260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5000"/>
        </a:lnSpc>
        <a:spcBef>
          <a:spcPct val="35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75000"/>
        </a:lnSpc>
        <a:spcBef>
          <a:spcPct val="3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5pPr>
      <a:lvl6pPr marL="25146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6pPr>
      <a:lvl7pPr marL="29718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7pPr>
      <a:lvl8pPr marL="34290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8pPr>
      <a:lvl9pPr marL="38862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emf"/></Relationships>
</file>

<file path=ppt/slides/_rels/slide110.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5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4.xml"/><Relationship Id="rId7" Type="http://schemas.openxmlformats.org/officeDocument/2006/relationships/oleObject" Target="../embeddings/oleObject64.bin"/><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oleObject" Target="../embeddings/oleObject61.bin"/></Relationships>
</file>

<file path=ppt/slides/_rels/slide119.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0.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56.png"/><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xml"/><Relationship Id="rId7"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27.bin"/></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4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4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image" Target="../media/image73.emf"/><Relationship Id="rId5" Type="http://schemas.openxmlformats.org/officeDocument/2006/relationships/oleObject" Target="../embeddings/oleObject34.bin"/><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75.emf"/><Relationship Id="rId4" Type="http://schemas.openxmlformats.org/officeDocument/2006/relationships/oleObject" Target="../embeddings/oleObject35.bin"/></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79.e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audio" Target="../media/audio5.wav"/><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7.bin"/><Relationship Id="rId5" Type="http://schemas.openxmlformats.org/officeDocument/2006/relationships/oleObject" Target="../embeddings/oleObject36.bin"/><Relationship Id="rId10" Type="http://schemas.openxmlformats.org/officeDocument/2006/relationships/oleObject" Target="../embeddings/oleObject41.bin"/><Relationship Id="rId4" Type="http://schemas.openxmlformats.org/officeDocument/2006/relationships/image" Target="../media/image78.png"/><Relationship Id="rId9" Type="http://schemas.openxmlformats.org/officeDocument/2006/relationships/oleObject" Target="../embeddings/oleObject40.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43.bin"/></Relationships>
</file>

<file path=ppt/slides/_rels/slide56.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6.xml"/><Relationship Id="rId4" Type="http://schemas.openxmlformats.org/officeDocument/2006/relationships/audio" Target="../media/audio10.wav"/></Relationships>
</file>

<file path=ppt/slides/_rels/slide5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2.png"/><Relationship Id="rId4" Type="http://schemas.openxmlformats.org/officeDocument/2006/relationships/image" Target="../media/image9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45.bin"/></Relationships>
</file>

<file path=ppt/slides/_rels/slide6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6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8.wav"/><Relationship Id="rId1" Type="http://schemas.openxmlformats.org/officeDocument/2006/relationships/slideLayout" Target="../slideLayouts/slideLayout6.xml"/><Relationship Id="rId5" Type="http://schemas.openxmlformats.org/officeDocument/2006/relationships/image" Target="../media/image101.wmf"/><Relationship Id="rId4" Type="http://schemas.openxmlformats.org/officeDocument/2006/relationships/audio" Target="../media/audio9.wav"/></Relationships>
</file>

<file path=ppt/slides/_rels/slide6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4" Type="http://schemas.openxmlformats.org/officeDocument/2006/relationships/image" Target="../media/image117.jpeg"/></Relationships>
</file>

<file path=ppt/slides/_rels/slide85.x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46.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9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emf"/><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95.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2.xml"/><Relationship Id="rId5" Type="http://schemas.openxmlformats.org/officeDocument/2006/relationships/image" Target="../media/image139.jpeg"/><Relationship Id="rId4" Type="http://schemas.openxmlformats.org/officeDocument/2006/relationships/image" Target="../media/image138.jpeg"/></Relationships>
</file>

<file path=ppt/slides/_rels/slide96.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oleObject51.bin"/><Relationship Id="rId4" Type="http://schemas.openxmlformats.org/officeDocument/2006/relationships/image" Target="../media/image142.png"/></Relationships>
</file>

<file path=ppt/slides/_rels/slide97.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52.bin"/></Relationships>
</file>

<file path=ppt/slides/_rels/slide9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48.emf"/><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image" Target="../media/image1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1105" y="0"/>
            <a:ext cx="8530390" cy="6857999"/>
          </a:xfrm>
          <a:solidFill>
            <a:srgbClr val="002060"/>
          </a:solidFill>
        </p:spPr>
        <p:txBody>
          <a:bodyPr/>
          <a:lstStyle/>
          <a:p>
            <a:pPr algn="ctr" eaLnBrk="1" hangingPunct="1">
              <a:defRPr/>
            </a:pPr>
            <a:r>
              <a:rPr lang="es-ES" sz="2800" b="1" dirty="0" smtClean="0">
                <a:solidFill>
                  <a:srgbClr val="FFFF00"/>
                </a:solidFill>
                <a:latin typeface="Times New Roman" pitchFamily="18" charset="0"/>
                <a:cs typeface="Times New Roman" pitchFamily="18" charset="0"/>
              </a:rPr>
              <a:t>UNIVERSIDAD NACIONAL </a:t>
            </a:r>
            <a:endParaRPr lang="es-MX" sz="2800" b="1" dirty="0" smtClean="0">
              <a:solidFill>
                <a:srgbClr val="FFFF00"/>
              </a:solidFill>
              <a:latin typeface="Times New Roman" pitchFamily="18" charset="0"/>
              <a:cs typeface="Times New Roman" pitchFamily="18" charset="0"/>
            </a:endParaRPr>
          </a:p>
          <a:p>
            <a:pPr algn="ctr" eaLnBrk="1" hangingPunct="1">
              <a:defRPr/>
            </a:pPr>
            <a:r>
              <a:rPr lang="es-ES" sz="2800" b="1" dirty="0" smtClean="0">
                <a:solidFill>
                  <a:srgbClr val="FFFF00"/>
                </a:solidFill>
                <a:latin typeface="Times New Roman" pitchFamily="18" charset="0"/>
                <a:cs typeface="Times New Roman" pitchFamily="18" charset="0"/>
              </a:rPr>
              <a:t>“SANTIAGO ANTÚNEZ DE MAYOLO” </a:t>
            </a:r>
          </a:p>
          <a:p>
            <a:pPr algn="ctr" eaLnBrk="1" hangingPunct="1">
              <a:defRPr/>
            </a:pPr>
            <a:r>
              <a:rPr lang="es-ES" sz="2400" b="1" dirty="0" smtClean="0">
                <a:solidFill>
                  <a:srgbClr val="00FF00"/>
                </a:solidFill>
                <a:latin typeface="Times New Roman" pitchFamily="18" charset="0"/>
                <a:cs typeface="Times New Roman" pitchFamily="18" charset="0"/>
              </a:rPr>
              <a:t>FACULTAD DE INGENIERÍA CIVIL</a:t>
            </a:r>
          </a:p>
          <a:p>
            <a:pPr algn="ctr" eaLnBrk="1" hangingPunct="1">
              <a:defRPr/>
            </a:pPr>
            <a:endParaRPr lang="es-ES" sz="2400" b="1" dirty="0" smtClean="0">
              <a:solidFill>
                <a:srgbClr val="FFFF00"/>
              </a:solidFill>
              <a:latin typeface="Times New Roman" pitchFamily="18" charset="0"/>
              <a:cs typeface="Times New Roman" pitchFamily="18" charset="0"/>
            </a:endParaRPr>
          </a:p>
          <a:p>
            <a:pPr algn="ctr" eaLnBrk="1" hangingPunct="1">
              <a:defRPr/>
            </a:pPr>
            <a:endParaRPr lang="es-ES" sz="2400" b="1" dirty="0" smtClean="0">
              <a:solidFill>
                <a:srgbClr val="FFFF00"/>
              </a:solidFill>
              <a:latin typeface="Times New Roman" pitchFamily="18" charset="0"/>
              <a:cs typeface="Times New Roman" pitchFamily="18" charset="0"/>
            </a:endParaRPr>
          </a:p>
          <a:p>
            <a:pPr algn="ctr" eaLnBrk="1" hangingPunct="1">
              <a:defRPr/>
            </a:pPr>
            <a:r>
              <a:rPr lang="es-ES" sz="2400" b="1" dirty="0" smtClean="0">
                <a:solidFill>
                  <a:srgbClr val="FFFF00"/>
                </a:solidFill>
                <a:latin typeface="Times New Roman" pitchFamily="18" charset="0"/>
                <a:cs typeface="Times New Roman" pitchFamily="18" charset="0"/>
              </a:rPr>
              <a:t>CURSO:  FISICA III</a:t>
            </a:r>
          </a:p>
          <a:p>
            <a:pPr algn="ctr" eaLnBrk="1" hangingPunct="1">
              <a:defRPr/>
            </a:pPr>
            <a:r>
              <a:rPr lang="es-ES" b="1" dirty="0" smtClean="0">
                <a:solidFill>
                  <a:srgbClr val="FF0000"/>
                </a:solidFill>
                <a:latin typeface="AlgerianD" pitchFamily="82" charset="0"/>
                <a:cs typeface="Times New Roman" pitchFamily="18" charset="0"/>
              </a:rPr>
              <a:t>CORRIENTE,  RESISTENCIA Y FUERZA ELECTROMOTRIZ</a:t>
            </a:r>
          </a:p>
          <a:p>
            <a:pPr algn="ctr" eaLnBrk="1" hangingPunct="1">
              <a:defRPr/>
            </a:pPr>
            <a:r>
              <a:rPr lang="es-ES" sz="2400" b="1" dirty="0" smtClean="0">
                <a:solidFill>
                  <a:srgbClr val="FFFF00"/>
                </a:solidFill>
                <a:latin typeface="Times New Roman" pitchFamily="18" charset="0"/>
                <a:cs typeface="Times New Roman" pitchFamily="18" charset="0"/>
              </a:rPr>
              <a:t>AUTOR:  </a:t>
            </a:r>
            <a:r>
              <a:rPr lang="es-ES" sz="2400" b="1" dirty="0" err="1" smtClean="0">
                <a:solidFill>
                  <a:srgbClr val="00FF00"/>
                </a:solidFill>
                <a:latin typeface="Times New Roman" pitchFamily="18" charset="0"/>
                <a:cs typeface="Times New Roman" pitchFamily="18" charset="0"/>
              </a:rPr>
              <a:t>Mag</a:t>
            </a:r>
            <a:r>
              <a:rPr lang="es-ES" sz="2400" b="1" dirty="0" smtClean="0">
                <a:solidFill>
                  <a:srgbClr val="00FF00"/>
                </a:solidFill>
                <a:latin typeface="Times New Roman" pitchFamily="18" charset="0"/>
                <a:cs typeface="Times New Roman" pitchFamily="18" charset="0"/>
              </a:rPr>
              <a:t>. </a:t>
            </a:r>
            <a:r>
              <a:rPr lang="es-ES" sz="2400" b="1" dirty="0" err="1" smtClean="0">
                <a:solidFill>
                  <a:srgbClr val="00FF00"/>
                </a:solidFill>
                <a:latin typeface="Times New Roman" pitchFamily="18" charset="0"/>
                <a:cs typeface="Times New Roman" pitchFamily="18" charset="0"/>
              </a:rPr>
              <a:t>Optaciano</a:t>
            </a:r>
            <a:r>
              <a:rPr lang="es-ES" sz="2400" b="1" dirty="0" smtClean="0">
                <a:solidFill>
                  <a:srgbClr val="00FF00"/>
                </a:solidFill>
                <a:latin typeface="Times New Roman" pitchFamily="18" charset="0"/>
                <a:cs typeface="Times New Roman" pitchFamily="18" charset="0"/>
              </a:rPr>
              <a:t>  L. Vásquez  García</a:t>
            </a:r>
          </a:p>
          <a:p>
            <a:pPr algn="ctr" eaLnBrk="1" hangingPunct="1">
              <a:defRPr/>
            </a:pPr>
            <a:r>
              <a:rPr lang="es-ES" sz="2400" b="1" dirty="0" smtClean="0">
                <a:solidFill>
                  <a:srgbClr val="FFFF00"/>
                </a:solidFill>
                <a:latin typeface="Times New Roman" pitchFamily="18" charset="0"/>
                <a:cs typeface="Times New Roman" pitchFamily="18" charset="0"/>
              </a:rPr>
              <a:t>	HUARAZ  </a:t>
            </a:r>
            <a:r>
              <a:rPr lang="es-ES" b="1" dirty="0" smtClean="0">
                <a:solidFill>
                  <a:srgbClr val="FFFF00"/>
                </a:solidFill>
                <a:latin typeface="Times New Roman" pitchFamily="18" charset="0"/>
                <a:cs typeface="Times New Roman" pitchFamily="18" charset="0"/>
              </a:rPr>
              <a:t>-  </a:t>
            </a:r>
            <a:r>
              <a:rPr lang="es-ES" sz="2400" b="1" dirty="0" smtClean="0">
                <a:solidFill>
                  <a:srgbClr val="FFFF00"/>
                </a:solidFill>
                <a:latin typeface="Times New Roman" pitchFamily="18" charset="0"/>
                <a:cs typeface="Times New Roman" pitchFamily="18" charset="0"/>
              </a:rPr>
              <a:t>PERÚ</a:t>
            </a:r>
            <a:endParaRPr lang="es-MX" sz="2400" b="1" dirty="0" smtClean="0">
              <a:solidFill>
                <a:srgbClr val="FFFF00"/>
              </a:solidFill>
              <a:latin typeface="Times New Roman" pitchFamily="18" charset="0"/>
              <a:cs typeface="Times New Roman" pitchFamily="18" charset="0"/>
            </a:endParaRPr>
          </a:p>
          <a:p>
            <a:pPr algn="ctr" eaLnBrk="1" hangingPunct="1">
              <a:defRPr/>
            </a:pPr>
            <a:r>
              <a:rPr lang="es-ES" sz="2800" b="1" dirty="0" smtClean="0">
                <a:solidFill>
                  <a:srgbClr val="FFFF00"/>
                </a:solidFill>
                <a:latin typeface="Times New Roman" pitchFamily="18" charset="0"/>
                <a:cs typeface="Times New Roman" pitchFamily="18" charset="0"/>
              </a:rPr>
              <a:t>2009</a:t>
            </a:r>
            <a:endParaRPr lang="es-MX" sz="2800" b="1" dirty="0" smtClean="0">
              <a:solidFill>
                <a:srgbClr val="FFFF00"/>
              </a:solidFill>
              <a:latin typeface="Times New Roman" pitchFamily="18" charset="0"/>
              <a:cs typeface="Times New Roman" pitchFamily="18" charset="0"/>
            </a:endParaRPr>
          </a:p>
          <a:p>
            <a:pPr eaLnBrk="1" hangingPunct="1">
              <a:defRPr/>
            </a:pPr>
            <a:endParaRPr lang="es-MX" dirty="0">
              <a:latin typeface="Times New Roman" pitchFamily="18" charset="0"/>
              <a:cs typeface="Times New Roman" pitchFamily="18" charset="0"/>
            </a:endParaRPr>
          </a:p>
        </p:txBody>
      </p:sp>
      <p:pic>
        <p:nvPicPr>
          <p:cNvPr id="39939" name="3 Imagen"/>
          <p:cNvPicPr>
            <a:picLocks noChangeAspect="1" noChangeArrowheads="1"/>
          </p:cNvPicPr>
          <p:nvPr/>
        </p:nvPicPr>
        <p:blipFill>
          <a:blip r:embed="rId3" cstate="print"/>
          <a:srcRect/>
          <a:stretch>
            <a:fillRect/>
          </a:stretch>
        </p:blipFill>
        <p:spPr bwMode="auto">
          <a:xfrm>
            <a:off x="4123066" y="1732547"/>
            <a:ext cx="1122209" cy="1371589"/>
          </a:xfrm>
          <a:prstGeom prst="rect">
            <a:avLst/>
          </a:prstGeom>
          <a:noFill/>
          <a:ln w="9525">
            <a:noFill/>
            <a:miter lim="800000"/>
            <a:headEnd/>
            <a:tailEnd/>
          </a:ln>
        </p:spPr>
      </p:pic>
    </p:spTree>
  </p:cSld>
  <p:clrMapOvr>
    <a:masterClrMapping/>
  </p:clrMapOvr>
  <p:transition>
    <p:sndAc>
      <p:stSnd>
        <p:snd r:embed="rId2"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lstStyle/>
          <a:p>
            <a:pPr lvl="1" algn="ctr"/>
            <a:r>
              <a:rPr lang="es-MX" b="1" dirty="0" smtClean="0">
                <a:latin typeface="Times New Roman" pitchFamily="18" charset="0"/>
                <a:cs typeface="Times New Roman" pitchFamily="18" charset="0"/>
              </a:rPr>
              <a:t/>
            </a:r>
            <a:br>
              <a:rPr lang="es-MX" b="1" dirty="0" smtClean="0">
                <a:latin typeface="Times New Roman" pitchFamily="18" charset="0"/>
                <a:cs typeface="Times New Roman" pitchFamily="18" charset="0"/>
              </a:rPr>
            </a:br>
            <a:r>
              <a:rPr lang="es-MX" b="1" dirty="0" smtClean="0">
                <a:latin typeface="Times New Roman" pitchFamily="18" charset="0"/>
                <a:cs typeface="Times New Roman" pitchFamily="18" charset="0"/>
              </a:rPr>
              <a:t/>
            </a:r>
            <a:br>
              <a:rPr lang="es-MX" b="1" dirty="0" smtClean="0">
                <a:latin typeface="Times New Roman" pitchFamily="18" charset="0"/>
                <a:cs typeface="Times New Roman" pitchFamily="18" charset="0"/>
              </a:rPr>
            </a:br>
            <a:r>
              <a:rPr lang="es-MX" sz="3000" b="1" dirty="0" smtClean="0">
                <a:solidFill>
                  <a:srgbClr val="FFFF00"/>
                </a:solidFill>
                <a:latin typeface="Times New Roman" pitchFamily="18" charset="0"/>
                <a:cs typeface="Times New Roman" pitchFamily="18" charset="0"/>
              </a:rPr>
              <a:t>2.3.</a:t>
            </a:r>
            <a:r>
              <a:rPr lang="es-MX" sz="3000" b="1" dirty="0" smtClean="0">
                <a:latin typeface="Times New Roman" pitchFamily="18" charset="0"/>
                <a:cs typeface="Times New Roman" pitchFamily="18" charset="0"/>
              </a:rPr>
              <a:t>	</a:t>
            </a:r>
            <a:r>
              <a:rPr lang="es-MX" sz="3000" b="1" dirty="0" smtClean="0">
                <a:solidFill>
                  <a:srgbClr val="FFFF00"/>
                </a:solidFill>
                <a:latin typeface="Times New Roman" pitchFamily="18" charset="0"/>
                <a:cs typeface="Times New Roman" pitchFamily="18" charset="0"/>
              </a:rPr>
              <a:t>NOCION DE CORRIENTE ELÉCTRICA</a:t>
            </a:r>
            <a:r>
              <a:rPr lang="es-MX" sz="5400" dirty="0" smtClean="0">
                <a:latin typeface="Times New Roman" pitchFamily="18" charset="0"/>
                <a:cs typeface="Times New Roman" pitchFamily="18" charset="0"/>
              </a:rPr>
              <a:t/>
            </a:r>
            <a:br>
              <a:rPr lang="es-MX" sz="5400" dirty="0" smtClean="0">
                <a:latin typeface="Times New Roman" pitchFamily="18" charset="0"/>
                <a:cs typeface="Times New Roman" pitchFamily="18" charset="0"/>
              </a:rPr>
            </a:br>
            <a:endParaRPr lang="es-MX" sz="9600" dirty="0">
              <a:latin typeface="Times New Roman" pitchFamily="18" charset="0"/>
              <a:cs typeface="Times New Roman" pitchFamily="18" charset="0"/>
            </a:endParaRPr>
          </a:p>
        </p:txBody>
      </p:sp>
      <p:sp>
        <p:nvSpPr>
          <p:cNvPr id="3" name="2 Marcador de contenido"/>
          <p:cNvSpPr>
            <a:spLocks noGrp="1"/>
          </p:cNvSpPr>
          <p:nvPr>
            <p:ph idx="1"/>
          </p:nvPr>
        </p:nvSpPr>
        <p:spPr>
          <a:xfrm>
            <a:off x="360946" y="637674"/>
            <a:ext cx="8626643" cy="6051884"/>
          </a:xfrm>
        </p:spPr>
        <p:txBody>
          <a:bodyPr/>
          <a:lstStyle/>
          <a:p>
            <a:pPr algn="just">
              <a:buFont typeface="Wingdings" pitchFamily="2" charset="2"/>
              <a:buChar char="Ø"/>
            </a:pPr>
            <a:r>
              <a:rPr lang="es-MX" sz="2600" b="1" dirty="0" smtClean="0">
                <a:solidFill>
                  <a:srgbClr val="00B0F0"/>
                </a:solidFill>
                <a:effectLst>
                  <a:outerShdw blurRad="38100" dist="38100" dir="2700000" algn="tl">
                    <a:srgbClr val="000000">
                      <a:alpha val="43137"/>
                    </a:srgbClr>
                  </a:outerShdw>
                </a:effectLst>
                <a:latin typeface="Times New Roman" pitchFamily="18" charset="0"/>
                <a:ea typeface="+mn-ea"/>
                <a:cs typeface="Times New Roman" pitchFamily="18" charset="0"/>
              </a:rPr>
              <a:t>Las corrientes eléctricas se deben al movimiento de portadores de carga (electrones, iones, huecos, </a:t>
            </a:r>
            <a:r>
              <a:rPr lang="es-MX" sz="2600" b="1" dirty="0" err="1" smtClean="0">
                <a:solidFill>
                  <a:srgbClr val="00B0F0"/>
                </a:solidFill>
                <a:effectLst>
                  <a:outerShdw blurRad="38100" dist="38100" dir="2700000" algn="tl">
                    <a:srgbClr val="000000">
                      <a:alpha val="43137"/>
                    </a:srgbClr>
                  </a:outerShdw>
                </a:effectLst>
                <a:latin typeface="Times New Roman" pitchFamily="18" charset="0"/>
                <a:ea typeface="+mn-ea"/>
                <a:cs typeface="Times New Roman" pitchFamily="18" charset="0"/>
              </a:rPr>
              <a:t>etc</a:t>
            </a:r>
            <a:r>
              <a:rPr lang="es-MX" sz="2600" b="1" dirty="0" smtClean="0">
                <a:solidFill>
                  <a:srgbClr val="00B0F0"/>
                </a:solidFill>
                <a:effectLst>
                  <a:outerShdw blurRad="38100" dist="38100" dir="2700000" algn="tl">
                    <a:srgbClr val="000000">
                      <a:alpha val="43137"/>
                    </a:srgbClr>
                  </a:outerShdw>
                </a:effectLst>
                <a:latin typeface="Times New Roman" pitchFamily="18" charset="0"/>
                <a:ea typeface="+mn-ea"/>
                <a:cs typeface="Times New Roman" pitchFamily="18" charset="0"/>
              </a:rPr>
              <a:t>).</a:t>
            </a:r>
          </a:p>
          <a:p>
            <a:pPr algn="just">
              <a:buFont typeface="Wingdings" pitchFamily="2" charset="2"/>
              <a:buChar char="Ø"/>
            </a:pPr>
            <a:r>
              <a:rPr lang="es-MX" sz="2600" b="1" dirty="0" smtClean="0">
                <a:solidFill>
                  <a:srgbClr val="00FF00"/>
                </a:solidFill>
                <a:latin typeface="Times New Roman" pitchFamily="18" charset="0"/>
                <a:ea typeface="+mn-ea"/>
                <a:cs typeface="Times New Roman" pitchFamily="18" charset="0"/>
              </a:rPr>
              <a:t>En general las corrientes se deben al cambio de posición con respecto al tiempo de cualquier tipo de carga eléctrica.</a:t>
            </a:r>
          </a:p>
          <a:p>
            <a:pPr algn="just">
              <a:buFont typeface="Wingdings" pitchFamily="2" charset="2"/>
              <a:buChar char="Ø"/>
            </a:pPr>
            <a:r>
              <a:rPr lang="es-MX" sz="2600" b="1" dirty="0" smtClean="0">
                <a:latin typeface="Times New Roman" pitchFamily="18" charset="0"/>
                <a:ea typeface="+mn-ea"/>
                <a:cs typeface="Times New Roman" pitchFamily="18" charset="0"/>
              </a:rPr>
              <a:t>En la actualidad se distinguen las siguientes formas de corriente eléctrica: </a:t>
            </a:r>
            <a:r>
              <a:rPr lang="es-MX" sz="2600" b="1" dirty="0" smtClean="0">
                <a:solidFill>
                  <a:srgbClr val="FFC000"/>
                </a:solidFill>
                <a:latin typeface="Times New Roman" pitchFamily="18" charset="0"/>
                <a:ea typeface="+mn-ea"/>
                <a:cs typeface="Times New Roman" pitchFamily="18" charset="0"/>
              </a:rPr>
              <a:t>De conducción</a:t>
            </a:r>
            <a:r>
              <a:rPr lang="es-MX" sz="2600" b="1" dirty="0" smtClean="0">
                <a:latin typeface="Times New Roman" pitchFamily="18" charset="0"/>
                <a:ea typeface="+mn-ea"/>
                <a:cs typeface="Times New Roman" pitchFamily="18" charset="0"/>
              </a:rPr>
              <a:t>, </a:t>
            </a:r>
            <a:r>
              <a:rPr lang="es-MX" sz="2600" b="1" dirty="0" smtClean="0">
                <a:solidFill>
                  <a:srgbClr val="FFFF00"/>
                </a:solidFill>
                <a:latin typeface="Times New Roman" pitchFamily="18" charset="0"/>
                <a:ea typeface="+mn-ea"/>
                <a:cs typeface="Times New Roman" pitchFamily="18" charset="0"/>
              </a:rPr>
              <a:t>de convección</a:t>
            </a:r>
            <a:r>
              <a:rPr lang="es-MX" sz="2600" b="1" dirty="0" smtClean="0">
                <a:latin typeface="Times New Roman" pitchFamily="18" charset="0"/>
                <a:ea typeface="+mn-ea"/>
                <a:cs typeface="Times New Roman" pitchFamily="18" charset="0"/>
              </a:rPr>
              <a:t>, </a:t>
            </a:r>
            <a:r>
              <a:rPr lang="es-MX" sz="2600" b="1" dirty="0" smtClean="0">
                <a:solidFill>
                  <a:srgbClr val="00FF00"/>
                </a:solidFill>
                <a:latin typeface="Times New Roman" pitchFamily="18" charset="0"/>
                <a:ea typeface="+mn-ea"/>
                <a:cs typeface="Times New Roman" pitchFamily="18" charset="0"/>
              </a:rPr>
              <a:t>de polarización</a:t>
            </a:r>
            <a:r>
              <a:rPr lang="es-MX" sz="2600" b="1" dirty="0" smtClean="0">
                <a:latin typeface="Times New Roman" pitchFamily="18" charset="0"/>
                <a:ea typeface="+mn-ea"/>
                <a:cs typeface="Times New Roman" pitchFamily="18" charset="0"/>
              </a:rPr>
              <a:t>  y </a:t>
            </a:r>
            <a:r>
              <a:rPr lang="es-MX" sz="2600" b="1" dirty="0" smtClean="0">
                <a:solidFill>
                  <a:srgbClr val="FF66CC"/>
                </a:solidFill>
                <a:latin typeface="Times New Roman" pitchFamily="18" charset="0"/>
                <a:ea typeface="+mn-ea"/>
                <a:cs typeface="Times New Roman" pitchFamily="18" charset="0"/>
              </a:rPr>
              <a:t>corriente de desplazamiento </a:t>
            </a:r>
          </a:p>
          <a:p>
            <a:endParaRPr lang="es-MX" dirty="0">
              <a:latin typeface="Times New Roman" pitchFamily="18" charset="0"/>
              <a:cs typeface="Times New Roman" pitchFamily="18" charset="0"/>
            </a:endParaRPr>
          </a:p>
        </p:txBody>
      </p:sp>
      <p:pic>
        <p:nvPicPr>
          <p:cNvPr id="115714" name="Picture 2"/>
          <p:cNvPicPr>
            <a:picLocks noChangeAspect="1" noChangeArrowheads="1"/>
          </p:cNvPicPr>
          <p:nvPr/>
        </p:nvPicPr>
        <p:blipFill>
          <a:blip r:embed="rId3" cstate="print">
            <a:lum bright="-20000" contrast="40000"/>
          </a:blip>
          <a:srcRect/>
          <a:stretch>
            <a:fillRect/>
          </a:stretch>
        </p:blipFill>
        <p:spPr bwMode="auto">
          <a:xfrm>
            <a:off x="1512197" y="4359664"/>
            <a:ext cx="6212077" cy="2498335"/>
          </a:xfrm>
          <a:prstGeom prst="rect">
            <a:avLst/>
          </a:prstGeom>
          <a:noFill/>
          <a:ln w="9525">
            <a:noFill/>
            <a:miter lim="800000"/>
            <a:headEnd/>
            <a:tailEnd/>
          </a:ln>
        </p:spPr>
      </p:pic>
    </p:spTree>
  </p:cSld>
  <p:clrMapOvr>
    <a:masterClrMapping/>
  </p:clrMapOvr>
  <p:transition>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5714"/>
                                        </p:tgtEl>
                                        <p:attrNameLst>
                                          <p:attrName>style.visibility</p:attrName>
                                        </p:attrNameLst>
                                      </p:cBhvr>
                                      <p:to>
                                        <p:strVal val="visible"/>
                                      </p:to>
                                    </p:set>
                                    <p:anim calcmode="lin" valueType="num">
                                      <p:cBhvr>
                                        <p:cTn id="31" dur="1000" fill="hold"/>
                                        <p:tgtEl>
                                          <p:spTgt spid="115714"/>
                                        </p:tgtEl>
                                        <p:attrNameLst>
                                          <p:attrName>ppt_w</p:attrName>
                                        </p:attrNameLst>
                                      </p:cBhvr>
                                      <p:tavLst>
                                        <p:tav tm="0">
                                          <p:val>
                                            <p:fltVal val="0"/>
                                          </p:val>
                                        </p:tav>
                                        <p:tav tm="100000">
                                          <p:val>
                                            <p:strVal val="#ppt_w"/>
                                          </p:val>
                                        </p:tav>
                                      </p:tavLst>
                                    </p:anim>
                                    <p:anim calcmode="lin" valueType="num">
                                      <p:cBhvr>
                                        <p:cTn id="32" dur="1000" fill="hold"/>
                                        <p:tgtEl>
                                          <p:spTgt spid="115714"/>
                                        </p:tgtEl>
                                        <p:attrNameLst>
                                          <p:attrName>ppt_h</p:attrName>
                                        </p:attrNameLst>
                                      </p:cBhvr>
                                      <p:tavLst>
                                        <p:tav tm="0">
                                          <p:val>
                                            <p:fltVal val="0"/>
                                          </p:val>
                                        </p:tav>
                                        <p:tav tm="100000">
                                          <p:val>
                                            <p:strVal val="#ppt_h"/>
                                          </p:val>
                                        </p:tav>
                                      </p:tavLst>
                                    </p:anim>
                                    <p:anim calcmode="lin" valueType="num">
                                      <p:cBhvr>
                                        <p:cTn id="33" dur="1000" fill="hold"/>
                                        <p:tgtEl>
                                          <p:spTgt spid="11571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57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496944" cy="582594"/>
          </a:xfrm>
        </p:spPr>
        <p:txBody>
          <a:bodyPr/>
          <a:lstStyle/>
          <a:p>
            <a:pPr algn="ctr"/>
            <a:r>
              <a:rPr lang="es-MX" sz="2400" b="1" dirty="0" smtClean="0">
                <a:solidFill>
                  <a:srgbClr val="FFFF00"/>
                </a:solidFill>
                <a:latin typeface="Times New Roman" pitchFamily="18" charset="0"/>
                <a:cs typeface="Times New Roman" pitchFamily="18" charset="0"/>
              </a:rPr>
              <a:t>Potencia de entrada en una fuente generadora de </a:t>
            </a:r>
            <a:r>
              <a:rPr lang="es-MX" sz="2400" b="1" i="1" dirty="0" smtClean="0">
                <a:solidFill>
                  <a:srgbClr val="FFFF00"/>
                </a:solidFill>
                <a:latin typeface="Times New Roman" pitchFamily="18" charset="0"/>
                <a:cs typeface="Times New Roman" pitchFamily="18" charset="0"/>
              </a:rPr>
              <a:t>fem</a:t>
            </a:r>
            <a:r>
              <a:rPr lang="es-MX" sz="2400" b="1" i="1" dirty="0" smtClean="0">
                <a:latin typeface="Times New Roman" pitchFamily="18" charset="0"/>
                <a:cs typeface="Times New Roman" pitchFamily="18" charset="0"/>
              </a:rPr>
              <a:t>.</a:t>
            </a:r>
            <a:endParaRPr lang="es-MX" sz="2400" dirty="0">
              <a:latin typeface="Times New Roman" pitchFamily="18" charset="0"/>
              <a:cs typeface="Times New Roman" pitchFamily="18" charset="0"/>
            </a:endParaRPr>
          </a:p>
        </p:txBody>
      </p:sp>
      <p:sp>
        <p:nvSpPr>
          <p:cNvPr id="3" name="2 Marcador de contenido"/>
          <p:cNvSpPr>
            <a:spLocks noGrp="1"/>
          </p:cNvSpPr>
          <p:nvPr>
            <p:ph idx="1"/>
          </p:nvPr>
        </p:nvSpPr>
        <p:spPr>
          <a:xfrm>
            <a:off x="179512" y="476672"/>
            <a:ext cx="8964488" cy="6192688"/>
          </a:xfrm>
        </p:spPr>
        <p:txBody>
          <a:bodyPr/>
          <a:lstStyle/>
          <a:p>
            <a:pPr algn="just"/>
            <a:r>
              <a:rPr lang="es-MX" sz="2400" dirty="0" smtClean="0">
                <a:latin typeface="Times New Roman" pitchFamily="18" charset="0"/>
                <a:cs typeface="Times New Roman" pitchFamily="18" charset="0"/>
              </a:rPr>
              <a:t>En la figura se muestra un ejemplo práctico que no es más sino el proceso de carga de una batería de un automóvil (el elemento superior del circuito) por el alternador del automóvil (el elemento inferior en el circuito). Aquí observamos que el sentido de la corriente es opuesta al que se mostró; es decir, la fuente inferior está empujada en dirección contraria a través de la fuente de fem superior. Debido a la inversión de esta corriente, la ecuación para la diferencia d potencial entre los bornes a y b sería</a:t>
            </a:r>
            <a:endParaRPr lang="es-MX" sz="2400" dirty="0">
              <a:latin typeface="Times New Roman" pitchFamily="18" charset="0"/>
              <a:cs typeface="Times New Roman" pitchFamily="18" charset="0"/>
            </a:endParaRPr>
          </a:p>
        </p:txBody>
      </p:sp>
      <p:pic>
        <p:nvPicPr>
          <p:cNvPr id="4" name="3 Imagen" descr="F:\educaciòn 2008\escanear0001 - copia - copia.jpg"/>
          <p:cNvPicPr/>
          <p:nvPr/>
        </p:nvPicPr>
        <p:blipFill>
          <a:blip r:embed="rId3" cstate="print">
            <a:lum bright="-10000" contrast="30000"/>
          </a:blip>
          <a:srcRect/>
          <a:stretch>
            <a:fillRect/>
          </a:stretch>
        </p:blipFill>
        <p:spPr bwMode="auto">
          <a:xfrm>
            <a:off x="156411" y="3429000"/>
            <a:ext cx="3419872" cy="3429000"/>
          </a:xfrm>
          <a:prstGeom prst="rect">
            <a:avLst/>
          </a:prstGeom>
          <a:noFill/>
          <a:ln w="9525">
            <a:noFill/>
            <a:miter lim="800000"/>
            <a:headEnd/>
            <a:tailEnd/>
          </a:ln>
        </p:spPr>
      </p:pic>
      <p:sp>
        <p:nvSpPr>
          <p:cNvPr id="5" name="4 Rectángulo"/>
          <p:cNvSpPr/>
          <p:nvPr/>
        </p:nvSpPr>
        <p:spPr>
          <a:xfrm>
            <a:off x="3563888" y="3645024"/>
            <a:ext cx="5400600" cy="128417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3635896" y="5013176"/>
            <a:ext cx="5508104" cy="165618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6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06177" name="Object 1"/>
          <p:cNvGraphicFramePr>
            <a:graphicFrameLocks noChangeAspect="1"/>
          </p:cNvGraphicFramePr>
          <p:nvPr/>
        </p:nvGraphicFramePr>
        <p:xfrm>
          <a:off x="3744179" y="3753126"/>
          <a:ext cx="5220581" cy="864096"/>
        </p:xfrm>
        <a:graphic>
          <a:graphicData uri="http://schemas.openxmlformats.org/presentationml/2006/ole">
            <p:oleObj spid="_x0000_s712706" name="Equation" r:id="rId4" imgW="1384300" imgH="228600" progId="Equation.DSMT4">
              <p:embed/>
            </p:oleObj>
          </a:graphicData>
        </a:graphic>
      </p:graphicFrame>
      <p:sp>
        <p:nvSpPr>
          <p:cNvPr id="306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06179" name="Object 3"/>
          <p:cNvGraphicFramePr>
            <a:graphicFrameLocks noChangeAspect="1"/>
          </p:cNvGraphicFramePr>
          <p:nvPr/>
        </p:nvGraphicFramePr>
        <p:xfrm>
          <a:off x="3671392" y="5301208"/>
          <a:ext cx="5472608" cy="864096"/>
        </p:xfrm>
        <a:graphic>
          <a:graphicData uri="http://schemas.openxmlformats.org/presentationml/2006/ole">
            <p:oleObj spid="_x0000_s712707" name="Equation" r:id="rId5" imgW="1447800" imgH="228600" progId="Equation.DSMT4">
              <p:embed/>
            </p:oleObj>
          </a:graphicData>
        </a:graphic>
      </p:graphicFrame>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lstStyle/>
          <a:p>
            <a:pPr algn="ctr"/>
            <a:r>
              <a:rPr lang="es-MX" sz="2800" b="1" dirty="0" smtClean="0">
                <a:solidFill>
                  <a:srgbClr val="FFFF00"/>
                </a:solidFill>
                <a:latin typeface="Times New Roman" pitchFamily="18" charset="0"/>
                <a:cs typeface="Times New Roman" pitchFamily="18" charset="0"/>
              </a:rPr>
              <a:t>Potencia entrada en una fuente generadora de </a:t>
            </a:r>
            <a:r>
              <a:rPr lang="es-MX" sz="2800" b="1" i="1" dirty="0" smtClean="0">
                <a:solidFill>
                  <a:srgbClr val="FFFF00"/>
                </a:solidFill>
                <a:latin typeface="Times New Roman" pitchFamily="18" charset="0"/>
                <a:cs typeface="Times New Roman" pitchFamily="18" charset="0"/>
              </a:rPr>
              <a:t>fem</a:t>
            </a:r>
            <a:r>
              <a:rPr lang="es-MX" b="1" i="1" dirty="0" smtClean="0">
                <a:latin typeface="Times New Roman" pitchFamily="18" charset="0"/>
                <a:cs typeface="Times New Roman" pitchFamily="18" charset="0"/>
              </a:rPr>
              <a:t>.</a:t>
            </a: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142844" y="928670"/>
            <a:ext cx="8786874" cy="5929330"/>
          </a:xfrm>
        </p:spPr>
        <p:txBody>
          <a:bodyPr/>
          <a:lstStyle/>
          <a:p>
            <a:pPr algn="just"/>
            <a:r>
              <a:rPr lang="es-MX" sz="2400" dirty="0" smtClean="0">
                <a:latin typeface="Times New Roman" pitchFamily="18" charset="0"/>
                <a:cs typeface="Times New Roman" pitchFamily="18" charset="0"/>
              </a:rPr>
              <a:t>En lugar de que el agente que genera la fuerza no electrostática  de la fuente de </a:t>
            </a:r>
            <a:r>
              <a:rPr lang="es-MX" sz="2400" i="1" dirty="0" smtClean="0">
                <a:latin typeface="Times New Roman" pitchFamily="18" charset="0"/>
                <a:cs typeface="Times New Roman" pitchFamily="18" charset="0"/>
              </a:rPr>
              <a:t>fem</a:t>
            </a:r>
            <a:r>
              <a:rPr lang="es-MX" sz="2400" dirty="0" smtClean="0">
                <a:latin typeface="Times New Roman" pitchFamily="18" charset="0"/>
                <a:cs typeface="Times New Roman" pitchFamily="18" charset="0"/>
              </a:rPr>
              <a:t> superior realice trabajo sobre los portadores de carga, se </a:t>
            </a:r>
            <a:r>
              <a:rPr lang="es-MX" sz="2400" i="1" dirty="0" smtClean="0">
                <a:latin typeface="Times New Roman" pitchFamily="18" charset="0"/>
                <a:cs typeface="Times New Roman" pitchFamily="18" charset="0"/>
              </a:rPr>
              <a:t>está realizando trabajo</a:t>
            </a:r>
            <a:r>
              <a:rPr lang="es-MX" sz="2400" dirty="0" smtClean="0">
                <a:latin typeface="Times New Roman" pitchFamily="18" charset="0"/>
                <a:cs typeface="Times New Roman" pitchFamily="18" charset="0"/>
              </a:rPr>
              <a:t> sobre la fuente de </a:t>
            </a:r>
            <a:r>
              <a:rPr lang="es-MX" sz="2400" i="1" dirty="0" smtClean="0">
                <a:latin typeface="Times New Roman" pitchFamily="18" charset="0"/>
                <a:cs typeface="Times New Roman" pitchFamily="18" charset="0"/>
              </a:rPr>
              <a:t>fem</a:t>
            </a:r>
            <a:r>
              <a:rPr lang="es-MX" sz="2400" dirty="0" smtClean="0">
                <a:latin typeface="Times New Roman" pitchFamily="18" charset="0"/>
                <a:cs typeface="Times New Roman" pitchFamily="18" charset="0"/>
              </a:rPr>
              <a:t>. Es decir, en la fuente de </a:t>
            </a:r>
            <a:r>
              <a:rPr lang="es-MX" sz="2400" i="1" dirty="0" smtClean="0">
                <a:latin typeface="Times New Roman" pitchFamily="18" charset="0"/>
                <a:cs typeface="Times New Roman" pitchFamily="18" charset="0"/>
              </a:rPr>
              <a:t>fem</a:t>
            </a:r>
            <a:r>
              <a:rPr lang="es-MX" sz="2400" dirty="0" smtClean="0">
                <a:latin typeface="Times New Roman" pitchFamily="18" charset="0"/>
                <a:cs typeface="Times New Roman" pitchFamily="18" charset="0"/>
              </a:rPr>
              <a:t> superior se está realizándose una conversión de energía eléctrica en energía no eléctrica (cargándose la batería). El término </a:t>
            </a:r>
            <a:r>
              <a:rPr lang="es-MX" sz="2400" dirty="0" smtClean="0">
                <a:solidFill>
                  <a:srgbClr val="FFFF00"/>
                </a:solidFill>
                <a:latin typeface="Times New Roman" pitchFamily="18" charset="0"/>
                <a:cs typeface="Times New Roman" pitchFamily="18" charset="0"/>
              </a:rPr>
              <a:t>rI2 </a:t>
            </a:r>
            <a:r>
              <a:rPr lang="es-MX" sz="2400" dirty="0" smtClean="0">
                <a:latin typeface="Times New Roman" pitchFamily="18" charset="0"/>
                <a:cs typeface="Times New Roman" pitchFamily="18" charset="0"/>
              </a:rPr>
              <a:t>es una vez más la disipación de energía en la fuente de </a:t>
            </a:r>
            <a:r>
              <a:rPr lang="es-MX" sz="2400" i="1" dirty="0" smtClean="0">
                <a:latin typeface="Times New Roman" pitchFamily="18" charset="0"/>
                <a:cs typeface="Times New Roman" pitchFamily="18" charset="0"/>
              </a:rPr>
              <a:t>fem </a:t>
            </a:r>
            <a:r>
              <a:rPr lang="es-MX" sz="2400" dirty="0" smtClean="0">
                <a:latin typeface="Times New Roman" pitchFamily="18" charset="0"/>
                <a:cs typeface="Times New Roman" pitchFamily="18" charset="0"/>
              </a:rPr>
              <a:t>y el término</a:t>
            </a:r>
            <a:r>
              <a:rPr lang="es-MX" sz="2400" i="1" dirty="0" smtClean="0">
                <a:latin typeface="Times New Roman" pitchFamily="18" charset="0"/>
                <a:cs typeface="Times New Roman" pitchFamily="18" charset="0"/>
              </a:rPr>
              <a:t> </a:t>
            </a:r>
            <a:r>
              <a:rPr lang="es-MX" sz="2400" i="1" dirty="0" smtClean="0">
                <a:solidFill>
                  <a:srgbClr val="FFFF00"/>
                </a:solidFill>
                <a:latin typeface="Times New Roman" pitchFamily="18" charset="0"/>
                <a:cs typeface="Times New Roman" pitchFamily="18" charset="0"/>
              </a:rPr>
              <a:t>(</a:t>
            </a:r>
            <a:r>
              <a:rPr lang="es-MX" sz="2400" i="1" dirty="0" smtClean="0">
                <a:solidFill>
                  <a:srgbClr val="FFFF00"/>
                </a:solidFill>
                <a:latin typeface="Times New Roman" pitchFamily="18" charset="0"/>
                <a:cs typeface="Times New Roman" pitchFamily="18" charset="0"/>
                <a:sym typeface="Symbol"/>
              </a:rPr>
              <a:t>I + rI2) </a:t>
            </a:r>
            <a:r>
              <a:rPr lang="es-MX" sz="2400" dirty="0" smtClean="0">
                <a:latin typeface="Times New Roman" pitchFamily="18" charset="0"/>
                <a:cs typeface="Times New Roman" pitchFamily="18" charset="0"/>
              </a:rPr>
              <a:t>es la potencia total de alimentación de la fuente superior. Esto es lo que sucede cuando se conecta una batería recargable (acumulador) a un cargador. El cargador suministra energía eléctrica a la batería, una parte de esta energía se transforma en energía química, para someterse más tarde a una reconversión  y </a:t>
            </a:r>
            <a:r>
              <a:rPr lang="es-MX" sz="2400" smtClean="0">
                <a:latin typeface="Times New Roman" pitchFamily="18" charset="0"/>
                <a:cs typeface="Times New Roman" pitchFamily="18" charset="0"/>
              </a:rPr>
              <a:t>el resto </a:t>
            </a:r>
            <a:r>
              <a:rPr lang="es-MX" sz="2400" dirty="0" smtClean="0">
                <a:latin typeface="Times New Roman" pitchFamily="18" charset="0"/>
                <a:cs typeface="Times New Roman" pitchFamily="18" charset="0"/>
              </a:rPr>
              <a:t>se disipa en la resistencia interna de la batería calentando ésta y provocando un flujo de calor hacia fuera de ella.</a:t>
            </a:r>
          </a:p>
          <a:p>
            <a:r>
              <a:rPr lang="es-MX" sz="2000" b="1" dirty="0" smtClean="0">
                <a:latin typeface="Times New Roman" pitchFamily="18" charset="0"/>
                <a:cs typeface="Times New Roman" pitchFamily="18" charset="0"/>
              </a:rPr>
              <a:t> </a:t>
            </a:r>
            <a:endParaRPr lang="es-MX" sz="2000" dirty="0" smtClean="0">
              <a:latin typeface="Times New Roman" pitchFamily="18" charset="0"/>
              <a:cs typeface="Times New Roman" pitchFamily="18" charset="0"/>
            </a:endParaRPr>
          </a:p>
          <a:p>
            <a:endParaRPr lang="es-MX"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357166"/>
            <a:ext cx="7772400" cy="533384"/>
          </a:xfrm>
        </p:spPr>
        <p:txBody>
          <a:bodyPr/>
          <a:lstStyle/>
          <a:p>
            <a:pPr algn="ctr"/>
            <a:r>
              <a:rPr lang="es-MX" dirty="0" smtClean="0">
                <a:solidFill>
                  <a:srgbClr val="FFFF00"/>
                </a:solidFill>
              </a:rPr>
              <a:t>Ejemplo 1</a:t>
            </a:r>
            <a:endParaRPr lang="es-MX" dirty="0">
              <a:solidFill>
                <a:srgbClr val="FFFF00"/>
              </a:solidFill>
            </a:endParaRPr>
          </a:p>
        </p:txBody>
      </p:sp>
      <p:sp>
        <p:nvSpPr>
          <p:cNvPr id="3" name="2 Marcador de contenido"/>
          <p:cNvSpPr>
            <a:spLocks noGrp="1"/>
          </p:cNvSpPr>
          <p:nvPr>
            <p:ph idx="1"/>
          </p:nvPr>
        </p:nvSpPr>
        <p:spPr>
          <a:xfrm>
            <a:off x="357158" y="1142984"/>
            <a:ext cx="8572560" cy="5429288"/>
          </a:xfrm>
        </p:spPr>
        <p:txBody>
          <a:bodyPr/>
          <a:lstStyle/>
          <a:p>
            <a:pPr lvl="0" algn="just"/>
            <a:r>
              <a:rPr lang="es-MX" dirty="0" smtClean="0"/>
              <a:t>En una instalación hidroeléctrica, una turbina suministra </a:t>
            </a:r>
            <a:r>
              <a:rPr lang="es-MX" b="1" i="1" dirty="0" smtClean="0">
                <a:solidFill>
                  <a:srgbClr val="FFFF00"/>
                </a:solidFill>
              </a:rPr>
              <a:t>1500 hp</a:t>
            </a:r>
            <a:r>
              <a:rPr lang="es-MX" b="1" dirty="0" smtClean="0">
                <a:solidFill>
                  <a:srgbClr val="FFFF00"/>
                </a:solidFill>
              </a:rPr>
              <a:t> </a:t>
            </a:r>
            <a:r>
              <a:rPr lang="es-MX" dirty="0" smtClean="0"/>
              <a:t>a un generador, el cual a su vez, transforma </a:t>
            </a:r>
            <a:r>
              <a:rPr lang="es-MX" b="1" i="1" dirty="0" smtClean="0">
                <a:solidFill>
                  <a:srgbClr val="FFFF00"/>
                </a:solidFill>
              </a:rPr>
              <a:t>80% </a:t>
            </a:r>
            <a:r>
              <a:rPr lang="es-MX" dirty="0" smtClean="0"/>
              <a:t>de la energía mecánica en transmisión eléctrica. En estas condiciones, ¿Qué corriente entrega el generador a una diferencia de potencial terminal de </a:t>
            </a:r>
            <a:r>
              <a:rPr lang="es-MX" b="1" i="1" dirty="0" smtClean="0">
                <a:solidFill>
                  <a:srgbClr val="FFFF00"/>
                </a:solidFill>
              </a:rPr>
              <a:t>2 </a:t>
            </a:r>
            <a:r>
              <a:rPr lang="es-MX" b="1" i="1" dirty="0" err="1" smtClean="0">
                <a:solidFill>
                  <a:srgbClr val="FFFF00"/>
                </a:solidFill>
              </a:rPr>
              <a:t>kV</a:t>
            </a:r>
            <a:r>
              <a:rPr lang="es-MX" dirty="0" smtClean="0"/>
              <a:t>?.</a:t>
            </a:r>
          </a:p>
          <a:p>
            <a:endParaRPr lang="es-MX"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357166"/>
            <a:ext cx="7772400" cy="533384"/>
          </a:xfrm>
        </p:spPr>
        <p:txBody>
          <a:bodyPr/>
          <a:lstStyle/>
          <a:p>
            <a:pPr algn="ctr"/>
            <a:r>
              <a:rPr lang="es-MX" dirty="0" smtClean="0">
                <a:solidFill>
                  <a:srgbClr val="FFFF00"/>
                </a:solidFill>
              </a:rPr>
              <a:t>Ejemplo 2</a:t>
            </a:r>
            <a:endParaRPr lang="es-MX" dirty="0">
              <a:solidFill>
                <a:srgbClr val="FFFF00"/>
              </a:solidFill>
            </a:endParaRPr>
          </a:p>
        </p:txBody>
      </p:sp>
      <p:sp>
        <p:nvSpPr>
          <p:cNvPr id="3" name="2 Marcador de contenido"/>
          <p:cNvSpPr>
            <a:spLocks noGrp="1"/>
          </p:cNvSpPr>
          <p:nvPr>
            <p:ph idx="1"/>
          </p:nvPr>
        </p:nvSpPr>
        <p:spPr>
          <a:xfrm>
            <a:off x="357158" y="1142984"/>
            <a:ext cx="8572560" cy="5429288"/>
          </a:xfrm>
        </p:spPr>
        <p:txBody>
          <a:bodyPr/>
          <a:lstStyle/>
          <a:p>
            <a:pPr lvl="0" algn="just"/>
            <a:r>
              <a:rPr lang="es-MX" dirty="0" smtClean="0"/>
              <a:t>Suponga que una oscilación de voltaje produce durante un momento </a:t>
            </a:r>
            <a:r>
              <a:rPr lang="es-MX" b="1" i="1" dirty="0" smtClean="0">
                <a:solidFill>
                  <a:srgbClr val="FFFF00"/>
                </a:solidFill>
              </a:rPr>
              <a:t>140 V</a:t>
            </a:r>
            <a:r>
              <a:rPr lang="es-MX" dirty="0" smtClean="0"/>
              <a:t>. ¿En qué porcentaje se incrementa la salida de energía de una bombilla de </a:t>
            </a:r>
            <a:r>
              <a:rPr lang="es-MX" b="1" i="1" dirty="0" smtClean="0">
                <a:solidFill>
                  <a:srgbClr val="FFFF00"/>
                </a:solidFill>
              </a:rPr>
              <a:t>120 V</a:t>
            </a:r>
            <a:r>
              <a:rPr lang="es-MX" i="1" dirty="0" smtClean="0"/>
              <a:t>, </a:t>
            </a:r>
            <a:r>
              <a:rPr lang="es-MX" b="1" i="1" dirty="0" smtClean="0">
                <a:solidFill>
                  <a:srgbClr val="FFFF00"/>
                </a:solidFill>
              </a:rPr>
              <a:t>100 W</a:t>
            </a:r>
            <a:r>
              <a:rPr lang="es-MX" dirty="0" smtClean="0"/>
              <a:t>?. Suponga que su resistencia no cambia.</a:t>
            </a:r>
          </a:p>
          <a:p>
            <a:endParaRPr lang="es-MX"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357166"/>
            <a:ext cx="7772400" cy="533384"/>
          </a:xfrm>
        </p:spPr>
        <p:txBody>
          <a:bodyPr/>
          <a:lstStyle/>
          <a:p>
            <a:pPr algn="ctr"/>
            <a:r>
              <a:rPr lang="es-MX" dirty="0" smtClean="0">
                <a:solidFill>
                  <a:srgbClr val="FFFF00"/>
                </a:solidFill>
              </a:rPr>
              <a:t>Ejemplo 3</a:t>
            </a:r>
            <a:endParaRPr lang="es-MX" dirty="0">
              <a:solidFill>
                <a:srgbClr val="FFFF00"/>
              </a:solidFill>
            </a:endParaRPr>
          </a:p>
        </p:txBody>
      </p:sp>
      <p:sp>
        <p:nvSpPr>
          <p:cNvPr id="3" name="2 Marcador de contenido"/>
          <p:cNvSpPr>
            <a:spLocks noGrp="1"/>
          </p:cNvSpPr>
          <p:nvPr>
            <p:ph idx="1"/>
          </p:nvPr>
        </p:nvSpPr>
        <p:spPr>
          <a:xfrm>
            <a:off x="357158" y="1142984"/>
            <a:ext cx="8572560" cy="5429288"/>
          </a:xfrm>
        </p:spPr>
        <p:txBody>
          <a:bodyPr/>
          <a:lstStyle/>
          <a:p>
            <a:pPr algn="just"/>
            <a:r>
              <a:rPr lang="es-MX" dirty="0" smtClean="0"/>
              <a:t>Necesitamos un hornillo eléctrico que eleve la temperatura de </a:t>
            </a:r>
            <a:r>
              <a:rPr lang="es-MX" b="1" i="1" dirty="0" smtClean="0">
                <a:solidFill>
                  <a:srgbClr val="FFFF00"/>
                </a:solidFill>
              </a:rPr>
              <a:t>20 kg </a:t>
            </a:r>
            <a:r>
              <a:rPr lang="es-MX" dirty="0" smtClean="0"/>
              <a:t>de agua desde </a:t>
            </a:r>
            <a:r>
              <a:rPr lang="es-MX" b="1" i="1" dirty="0" smtClean="0">
                <a:solidFill>
                  <a:srgbClr val="FFFF00"/>
                </a:solidFill>
              </a:rPr>
              <a:t>12 °C </a:t>
            </a:r>
            <a:r>
              <a:rPr lang="es-MX" dirty="0" smtClean="0"/>
              <a:t>hasta </a:t>
            </a:r>
            <a:r>
              <a:rPr lang="es-MX" b="1" i="1" dirty="0" smtClean="0">
                <a:solidFill>
                  <a:srgbClr val="FFFF00"/>
                </a:solidFill>
              </a:rPr>
              <a:t>100 °C </a:t>
            </a:r>
            <a:r>
              <a:rPr lang="es-MX" dirty="0" smtClean="0"/>
              <a:t>en </a:t>
            </a:r>
            <a:r>
              <a:rPr lang="es-MX" b="1" i="1" dirty="0" smtClean="0">
                <a:solidFill>
                  <a:srgbClr val="FFFF00"/>
                </a:solidFill>
              </a:rPr>
              <a:t>10 minutos</a:t>
            </a:r>
            <a:r>
              <a:rPr lang="es-MX" dirty="0" smtClean="0"/>
              <a:t>. Tomando la corriente a </a:t>
            </a:r>
            <a:r>
              <a:rPr lang="es-MX" b="1" i="1" dirty="0" smtClean="0">
                <a:solidFill>
                  <a:srgbClr val="FFFF00"/>
                </a:solidFill>
              </a:rPr>
              <a:t>220V </a:t>
            </a:r>
            <a:r>
              <a:rPr lang="es-MX" dirty="0" smtClean="0"/>
              <a:t>y siendo el rendimiento de la misma del </a:t>
            </a:r>
            <a:r>
              <a:rPr lang="es-MX" b="1" i="1" dirty="0" smtClean="0">
                <a:solidFill>
                  <a:srgbClr val="FFFF00"/>
                </a:solidFill>
              </a:rPr>
              <a:t>75%. </a:t>
            </a:r>
            <a:r>
              <a:rPr lang="es-MX" dirty="0" smtClean="0"/>
              <a:t>¿Qué longitud de hilo de </a:t>
            </a:r>
            <a:r>
              <a:rPr lang="es-MX" b="1" i="1" dirty="0" smtClean="0">
                <a:solidFill>
                  <a:srgbClr val="FFFF00"/>
                </a:solidFill>
              </a:rPr>
              <a:t>0,8 mm </a:t>
            </a:r>
            <a:r>
              <a:rPr lang="es-MX" dirty="0" smtClean="0"/>
              <a:t>de diámetro y </a:t>
            </a:r>
            <a:r>
              <a:rPr lang="es-MX" b="1" i="1" dirty="0" smtClean="0">
                <a:solidFill>
                  <a:srgbClr val="FFFF00"/>
                </a:solidFill>
              </a:rPr>
              <a:t>30 µ</a:t>
            </a:r>
            <a:r>
              <a:rPr lang="es-MX" b="1" i="1" dirty="0" smtClean="0">
                <a:solidFill>
                  <a:srgbClr val="FFFF00"/>
                </a:solidFill>
                <a:sym typeface="Symbol"/>
              </a:rPr>
              <a:t>.cm </a:t>
            </a:r>
            <a:r>
              <a:rPr lang="es-MX" dirty="0" smtClean="0">
                <a:sym typeface="Symbol"/>
              </a:rPr>
              <a:t>de resistividad emplearemos?.</a:t>
            </a:r>
            <a:endParaRPr lang="es-MX"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357166"/>
            <a:ext cx="7772400" cy="533384"/>
          </a:xfrm>
        </p:spPr>
        <p:txBody>
          <a:bodyPr/>
          <a:lstStyle/>
          <a:p>
            <a:pPr algn="ctr"/>
            <a:r>
              <a:rPr lang="es-MX" dirty="0" smtClean="0">
                <a:solidFill>
                  <a:srgbClr val="FFFF00"/>
                </a:solidFill>
              </a:rPr>
              <a:t>Ejemplo 4</a:t>
            </a:r>
            <a:endParaRPr lang="es-MX" dirty="0">
              <a:solidFill>
                <a:srgbClr val="FFFF00"/>
              </a:solidFill>
            </a:endParaRPr>
          </a:p>
        </p:txBody>
      </p:sp>
      <p:sp>
        <p:nvSpPr>
          <p:cNvPr id="3" name="2 Marcador de contenido"/>
          <p:cNvSpPr>
            <a:spLocks noGrp="1"/>
          </p:cNvSpPr>
          <p:nvPr>
            <p:ph idx="1"/>
          </p:nvPr>
        </p:nvSpPr>
        <p:spPr>
          <a:xfrm>
            <a:off x="357158" y="1142984"/>
            <a:ext cx="8572560" cy="5429288"/>
          </a:xfrm>
        </p:spPr>
        <p:txBody>
          <a:bodyPr/>
          <a:lstStyle/>
          <a:p>
            <a:pPr lvl="0" algn="just"/>
            <a:r>
              <a:rPr lang="es-MX" dirty="0" smtClean="0"/>
              <a:t>Un calentador de inmersión de </a:t>
            </a:r>
            <a:r>
              <a:rPr lang="es-MX" b="1" i="1" dirty="0" smtClean="0">
                <a:solidFill>
                  <a:srgbClr val="FFFF00"/>
                </a:solidFill>
              </a:rPr>
              <a:t>350 W </a:t>
            </a:r>
            <a:r>
              <a:rPr lang="es-MX" dirty="0" smtClean="0"/>
              <a:t>opera en una línea de </a:t>
            </a:r>
            <a:r>
              <a:rPr lang="es-MX" b="1" i="1" dirty="0" smtClean="0">
                <a:solidFill>
                  <a:srgbClr val="FFFF00"/>
                </a:solidFill>
              </a:rPr>
              <a:t>120 V</a:t>
            </a:r>
            <a:r>
              <a:rPr lang="es-MX" dirty="0" smtClean="0"/>
              <a:t>, y se utiliza para elevar la temperatura de </a:t>
            </a:r>
            <a:r>
              <a:rPr lang="es-MX" b="1" i="1" dirty="0" smtClean="0">
                <a:solidFill>
                  <a:srgbClr val="FFFF00"/>
                </a:solidFill>
              </a:rPr>
              <a:t>250 cm</a:t>
            </a:r>
            <a:r>
              <a:rPr lang="es-MX" b="1" i="1" baseline="30000" dirty="0" smtClean="0">
                <a:solidFill>
                  <a:srgbClr val="FFFF00"/>
                </a:solidFill>
              </a:rPr>
              <a:t>3</a:t>
            </a:r>
            <a:r>
              <a:rPr lang="es-MX" b="1" dirty="0" smtClean="0">
                <a:solidFill>
                  <a:srgbClr val="FFFF00"/>
                </a:solidFill>
              </a:rPr>
              <a:t> </a:t>
            </a:r>
            <a:r>
              <a:rPr lang="es-MX" dirty="0" smtClean="0"/>
              <a:t>de agua desde </a:t>
            </a:r>
            <a:r>
              <a:rPr lang="es-MX" b="1" i="1" dirty="0" smtClean="0">
                <a:solidFill>
                  <a:srgbClr val="FFFF00"/>
                </a:solidFill>
              </a:rPr>
              <a:t>27 °C</a:t>
            </a:r>
            <a:r>
              <a:rPr lang="es-MX" dirty="0" smtClean="0"/>
              <a:t> hasta el punto de ebullición. (a) Determine la corriente que pasa a través del calentador, (b) ¿Con qué rapidez se transmite energía al agua?. (c) ¿Cuánto tiempo se requiere para que hierva esta cantidad de liquido? y (d) ¿Cuánto tiempo más se requiere para convertir el agua completamente en vapor?.</a:t>
            </a:r>
          </a:p>
          <a:p>
            <a:endParaRPr lang="es-MX"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533384"/>
          </a:xfrm>
        </p:spPr>
        <p:txBody>
          <a:bodyPr/>
          <a:lstStyle/>
          <a:p>
            <a:pPr algn="ctr"/>
            <a:r>
              <a:rPr lang="es-MX" dirty="0" smtClean="0">
                <a:solidFill>
                  <a:srgbClr val="FFFF00"/>
                </a:solidFill>
              </a:rPr>
              <a:t>Ejemplo 5</a:t>
            </a:r>
            <a:endParaRPr lang="es-MX" dirty="0">
              <a:solidFill>
                <a:srgbClr val="FFFF00"/>
              </a:solidFill>
            </a:endParaRPr>
          </a:p>
        </p:txBody>
      </p:sp>
      <p:sp>
        <p:nvSpPr>
          <p:cNvPr id="3" name="2 Marcador de contenido"/>
          <p:cNvSpPr>
            <a:spLocks noGrp="1"/>
          </p:cNvSpPr>
          <p:nvPr>
            <p:ph idx="1"/>
          </p:nvPr>
        </p:nvSpPr>
        <p:spPr>
          <a:xfrm>
            <a:off x="428596" y="1214422"/>
            <a:ext cx="8358246" cy="5357850"/>
          </a:xfrm>
        </p:spPr>
        <p:txBody>
          <a:bodyPr/>
          <a:lstStyle/>
          <a:p>
            <a:pPr lvl="0" algn="just"/>
            <a:r>
              <a:rPr lang="es-MX" sz="2800" dirty="0" smtClean="0"/>
              <a:t>Un automóvil eléctrico ha sido diseñado para </a:t>
            </a:r>
            <a:r>
              <a:rPr lang="es-MX" dirty="0" smtClean="0"/>
              <a:t>funcionar a partir de un banco de baterías de  </a:t>
            </a:r>
            <a:r>
              <a:rPr lang="es-MX" b="1" i="1" dirty="0" smtClean="0">
                <a:solidFill>
                  <a:srgbClr val="FFFF00"/>
                </a:solidFill>
              </a:rPr>
              <a:t>12 V</a:t>
            </a:r>
            <a:r>
              <a:rPr lang="es-MX" b="1" dirty="0" smtClean="0">
                <a:solidFill>
                  <a:srgbClr val="FFFF00"/>
                </a:solidFill>
              </a:rPr>
              <a:t> </a:t>
            </a:r>
            <a:r>
              <a:rPr lang="es-MX" dirty="0" smtClean="0"/>
              <a:t>con un almacenamiento total de energía de </a:t>
            </a:r>
            <a:r>
              <a:rPr lang="es-MX" b="1" i="1" dirty="0" smtClean="0">
                <a:solidFill>
                  <a:srgbClr val="FFFF00"/>
                </a:solidFill>
              </a:rPr>
              <a:t>2.10</a:t>
            </a:r>
            <a:r>
              <a:rPr lang="es-MX" b="1" i="1" baseline="30000" dirty="0" smtClean="0">
                <a:solidFill>
                  <a:srgbClr val="FFFF00"/>
                </a:solidFill>
              </a:rPr>
              <a:t>7</a:t>
            </a:r>
            <a:r>
              <a:rPr lang="es-MX" b="1" i="1" dirty="0" smtClean="0">
                <a:solidFill>
                  <a:srgbClr val="FFFF00"/>
                </a:solidFill>
              </a:rPr>
              <a:t> J</a:t>
            </a:r>
            <a:r>
              <a:rPr lang="es-MX" i="1" dirty="0" smtClean="0"/>
              <a:t>.</a:t>
            </a:r>
            <a:r>
              <a:rPr lang="es-MX" dirty="0" smtClean="0"/>
              <a:t> (a) si el motor eléctrico consume     </a:t>
            </a:r>
            <a:r>
              <a:rPr lang="es-MX" b="1" i="1" dirty="0" smtClean="0">
                <a:solidFill>
                  <a:srgbClr val="FFFF00"/>
                </a:solidFill>
              </a:rPr>
              <a:t>8 </a:t>
            </a:r>
            <a:r>
              <a:rPr lang="es-MX" b="1" i="1" dirty="0" err="1" smtClean="0">
                <a:solidFill>
                  <a:srgbClr val="FFFF00"/>
                </a:solidFill>
              </a:rPr>
              <a:t>kW</a:t>
            </a:r>
            <a:r>
              <a:rPr lang="es-MX" dirty="0" smtClean="0"/>
              <a:t>, ¿Cuál es la corriente que se le suministra al motor?, (b) Si el motor consume </a:t>
            </a:r>
            <a:r>
              <a:rPr lang="es-MX" b="1" i="1" dirty="0" smtClean="0">
                <a:solidFill>
                  <a:srgbClr val="FFFF00"/>
                </a:solidFill>
              </a:rPr>
              <a:t>8 </a:t>
            </a:r>
            <a:r>
              <a:rPr lang="es-MX" b="1" i="1" dirty="0" err="1" smtClean="0">
                <a:solidFill>
                  <a:srgbClr val="FFFF00"/>
                </a:solidFill>
              </a:rPr>
              <a:t>kW</a:t>
            </a:r>
            <a:r>
              <a:rPr lang="es-MX" b="1" dirty="0" smtClean="0">
                <a:solidFill>
                  <a:srgbClr val="FFFF00"/>
                </a:solidFill>
              </a:rPr>
              <a:t> </a:t>
            </a:r>
            <a:r>
              <a:rPr lang="es-MX" dirty="0" smtClean="0"/>
              <a:t>conforme el auto se mueve a velocidad constante de </a:t>
            </a:r>
            <a:r>
              <a:rPr lang="es-MX" b="1" i="1" dirty="0" smtClean="0">
                <a:solidFill>
                  <a:srgbClr val="FFFF00"/>
                </a:solidFill>
              </a:rPr>
              <a:t>20 m/s</a:t>
            </a:r>
            <a:r>
              <a:rPr lang="es-MX" dirty="0" smtClean="0"/>
              <a:t>. ¿Qué distancia recorrerá el auto antes de quedarse sin energía?.  </a:t>
            </a:r>
          </a:p>
          <a:p>
            <a:pPr>
              <a:buNone/>
            </a:pPr>
            <a:endParaRPr lang="es-MX"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461946"/>
          </a:xfrm>
        </p:spPr>
        <p:txBody>
          <a:bodyPr/>
          <a:lstStyle/>
          <a:p>
            <a:pPr algn="ctr"/>
            <a:r>
              <a:rPr lang="es-MX" dirty="0" smtClean="0">
                <a:solidFill>
                  <a:srgbClr val="FFFF00"/>
                </a:solidFill>
              </a:rPr>
              <a:t>Ejemplo 8</a:t>
            </a:r>
            <a:endParaRPr lang="es-MX" dirty="0">
              <a:solidFill>
                <a:srgbClr val="FFFF00"/>
              </a:solidFill>
            </a:endParaRPr>
          </a:p>
        </p:txBody>
      </p:sp>
      <p:sp>
        <p:nvSpPr>
          <p:cNvPr id="3" name="2 Marcador de contenido"/>
          <p:cNvSpPr>
            <a:spLocks noGrp="1"/>
          </p:cNvSpPr>
          <p:nvPr>
            <p:ph idx="1"/>
          </p:nvPr>
        </p:nvSpPr>
        <p:spPr>
          <a:xfrm>
            <a:off x="285720" y="1214422"/>
            <a:ext cx="8572560" cy="5286412"/>
          </a:xfrm>
        </p:spPr>
        <p:txBody>
          <a:bodyPr/>
          <a:lstStyle/>
          <a:p>
            <a:pPr lvl="0" algn="just"/>
            <a:r>
              <a:rPr lang="es-MX" sz="2800" dirty="0" smtClean="0"/>
              <a:t>Una empresa pública suministra energía al domicilio de un consumidor a partir de las líneas de energía propia   (a </a:t>
            </a:r>
            <a:r>
              <a:rPr lang="es-MX" sz="2800" b="1" i="1" dirty="0" smtClean="0">
                <a:solidFill>
                  <a:srgbClr val="FFFF00"/>
                </a:solidFill>
              </a:rPr>
              <a:t>120 V</a:t>
            </a:r>
            <a:r>
              <a:rPr lang="es-MX" sz="2800" dirty="0" smtClean="0"/>
              <a:t>) mediante dos alambres de cobre, cada uno de los cuales tiene </a:t>
            </a:r>
            <a:r>
              <a:rPr lang="es-MX" sz="2800" b="1" i="1" dirty="0" smtClean="0">
                <a:solidFill>
                  <a:srgbClr val="FFFF00"/>
                </a:solidFill>
              </a:rPr>
              <a:t>50 m</a:t>
            </a:r>
            <a:r>
              <a:rPr lang="es-MX" sz="2800" b="1" dirty="0" smtClean="0">
                <a:solidFill>
                  <a:srgbClr val="FFFF00"/>
                </a:solidFill>
              </a:rPr>
              <a:t> </a:t>
            </a:r>
            <a:r>
              <a:rPr lang="es-MX" sz="2800" dirty="0" smtClean="0"/>
              <a:t>de longitud y una resistencia de </a:t>
            </a:r>
            <a:r>
              <a:rPr lang="es-MX" sz="2800" b="1" i="1" dirty="0" smtClean="0">
                <a:solidFill>
                  <a:srgbClr val="FFFF00"/>
                </a:solidFill>
              </a:rPr>
              <a:t>0,108</a:t>
            </a:r>
            <a:r>
              <a:rPr lang="es-MX" sz="2800" b="1" dirty="0" smtClean="0">
                <a:solidFill>
                  <a:srgbClr val="FFFF00"/>
                </a:solidFill>
              </a:rPr>
              <a:t> Ω </a:t>
            </a:r>
            <a:r>
              <a:rPr lang="es-MX" sz="2800" dirty="0" smtClean="0"/>
              <a:t>por tramo de </a:t>
            </a:r>
            <a:r>
              <a:rPr lang="es-MX" sz="2800" b="1" dirty="0" smtClean="0">
                <a:solidFill>
                  <a:srgbClr val="FFFF00"/>
                </a:solidFill>
              </a:rPr>
              <a:t>300 m</a:t>
            </a:r>
            <a:r>
              <a:rPr lang="es-MX" sz="2800" dirty="0" smtClean="0"/>
              <a:t>. Determine el voltaje en el domicilio del cliente para una corriente de carga de    </a:t>
            </a:r>
            <a:r>
              <a:rPr lang="es-MX" sz="2800" b="1" i="1" dirty="0" smtClean="0">
                <a:solidFill>
                  <a:srgbClr val="FFFF00"/>
                </a:solidFill>
              </a:rPr>
              <a:t>110 A</a:t>
            </a:r>
            <a:r>
              <a:rPr lang="es-MX" sz="2800" dirty="0" smtClean="0"/>
              <a:t>. Para esta corriente, encuentre (b) la potencia que está recibiendo el cliente y (c) la energía eléctrica disipada en los alambres de cobre</a:t>
            </a:r>
          </a:p>
          <a:p>
            <a:endParaRPr lang="es-MX" sz="28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285728"/>
            <a:ext cx="7772400" cy="747698"/>
          </a:xfrm>
        </p:spPr>
        <p:txBody>
          <a:bodyPr/>
          <a:lstStyle/>
          <a:p>
            <a:pPr algn="ctr"/>
            <a:r>
              <a:rPr lang="es-MX" dirty="0" smtClean="0">
                <a:solidFill>
                  <a:srgbClr val="FFFF00"/>
                </a:solidFill>
              </a:rPr>
              <a:t>Ejemplo 9 </a:t>
            </a:r>
            <a:endParaRPr lang="es-MX" dirty="0">
              <a:solidFill>
                <a:srgbClr val="FFFF00"/>
              </a:solidFill>
            </a:endParaRPr>
          </a:p>
        </p:txBody>
      </p:sp>
      <p:sp>
        <p:nvSpPr>
          <p:cNvPr id="3" name="2 Marcador de contenido"/>
          <p:cNvSpPr>
            <a:spLocks noGrp="1"/>
          </p:cNvSpPr>
          <p:nvPr>
            <p:ph idx="1"/>
          </p:nvPr>
        </p:nvSpPr>
        <p:spPr>
          <a:xfrm>
            <a:off x="357158" y="1000108"/>
            <a:ext cx="8501122" cy="5500726"/>
          </a:xfrm>
        </p:spPr>
        <p:txBody>
          <a:bodyPr/>
          <a:lstStyle/>
          <a:p>
            <a:pPr algn="just"/>
            <a:r>
              <a:rPr lang="es-MX" dirty="0" smtClean="0"/>
              <a:t>La diferencia de potencial entre los bornes de una batería es de </a:t>
            </a:r>
            <a:r>
              <a:rPr lang="es-MX" b="1" i="1" dirty="0" smtClean="0">
                <a:solidFill>
                  <a:srgbClr val="FFFF00"/>
                </a:solidFill>
              </a:rPr>
              <a:t>8,4 V </a:t>
            </a:r>
            <a:r>
              <a:rPr lang="es-MX" dirty="0" smtClean="0"/>
              <a:t>cuando existe una corriente de </a:t>
            </a:r>
            <a:r>
              <a:rPr lang="es-MX" b="1" i="1" dirty="0" smtClean="0">
                <a:solidFill>
                  <a:srgbClr val="FFFF00"/>
                </a:solidFill>
              </a:rPr>
              <a:t>1,5 A</a:t>
            </a:r>
            <a:r>
              <a:rPr lang="es-MX" b="1" dirty="0" smtClean="0">
                <a:solidFill>
                  <a:srgbClr val="FFFF00"/>
                </a:solidFill>
              </a:rPr>
              <a:t> </a:t>
            </a:r>
            <a:r>
              <a:rPr lang="es-MX" dirty="0" smtClean="0"/>
              <a:t>en la batería, del borne negativo al borne positivo. Cuando la corriente es de </a:t>
            </a:r>
            <a:r>
              <a:rPr lang="es-MX" b="1" i="1" dirty="0" smtClean="0">
                <a:solidFill>
                  <a:srgbClr val="FFFF00"/>
                </a:solidFill>
              </a:rPr>
              <a:t>3,5 A</a:t>
            </a:r>
            <a:r>
              <a:rPr lang="es-MX" b="1" dirty="0" smtClean="0">
                <a:solidFill>
                  <a:srgbClr val="FFFF00"/>
                </a:solidFill>
              </a:rPr>
              <a:t> </a:t>
            </a:r>
            <a:r>
              <a:rPr lang="es-MX" dirty="0" smtClean="0"/>
              <a:t>en el sentido inverso, la diferencia de potencial cambia a </a:t>
            </a:r>
            <a:r>
              <a:rPr lang="es-MX" b="1" i="1" dirty="0" smtClean="0">
                <a:solidFill>
                  <a:srgbClr val="FFFF00"/>
                </a:solidFill>
              </a:rPr>
              <a:t>9,4 V</a:t>
            </a:r>
            <a:r>
              <a:rPr lang="es-MX" dirty="0" smtClean="0"/>
              <a:t>. Determine: (a) la resistencia interna de la batería y (b) la fem de la batería</a:t>
            </a:r>
            <a:endParaRPr lang="es-MX"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285728"/>
            <a:ext cx="7772400" cy="747698"/>
          </a:xfrm>
        </p:spPr>
        <p:txBody>
          <a:bodyPr/>
          <a:lstStyle/>
          <a:p>
            <a:pPr algn="ctr"/>
            <a:r>
              <a:rPr lang="es-MX" dirty="0" smtClean="0">
                <a:solidFill>
                  <a:srgbClr val="FFFF00"/>
                </a:solidFill>
              </a:rPr>
              <a:t>Ejemplo 10 </a:t>
            </a:r>
            <a:endParaRPr lang="es-MX" dirty="0">
              <a:solidFill>
                <a:srgbClr val="FFFF00"/>
              </a:solidFill>
            </a:endParaRPr>
          </a:p>
        </p:txBody>
      </p:sp>
      <p:sp>
        <p:nvSpPr>
          <p:cNvPr id="3" name="2 Marcador de contenido"/>
          <p:cNvSpPr>
            <a:spLocks noGrp="1"/>
          </p:cNvSpPr>
          <p:nvPr>
            <p:ph idx="1"/>
          </p:nvPr>
        </p:nvSpPr>
        <p:spPr>
          <a:xfrm>
            <a:off x="357158" y="1000108"/>
            <a:ext cx="8501122" cy="5500726"/>
          </a:xfrm>
        </p:spPr>
        <p:txBody>
          <a:bodyPr/>
          <a:lstStyle/>
          <a:p>
            <a:pPr lvl="0" algn="just">
              <a:buNone/>
            </a:pPr>
            <a:r>
              <a:rPr lang="es-MX" dirty="0" smtClean="0"/>
              <a:t>	Una batería de auto de </a:t>
            </a:r>
            <a:r>
              <a:rPr lang="es-MX" i="1" dirty="0" smtClean="0"/>
              <a:t>12,6 V</a:t>
            </a:r>
            <a:r>
              <a:rPr lang="es-MX" dirty="0" smtClean="0"/>
              <a:t> con resistencia interna insignificante está conectada a una combinación en serie de un resistor de </a:t>
            </a:r>
            <a:r>
              <a:rPr lang="es-MX" i="1" dirty="0" smtClean="0"/>
              <a:t>3,2</a:t>
            </a:r>
            <a:r>
              <a:rPr lang="es-MX" dirty="0" smtClean="0"/>
              <a:t> Ω que obedece a la ley de Ohm y un termistor que no obedece a la ley de Ohm, sino que tiene una relación entre el voltaje y corriente </a:t>
            </a:r>
            <a:r>
              <a:rPr lang="en-US" dirty="0" smtClean="0"/>
              <a:t>V = </a:t>
            </a:r>
            <a:r>
              <a:rPr lang="es-MX" dirty="0" smtClean="0">
                <a:sym typeface="Symbol"/>
              </a:rPr>
              <a:t></a:t>
            </a:r>
            <a:r>
              <a:rPr lang="en-US" dirty="0" smtClean="0"/>
              <a:t>I+βI</a:t>
            </a:r>
            <a:r>
              <a:rPr lang="en-US" baseline="30000" dirty="0" smtClean="0"/>
              <a:t>2</a:t>
            </a:r>
            <a:r>
              <a:rPr lang="es-MX" dirty="0" smtClean="0"/>
              <a:t> , con </a:t>
            </a:r>
            <a:r>
              <a:rPr lang="en-US" dirty="0" smtClean="0">
                <a:sym typeface="Symbol"/>
              </a:rPr>
              <a:t></a:t>
            </a:r>
            <a:r>
              <a:rPr lang="es-MX" dirty="0" smtClean="0"/>
              <a:t> = 3,8 </a:t>
            </a:r>
            <a:r>
              <a:rPr lang="en-US" dirty="0" smtClean="0"/>
              <a:t>Ω</a:t>
            </a:r>
            <a:r>
              <a:rPr lang="es-MX" dirty="0" smtClean="0"/>
              <a:t> y  β = 1,3 Ω/A . Determine la corriente a través del elemento resistivo puro de </a:t>
            </a:r>
            <a:r>
              <a:rPr lang="es-MX" i="1" dirty="0" smtClean="0"/>
              <a:t>3,2 </a:t>
            </a:r>
            <a:r>
              <a:rPr lang="es-MX" dirty="0" smtClean="0"/>
              <a:t>Ω.</a:t>
            </a:r>
          </a:p>
          <a:p>
            <a:pPr algn="just">
              <a:buNone/>
            </a:pP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71504"/>
          </a:xfrm>
        </p:spPr>
        <p:txBody>
          <a:bodyPr/>
          <a:lstStyle/>
          <a:p>
            <a:pPr lvl="2" algn="ctr"/>
            <a:r>
              <a:rPr lang="es-MX" b="1" dirty="0" smtClean="0">
                <a:latin typeface="Times New Roman" pitchFamily="18" charset="0"/>
                <a:cs typeface="Times New Roman" pitchFamily="18" charset="0"/>
              </a:rPr>
              <a:t/>
            </a:r>
            <a:br>
              <a:rPr lang="es-MX" b="1" dirty="0" smtClean="0">
                <a:latin typeface="Times New Roman" pitchFamily="18" charset="0"/>
                <a:cs typeface="Times New Roman" pitchFamily="18" charset="0"/>
              </a:rPr>
            </a:br>
            <a:r>
              <a:rPr lang="es-MX" sz="3600" b="1" dirty="0" smtClean="0">
                <a:solidFill>
                  <a:srgbClr val="FFFF00"/>
                </a:solidFill>
                <a:latin typeface="Times New Roman" pitchFamily="18" charset="0"/>
                <a:cs typeface="Times New Roman" pitchFamily="18" charset="0"/>
              </a:rPr>
              <a:t>2.3.1</a:t>
            </a:r>
            <a:r>
              <a:rPr lang="es-MX" sz="3600" b="1" dirty="0" smtClean="0">
                <a:latin typeface="Times New Roman" pitchFamily="18" charset="0"/>
                <a:cs typeface="Times New Roman" pitchFamily="18" charset="0"/>
              </a:rPr>
              <a:t> </a:t>
            </a:r>
            <a:r>
              <a:rPr lang="es-MX" sz="3600" b="1" dirty="0" smtClean="0">
                <a:solidFill>
                  <a:srgbClr val="FFFF00"/>
                </a:solidFill>
                <a:latin typeface="Times New Roman" pitchFamily="18" charset="0"/>
                <a:cs typeface="Times New Roman" pitchFamily="18" charset="0"/>
              </a:rPr>
              <a:t>Corriente de conducción.</a:t>
            </a:r>
            <a:r>
              <a:rPr lang="es-MX" sz="5400" dirty="0" smtClean="0">
                <a:latin typeface="Times New Roman" pitchFamily="18" charset="0"/>
                <a:cs typeface="Times New Roman" pitchFamily="18" charset="0"/>
              </a:rPr>
              <a:t/>
            </a:r>
            <a:br>
              <a:rPr lang="es-MX" sz="5400" dirty="0" smtClean="0">
                <a:latin typeface="Times New Roman" pitchFamily="18" charset="0"/>
                <a:cs typeface="Times New Roman" pitchFamily="18" charset="0"/>
              </a:rPr>
            </a:b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348916" y="637674"/>
            <a:ext cx="8652240" cy="6220326"/>
          </a:xfrm>
        </p:spPr>
        <p:txBody>
          <a:bodyPr/>
          <a:lstStyle/>
          <a:p>
            <a:pPr algn="just"/>
            <a:r>
              <a:rPr lang="es-MX" sz="2400" dirty="0" smtClean="0">
                <a:solidFill>
                  <a:schemeClr val="tx1"/>
                </a:solidFill>
                <a:ea typeface="+mn-ea"/>
                <a:cs typeface="Times New Roman" pitchFamily="18" charset="0"/>
              </a:rPr>
              <a:t>Llamase corriente de conducción al </a:t>
            </a:r>
            <a:r>
              <a:rPr lang="es-MX" sz="2400" b="1" dirty="0" smtClean="0">
                <a:solidFill>
                  <a:srgbClr val="FFFF00"/>
                </a:solidFill>
                <a:ea typeface="+mn-ea"/>
                <a:cs typeface="Times New Roman" pitchFamily="18" charset="0"/>
              </a:rPr>
              <a:t>movimiento de los electrones de valencia en un material metálico </a:t>
            </a:r>
            <a:r>
              <a:rPr lang="es-MX" sz="2400" dirty="0" smtClean="0">
                <a:solidFill>
                  <a:schemeClr val="tx1"/>
                </a:solidFill>
                <a:ea typeface="+mn-ea"/>
                <a:cs typeface="Times New Roman" pitchFamily="18" charset="0"/>
              </a:rPr>
              <a:t>(electrones libres);</a:t>
            </a:r>
          </a:p>
          <a:p>
            <a:pPr algn="just"/>
            <a:r>
              <a:rPr lang="es-MX" sz="2400" dirty="0" smtClean="0">
                <a:solidFill>
                  <a:schemeClr val="tx1"/>
                </a:solidFill>
                <a:ea typeface="+mn-ea"/>
                <a:cs typeface="Times New Roman" pitchFamily="18" charset="0"/>
              </a:rPr>
              <a:t>O </a:t>
            </a:r>
            <a:r>
              <a:rPr lang="es-MX" sz="2400" dirty="0" smtClean="0">
                <a:solidFill>
                  <a:srgbClr val="FFFF00"/>
                </a:solidFill>
                <a:ea typeface="+mn-ea"/>
                <a:cs typeface="Times New Roman" pitchFamily="18" charset="0"/>
              </a:rPr>
              <a:t>al </a:t>
            </a:r>
            <a:r>
              <a:rPr lang="es-MX" sz="2400" b="1" dirty="0" smtClean="0">
                <a:solidFill>
                  <a:srgbClr val="00FF00"/>
                </a:solidFill>
                <a:ea typeface="+mn-ea"/>
                <a:cs typeface="Times New Roman" pitchFamily="18" charset="0"/>
              </a:rPr>
              <a:t>movimiento de electrones de conducción y de huecos de conducción en un semiconductor</a:t>
            </a:r>
            <a:r>
              <a:rPr lang="es-MX" sz="2400" dirty="0" smtClean="0">
                <a:solidFill>
                  <a:schemeClr val="tx1"/>
                </a:solidFill>
                <a:ea typeface="+mn-ea"/>
                <a:cs typeface="Times New Roman" pitchFamily="18" charset="0"/>
              </a:rPr>
              <a:t>,</a:t>
            </a:r>
          </a:p>
          <a:p>
            <a:pPr algn="just"/>
            <a:r>
              <a:rPr lang="es-MX" sz="2400" dirty="0" smtClean="0">
                <a:solidFill>
                  <a:schemeClr val="tx1"/>
                </a:solidFill>
                <a:ea typeface="+mn-ea"/>
                <a:cs typeface="Times New Roman" pitchFamily="18" charset="0"/>
              </a:rPr>
              <a:t>O también </a:t>
            </a:r>
            <a:r>
              <a:rPr lang="es-MX" sz="2400" b="1" dirty="0" smtClean="0">
                <a:solidFill>
                  <a:srgbClr val="FFFF00"/>
                </a:solidFill>
                <a:ea typeface="+mn-ea"/>
                <a:cs typeface="Times New Roman" pitchFamily="18" charset="0"/>
              </a:rPr>
              <a:t>al movimiento de los iones positivos o negativos en una solución electrolítica</a:t>
            </a:r>
            <a:r>
              <a:rPr lang="es-MX" sz="2400" dirty="0" smtClean="0">
                <a:solidFill>
                  <a:srgbClr val="00FF00"/>
                </a:solidFill>
                <a:ea typeface="+mn-ea"/>
                <a:cs typeface="Times New Roman" pitchFamily="18" charset="0"/>
              </a:rPr>
              <a:t>.</a:t>
            </a:r>
          </a:p>
          <a:p>
            <a:endParaRPr lang="es-MX" sz="2400" dirty="0">
              <a:latin typeface="Times New Roman" pitchFamily="18" charset="0"/>
              <a:cs typeface="Times New Roman" pitchFamily="18" charset="0"/>
            </a:endParaRPr>
          </a:p>
        </p:txBody>
      </p:sp>
      <p:pic>
        <p:nvPicPr>
          <p:cNvPr id="4" name="3 Imagen"/>
          <p:cNvPicPr/>
          <p:nvPr/>
        </p:nvPicPr>
        <p:blipFill>
          <a:blip r:embed="rId3" cstate="print"/>
          <a:srcRect l="2686" t="6995" r="51022" b="16940"/>
          <a:stretch>
            <a:fillRect/>
          </a:stretch>
        </p:blipFill>
        <p:spPr bwMode="auto">
          <a:xfrm>
            <a:off x="0" y="4055368"/>
            <a:ext cx="3000396" cy="2214578"/>
          </a:xfrm>
          <a:prstGeom prst="rect">
            <a:avLst/>
          </a:prstGeom>
          <a:noFill/>
          <a:ln w="9525">
            <a:noFill/>
            <a:miter lim="800000"/>
            <a:headEnd/>
            <a:tailEnd/>
          </a:ln>
        </p:spPr>
      </p:pic>
      <p:pic>
        <p:nvPicPr>
          <p:cNvPr id="5" name="4 Imagen"/>
          <p:cNvPicPr/>
          <p:nvPr/>
        </p:nvPicPr>
        <p:blipFill>
          <a:blip r:embed="rId4" cstate="print">
            <a:lum contrast="10000"/>
          </a:blip>
          <a:srcRect/>
          <a:stretch>
            <a:fillRect/>
          </a:stretch>
        </p:blipFill>
        <p:spPr bwMode="auto">
          <a:xfrm>
            <a:off x="2843627" y="4053874"/>
            <a:ext cx="3742929" cy="2214578"/>
          </a:xfrm>
          <a:prstGeom prst="rect">
            <a:avLst/>
          </a:prstGeom>
          <a:noFill/>
          <a:ln w="9525">
            <a:noFill/>
            <a:miter lim="800000"/>
            <a:headEnd/>
            <a:tailEnd/>
          </a:ln>
        </p:spPr>
      </p:pic>
      <p:pic>
        <p:nvPicPr>
          <p:cNvPr id="6" name="5 Imagen" descr="http://www.kalipedia.com/kalipediamedia/cienciasnaturales/media/200709/24/fisicayquimica/20070924klpcnafyq_23.Ees.SCO.png"/>
          <p:cNvPicPr/>
          <p:nvPr/>
        </p:nvPicPr>
        <p:blipFill>
          <a:blip r:embed="rId5" cstate="print">
            <a:lum bright="-20000" contrast="40000"/>
          </a:blip>
          <a:srcRect/>
          <a:stretch>
            <a:fillRect/>
          </a:stretch>
        </p:blipFill>
        <p:spPr bwMode="auto">
          <a:xfrm>
            <a:off x="6395516" y="4212323"/>
            <a:ext cx="2928958" cy="2071678"/>
          </a:xfrm>
          <a:prstGeom prst="rect">
            <a:avLst/>
          </a:prstGeom>
          <a:noFill/>
          <a:ln w="9525">
            <a:noFill/>
            <a:miter lim="800000"/>
            <a:headEnd/>
            <a:tailEnd/>
          </a:ln>
        </p:spPr>
      </p:pic>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11222"/>
          </a:xfrm>
        </p:spPr>
        <p:txBody>
          <a:bodyPr/>
          <a:lstStyle/>
          <a:p>
            <a:pPr algn="ctr"/>
            <a:r>
              <a:rPr lang="es-MX" dirty="0" smtClean="0">
                <a:solidFill>
                  <a:srgbClr val="FFFF00"/>
                </a:solidFill>
                <a:latin typeface="Times New Roman" pitchFamily="18" charset="0"/>
                <a:cs typeface="Times New Roman" pitchFamily="18" charset="0"/>
              </a:rPr>
              <a:t>Representación de un circuito</a:t>
            </a:r>
            <a:endParaRPr lang="es-MX"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685800" y="1428736"/>
            <a:ext cx="7772400" cy="4667264"/>
          </a:xfrm>
        </p:spPr>
        <p:txBody>
          <a:bodyPr/>
          <a:lstStyle/>
          <a:p>
            <a:endParaRPr lang="es-MX" dirty="0"/>
          </a:p>
        </p:txBody>
      </p:sp>
      <p:sp>
        <p:nvSpPr>
          <p:cNvPr id="4" name="Rectangle 4" descr="27-13"/>
          <p:cNvSpPr>
            <a:spLocks noGrp="1" noChangeAspect="1" noChangeArrowheads="1"/>
          </p:cNvSpPr>
          <p:nvPr/>
        </p:nvSpPr>
        <p:spPr bwMode="auto">
          <a:xfrm>
            <a:off x="1928794" y="1428736"/>
            <a:ext cx="4257675" cy="4710114"/>
          </a:xfrm>
          <a:prstGeom prst="rect">
            <a:avLst/>
          </a:prstGeom>
          <a:blipFill dpi="0" rotWithShape="1">
            <a:blip r:embed="rId2" cstate="print"/>
            <a:srcRect/>
            <a:stretch>
              <a:fillRect/>
            </a:stretch>
          </a:blipFill>
          <a:ln w="9525">
            <a:noFill/>
            <a:miter lim="800000"/>
            <a:headEnd/>
            <a:tailEnd/>
          </a:ln>
        </p:spPr>
        <p:txBody>
          <a:bodyPr/>
          <a:lstStyle/>
          <a:p>
            <a:endParaRPr lang="es-MX"/>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285728"/>
            <a:ext cx="7772400" cy="1143000"/>
          </a:xfrm>
        </p:spPr>
        <p:txBody>
          <a:bodyPr/>
          <a:lstStyle/>
          <a:p>
            <a:pPr algn="ctr"/>
            <a:r>
              <a:rPr lang="es-MX" dirty="0" smtClean="0">
                <a:solidFill>
                  <a:srgbClr val="FFFF00"/>
                </a:solidFill>
                <a:latin typeface="Times New Roman" pitchFamily="18" charset="0"/>
                <a:cs typeface="Times New Roman" pitchFamily="18" charset="0"/>
              </a:rPr>
              <a:t>Instalación de un circuito</a:t>
            </a:r>
            <a:endParaRPr lang="es-MX"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285860"/>
            <a:ext cx="8229600" cy="5286412"/>
          </a:xfrm>
        </p:spPr>
        <p:txBody>
          <a:bodyPr/>
          <a:lstStyle/>
          <a:p>
            <a:endParaRPr lang="es-MX" dirty="0"/>
          </a:p>
        </p:txBody>
      </p:sp>
      <p:pic>
        <p:nvPicPr>
          <p:cNvPr id="5" name="4 Imagen" descr="1705ab.jpg"/>
          <p:cNvPicPr/>
          <p:nvPr/>
        </p:nvPicPr>
        <p:blipFill>
          <a:blip r:embed="rId2" cstate="print">
            <a:lum bright="-20000" contrast="40000"/>
          </a:blip>
          <a:srcRect/>
          <a:stretch>
            <a:fillRect/>
          </a:stretch>
        </p:blipFill>
        <p:spPr bwMode="auto">
          <a:xfrm>
            <a:off x="500034" y="1357299"/>
            <a:ext cx="7929617" cy="5000660"/>
          </a:xfrm>
          <a:prstGeom prst="rect">
            <a:avLst/>
          </a:prstGeom>
          <a:noFill/>
          <a:ln w="9525">
            <a:noFill/>
            <a:miter lim="800000"/>
            <a:headEnd/>
            <a:tailEnd/>
          </a:ln>
        </p:spPr>
      </p:pic>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lstStyle/>
          <a:p>
            <a:pPr algn="ctr"/>
            <a:r>
              <a:rPr lang="es-MX" dirty="0" smtClean="0">
                <a:solidFill>
                  <a:srgbClr val="FFFF00"/>
                </a:solidFill>
                <a:latin typeface="Times New Roman" pitchFamily="18" charset="0"/>
                <a:cs typeface="Times New Roman" pitchFamily="18" charset="0"/>
              </a:rPr>
              <a:t>Otros dispositivos eléctricos</a:t>
            </a:r>
            <a:endParaRPr lang="es-MX"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142984"/>
            <a:ext cx="8229600" cy="5286412"/>
          </a:xfrm>
        </p:spPr>
        <p:txBody>
          <a:bodyPr/>
          <a:lstStyle/>
          <a:p>
            <a:r>
              <a:rPr lang="es-MX" dirty="0" smtClean="0">
                <a:latin typeface="Times New Roman" pitchFamily="18" charset="0"/>
                <a:cs typeface="Times New Roman" pitchFamily="18" charset="0"/>
              </a:rPr>
              <a:t>Baterías en serie y en paralelo</a:t>
            </a:r>
            <a:endParaRPr lang="es-MX" dirty="0">
              <a:latin typeface="Times New Roman" pitchFamily="18" charset="0"/>
              <a:cs typeface="Times New Roman" pitchFamily="18" charset="0"/>
            </a:endParaRPr>
          </a:p>
        </p:txBody>
      </p:sp>
      <p:pic>
        <p:nvPicPr>
          <p:cNvPr id="156674" name="Picture 2"/>
          <p:cNvPicPr>
            <a:picLocks noChangeAspect="1" noChangeArrowheads="1"/>
          </p:cNvPicPr>
          <p:nvPr/>
        </p:nvPicPr>
        <p:blipFill>
          <a:blip r:embed="rId2" cstate="print"/>
          <a:srcRect/>
          <a:stretch>
            <a:fillRect/>
          </a:stretch>
        </p:blipFill>
        <p:spPr bwMode="auto">
          <a:xfrm>
            <a:off x="500033" y="3286124"/>
            <a:ext cx="8281981" cy="1643074"/>
          </a:xfrm>
          <a:prstGeom prst="rect">
            <a:avLst/>
          </a:prstGeom>
          <a:noFill/>
          <a:ln w="9525">
            <a:noFill/>
            <a:miter lim="800000"/>
            <a:headEnd/>
            <a:tailEnd/>
          </a:ln>
        </p:spPr>
      </p:pic>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0811" y="381000"/>
            <a:ext cx="7315200" cy="1143000"/>
          </a:xfrm>
        </p:spPr>
        <p:txBody>
          <a:bodyPr/>
          <a:lstStyle/>
          <a:p>
            <a:pPr algn="ctr"/>
            <a:r>
              <a:rPr lang="es-MX" dirty="0" smtClean="0">
                <a:solidFill>
                  <a:srgbClr val="FFFF00"/>
                </a:solidFill>
                <a:latin typeface="Times New Roman" pitchFamily="18" charset="0"/>
                <a:cs typeface="Times New Roman" pitchFamily="18" charset="0"/>
              </a:rPr>
              <a:t>Generador</a:t>
            </a:r>
            <a:endParaRPr lang="es-MX"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357298"/>
            <a:ext cx="8229600" cy="5143536"/>
          </a:xfrm>
        </p:spPr>
        <p:txBody>
          <a:bodyPr/>
          <a:lstStyle/>
          <a:p>
            <a:endParaRPr lang="es-MX" dirty="0"/>
          </a:p>
        </p:txBody>
      </p:sp>
      <p:pic>
        <p:nvPicPr>
          <p:cNvPr id="157698" name="Picture 2"/>
          <p:cNvPicPr>
            <a:picLocks noChangeAspect="1" noChangeArrowheads="1"/>
          </p:cNvPicPr>
          <p:nvPr/>
        </p:nvPicPr>
        <p:blipFill>
          <a:blip r:embed="rId2" cstate="print">
            <a:lum bright="-20000" contrast="-20000"/>
          </a:blip>
          <a:srcRect/>
          <a:stretch>
            <a:fillRect/>
          </a:stretch>
        </p:blipFill>
        <p:spPr bwMode="auto">
          <a:xfrm>
            <a:off x="1223535" y="1428736"/>
            <a:ext cx="6548483" cy="4643470"/>
          </a:xfrm>
          <a:prstGeom prst="rect">
            <a:avLst/>
          </a:prstGeom>
          <a:noFill/>
          <a:ln w="9525">
            <a:noFill/>
            <a:miter lim="800000"/>
            <a:headEnd/>
            <a:tailEnd/>
          </a:ln>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lstStyle/>
          <a:p>
            <a:pPr algn="ctr"/>
            <a:r>
              <a:rPr lang="es-MX" dirty="0" smtClean="0">
                <a:solidFill>
                  <a:srgbClr val="FFFF00"/>
                </a:solidFill>
                <a:latin typeface="Times New Roman" pitchFamily="18" charset="0"/>
                <a:cs typeface="Times New Roman" pitchFamily="18" charset="0"/>
              </a:rPr>
              <a:t>Fuente de tensión</a:t>
            </a:r>
            <a:endParaRPr lang="es-MX"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142984"/>
            <a:ext cx="8229600" cy="5357850"/>
          </a:xfrm>
        </p:spPr>
        <p:txBody>
          <a:bodyPr/>
          <a:lstStyle/>
          <a:p>
            <a:endParaRPr lang="es-MX" dirty="0"/>
          </a:p>
        </p:txBody>
      </p:sp>
      <p:pic>
        <p:nvPicPr>
          <p:cNvPr id="158722" name="Picture 2"/>
          <p:cNvPicPr>
            <a:picLocks noChangeAspect="1" noChangeArrowheads="1"/>
          </p:cNvPicPr>
          <p:nvPr/>
        </p:nvPicPr>
        <p:blipFill>
          <a:blip r:embed="rId2" cstate="print">
            <a:lum bright="-20000" contrast="40000"/>
          </a:blip>
          <a:srcRect/>
          <a:stretch>
            <a:fillRect/>
          </a:stretch>
        </p:blipFill>
        <p:spPr bwMode="auto">
          <a:xfrm>
            <a:off x="1255877" y="1285860"/>
            <a:ext cx="6603886" cy="5143536"/>
          </a:xfrm>
          <a:prstGeom prst="rect">
            <a:avLst/>
          </a:prstGeom>
          <a:noFill/>
          <a:ln w="9525">
            <a:noFill/>
            <a:miter lim="800000"/>
            <a:headEnd/>
            <a:tailEnd/>
          </a:ln>
        </p:spPr>
      </p:pic>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lstStyle/>
          <a:p>
            <a:pPr algn="ctr"/>
            <a:r>
              <a:rPr lang="es-MX" dirty="0" smtClean="0">
                <a:solidFill>
                  <a:srgbClr val="FFFF00"/>
                </a:solidFill>
                <a:latin typeface="Times New Roman" pitchFamily="18" charset="0"/>
                <a:cs typeface="Times New Roman" pitchFamily="18" charset="0"/>
              </a:rPr>
              <a:t>Pilas y baterías</a:t>
            </a:r>
            <a:endParaRPr lang="es-MX"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142984"/>
            <a:ext cx="8229600" cy="5429288"/>
          </a:xfrm>
        </p:spPr>
        <p:txBody>
          <a:bodyPr/>
          <a:lstStyle/>
          <a:p>
            <a:endParaRPr lang="es-MX" dirty="0"/>
          </a:p>
        </p:txBody>
      </p:sp>
      <p:pic>
        <p:nvPicPr>
          <p:cNvPr id="4" name="Picture 4" descr="18p593"/>
          <p:cNvPicPr>
            <a:picLocks noChangeAspect="1" noChangeArrowheads="1"/>
          </p:cNvPicPr>
          <p:nvPr/>
        </p:nvPicPr>
        <p:blipFill>
          <a:blip r:embed="rId2" cstate="print"/>
          <a:srcRect b="11700"/>
          <a:stretch>
            <a:fillRect/>
          </a:stretch>
        </p:blipFill>
        <p:spPr bwMode="auto">
          <a:xfrm>
            <a:off x="1285852" y="1357298"/>
            <a:ext cx="6907448" cy="5067794"/>
          </a:xfrm>
          <a:prstGeom prst="rect">
            <a:avLst/>
          </a:prstGeom>
          <a:noFill/>
          <a:ln w="9525">
            <a:noFill/>
            <a:miter lim="800000"/>
            <a:headEnd/>
            <a:tailEnd/>
          </a:ln>
        </p:spPr>
      </p:pic>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lstStyle/>
          <a:p>
            <a:pPr algn="ctr"/>
            <a:r>
              <a:rPr lang="es-MX" dirty="0" smtClean="0">
                <a:solidFill>
                  <a:srgbClr val="FFFF00"/>
                </a:solidFill>
                <a:latin typeface="Times New Roman" pitchFamily="18" charset="0"/>
                <a:cs typeface="Times New Roman" pitchFamily="18" charset="0"/>
              </a:rPr>
              <a:t>Medición de una DDP</a:t>
            </a:r>
            <a:endParaRPr lang="es-MX"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1071546"/>
            <a:ext cx="8229600" cy="5643602"/>
          </a:xfrm>
        </p:spPr>
        <p:txBody>
          <a:bodyPr/>
          <a:lstStyle/>
          <a:p>
            <a:endParaRPr lang="es-MX" dirty="0"/>
          </a:p>
        </p:txBody>
      </p:sp>
      <p:pic>
        <p:nvPicPr>
          <p:cNvPr id="163842" name="Picture 2"/>
          <p:cNvPicPr>
            <a:picLocks noChangeAspect="1" noChangeArrowheads="1"/>
          </p:cNvPicPr>
          <p:nvPr/>
        </p:nvPicPr>
        <p:blipFill>
          <a:blip r:embed="rId2" cstate="print"/>
          <a:srcRect/>
          <a:stretch>
            <a:fillRect/>
          </a:stretch>
        </p:blipFill>
        <p:spPr bwMode="auto">
          <a:xfrm>
            <a:off x="2000232" y="1500174"/>
            <a:ext cx="4567242" cy="5067300"/>
          </a:xfrm>
          <a:prstGeom prst="rect">
            <a:avLst/>
          </a:prstGeom>
          <a:noFill/>
          <a:ln w="9525">
            <a:noFill/>
            <a:miter lim="800000"/>
            <a:headEnd/>
            <a:tailEnd/>
          </a:ln>
        </p:spPr>
      </p:pic>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1676400" y="5638800"/>
            <a:ext cx="184731" cy="369332"/>
          </a:xfrm>
          <a:prstGeom prst="rect">
            <a:avLst/>
          </a:prstGeom>
          <a:noFill/>
          <a:ln w="12700">
            <a:noFill/>
            <a:miter lim="800000"/>
            <a:headEnd/>
            <a:tailEnd/>
          </a:ln>
        </p:spPr>
        <p:txBody>
          <a:bodyPr wrap="none">
            <a:spAutoFit/>
          </a:bodyPr>
          <a:lstStyle/>
          <a:p>
            <a:pPr algn="ctr"/>
            <a:endParaRPr lang="es-ES_tradnl" dirty="0">
              <a:solidFill>
                <a:srgbClr val="FF0000"/>
              </a:solidFill>
            </a:endParaRPr>
          </a:p>
        </p:txBody>
      </p:sp>
      <p:sp>
        <p:nvSpPr>
          <p:cNvPr id="51205" name="Rectangle 5"/>
          <p:cNvSpPr>
            <a:spLocks noGrp="1" noChangeArrowheads="1"/>
          </p:cNvSpPr>
          <p:nvPr>
            <p:ph type="title"/>
          </p:nvPr>
        </p:nvSpPr>
        <p:spPr>
          <a:xfrm>
            <a:off x="0" y="547688"/>
            <a:ext cx="7924800" cy="579437"/>
          </a:xfrm>
        </p:spPr>
        <p:txBody>
          <a:bodyPr/>
          <a:lstStyle/>
          <a:p>
            <a:pPr algn="ctr">
              <a:defRPr/>
            </a:pPr>
            <a:r>
              <a:rPr lang="es-ES_tradnl" dirty="0" smtClean="0">
                <a:latin typeface="Times New Roman" pitchFamily="18" charset="0"/>
                <a:cs typeface="Times New Roman" pitchFamily="18" charset="0"/>
              </a:rPr>
              <a:t>Disco cargado giratorio</a:t>
            </a:r>
          </a:p>
        </p:txBody>
      </p:sp>
      <p:graphicFrame>
        <p:nvGraphicFramePr>
          <p:cNvPr id="13316" name="Object 6"/>
          <p:cNvGraphicFramePr>
            <a:graphicFrameLocks noChangeAspect="1"/>
          </p:cNvGraphicFramePr>
          <p:nvPr/>
        </p:nvGraphicFramePr>
        <p:xfrm>
          <a:off x="836613" y="1241425"/>
          <a:ext cx="3987800" cy="4016375"/>
        </p:xfrm>
        <a:graphic>
          <a:graphicData uri="http://schemas.openxmlformats.org/presentationml/2006/ole">
            <p:oleObj spid="_x0000_s713730" name="CorelDRAW" r:id="rId4" imgW="3187440" imgH="3209760" progId="CorelDRAW.Graphic.13">
              <p:embed/>
            </p:oleObj>
          </a:graphicData>
        </a:graphic>
      </p:graphicFrame>
      <p:grpSp>
        <p:nvGrpSpPr>
          <p:cNvPr id="2" name="Group 7"/>
          <p:cNvGrpSpPr>
            <a:grpSpLocks/>
          </p:cNvGrpSpPr>
          <p:nvPr/>
        </p:nvGrpSpPr>
        <p:grpSpPr bwMode="auto">
          <a:xfrm>
            <a:off x="1484313" y="1757363"/>
            <a:ext cx="3194050" cy="2971800"/>
            <a:chOff x="916" y="1104"/>
            <a:chExt cx="2012" cy="1872"/>
          </a:xfrm>
        </p:grpSpPr>
        <p:sp>
          <p:nvSpPr>
            <p:cNvPr id="13321" name="AutoShape 8"/>
            <p:cNvSpPr>
              <a:spLocks noChangeArrowheads="1"/>
            </p:cNvSpPr>
            <p:nvPr/>
          </p:nvSpPr>
          <p:spPr bwMode="auto">
            <a:xfrm>
              <a:off x="916" y="1664"/>
              <a:ext cx="1772" cy="1312"/>
            </a:xfrm>
            <a:custGeom>
              <a:avLst/>
              <a:gdLst>
                <a:gd name="T0" fmla="*/ 886 w 21600"/>
                <a:gd name="T1" fmla="*/ 0 h 21600"/>
                <a:gd name="T2" fmla="*/ 259 w 21600"/>
                <a:gd name="T3" fmla="*/ 192 h 21600"/>
                <a:gd name="T4" fmla="*/ 0 w 21600"/>
                <a:gd name="T5" fmla="*/ 656 h 21600"/>
                <a:gd name="T6" fmla="*/ 259 w 21600"/>
                <a:gd name="T7" fmla="*/ 1120 h 21600"/>
                <a:gd name="T8" fmla="*/ 886 w 21600"/>
                <a:gd name="T9" fmla="*/ 1312 h 21600"/>
                <a:gd name="T10" fmla="*/ 1513 w 21600"/>
                <a:gd name="T11" fmla="*/ 1120 h 21600"/>
                <a:gd name="T12" fmla="*/ 1772 w 21600"/>
                <a:gd name="T13" fmla="*/ 656 h 21600"/>
                <a:gd name="T14" fmla="*/ 1513 w 21600"/>
                <a:gd name="T15" fmla="*/ 192 h 21600"/>
                <a:gd name="T16" fmla="*/ 0 60000 65536"/>
                <a:gd name="T17" fmla="*/ 0 60000 65536"/>
                <a:gd name="T18" fmla="*/ 0 60000 65536"/>
                <a:gd name="T19" fmla="*/ 0 60000 65536"/>
                <a:gd name="T20" fmla="*/ 0 60000 65536"/>
                <a:gd name="T21" fmla="*/ 0 60000 65536"/>
                <a:gd name="T22" fmla="*/ 0 60000 65536"/>
                <a:gd name="T23" fmla="*/ 0 60000 65536"/>
                <a:gd name="T24" fmla="*/ 3157 w 21600"/>
                <a:gd name="T25" fmla="*/ 3161 h 21600"/>
                <a:gd name="T26" fmla="*/ 18443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32" y="10800"/>
                  </a:moveTo>
                  <a:cubicBezTo>
                    <a:pt x="3032" y="15090"/>
                    <a:pt x="6510" y="18568"/>
                    <a:pt x="10800" y="18568"/>
                  </a:cubicBezTo>
                  <a:cubicBezTo>
                    <a:pt x="15090" y="18568"/>
                    <a:pt x="18568" y="15090"/>
                    <a:pt x="18568" y="10800"/>
                  </a:cubicBezTo>
                  <a:cubicBezTo>
                    <a:pt x="18568" y="6510"/>
                    <a:pt x="15090" y="3032"/>
                    <a:pt x="10800" y="3032"/>
                  </a:cubicBezTo>
                  <a:cubicBezTo>
                    <a:pt x="6510" y="3032"/>
                    <a:pt x="3032" y="6510"/>
                    <a:pt x="3032" y="10800"/>
                  </a:cubicBezTo>
                  <a:close/>
                </a:path>
              </a:pathLst>
            </a:custGeom>
            <a:solidFill>
              <a:srgbClr val="FF0000"/>
            </a:solidFill>
            <a:ln w="9525">
              <a:noFill/>
              <a:round/>
              <a:headEnd/>
              <a:tailEnd/>
            </a:ln>
          </p:spPr>
          <p:txBody>
            <a:bodyPr wrap="none" anchor="ctr"/>
            <a:lstStyle/>
            <a:p>
              <a:endParaRPr lang="es-MX"/>
            </a:p>
          </p:txBody>
        </p:sp>
        <p:sp>
          <p:nvSpPr>
            <p:cNvPr id="13322" name="Text Box 9"/>
            <p:cNvSpPr txBox="1">
              <a:spLocks noChangeArrowheads="1"/>
            </p:cNvSpPr>
            <p:nvPr/>
          </p:nvSpPr>
          <p:spPr bwMode="auto">
            <a:xfrm>
              <a:off x="1057" y="1824"/>
              <a:ext cx="287" cy="288"/>
            </a:xfrm>
            <a:prstGeom prst="rect">
              <a:avLst/>
            </a:prstGeom>
            <a:noFill/>
            <a:ln w="9525">
              <a:noFill/>
              <a:miter lim="800000"/>
              <a:headEnd/>
              <a:tailEnd/>
            </a:ln>
          </p:spPr>
          <p:txBody>
            <a:bodyPr wrap="none">
              <a:spAutoFit/>
            </a:bodyPr>
            <a:lstStyle/>
            <a:p>
              <a:r>
                <a:rPr lang="es-ES_tradnl"/>
                <a:t>dI</a:t>
              </a:r>
            </a:p>
          </p:txBody>
        </p:sp>
        <p:sp>
          <p:nvSpPr>
            <p:cNvPr id="13323" name="Line 10"/>
            <p:cNvSpPr>
              <a:spLocks noChangeShapeType="1"/>
            </p:cNvSpPr>
            <p:nvPr/>
          </p:nvSpPr>
          <p:spPr bwMode="auto">
            <a:xfrm flipH="1" flipV="1">
              <a:off x="1776" y="2352"/>
              <a:ext cx="576" cy="192"/>
            </a:xfrm>
            <a:prstGeom prst="line">
              <a:avLst/>
            </a:prstGeom>
            <a:noFill/>
            <a:ln w="9525">
              <a:solidFill>
                <a:srgbClr val="FF0000"/>
              </a:solidFill>
              <a:prstDash val="lgDash"/>
              <a:round/>
              <a:headEnd/>
              <a:tailEnd/>
            </a:ln>
          </p:spPr>
          <p:txBody>
            <a:bodyPr wrap="none" anchor="ctr"/>
            <a:lstStyle/>
            <a:p>
              <a:endParaRPr lang="es-MX"/>
            </a:p>
          </p:txBody>
        </p:sp>
        <p:sp>
          <p:nvSpPr>
            <p:cNvPr id="13324" name="Text Box 11"/>
            <p:cNvSpPr txBox="1">
              <a:spLocks noChangeArrowheads="1"/>
            </p:cNvSpPr>
            <p:nvPr/>
          </p:nvSpPr>
          <p:spPr bwMode="auto">
            <a:xfrm>
              <a:off x="2016" y="2208"/>
              <a:ext cx="180" cy="288"/>
            </a:xfrm>
            <a:prstGeom prst="rect">
              <a:avLst/>
            </a:prstGeom>
            <a:noFill/>
            <a:ln w="9525">
              <a:noFill/>
              <a:miter lim="800000"/>
              <a:headEnd/>
              <a:tailEnd/>
            </a:ln>
          </p:spPr>
          <p:txBody>
            <a:bodyPr wrap="none">
              <a:spAutoFit/>
            </a:bodyPr>
            <a:lstStyle/>
            <a:p>
              <a:r>
                <a:rPr lang="es-ES_tradnl">
                  <a:solidFill>
                    <a:srgbClr val="FF0000"/>
                  </a:solidFill>
                </a:rPr>
                <a:t>r</a:t>
              </a:r>
            </a:p>
          </p:txBody>
        </p:sp>
        <p:sp>
          <p:nvSpPr>
            <p:cNvPr id="13325" name="Text Box 12"/>
            <p:cNvSpPr txBox="1">
              <a:spLocks noChangeArrowheads="1"/>
            </p:cNvSpPr>
            <p:nvPr/>
          </p:nvSpPr>
          <p:spPr bwMode="auto">
            <a:xfrm>
              <a:off x="2385" y="2112"/>
              <a:ext cx="351" cy="288"/>
            </a:xfrm>
            <a:prstGeom prst="rect">
              <a:avLst/>
            </a:prstGeom>
            <a:noFill/>
            <a:ln w="9525">
              <a:noFill/>
              <a:miter lim="800000"/>
              <a:headEnd/>
              <a:tailEnd/>
            </a:ln>
          </p:spPr>
          <p:txBody>
            <a:bodyPr wrap="none">
              <a:spAutoFit/>
            </a:bodyPr>
            <a:lstStyle/>
            <a:p>
              <a:r>
                <a:rPr lang="es-ES_tradnl"/>
                <a:t>dS</a:t>
              </a:r>
            </a:p>
          </p:txBody>
        </p:sp>
        <p:sp>
          <p:nvSpPr>
            <p:cNvPr id="13326" name="Line 13"/>
            <p:cNvSpPr>
              <a:spLocks noChangeShapeType="1"/>
            </p:cNvSpPr>
            <p:nvPr/>
          </p:nvSpPr>
          <p:spPr bwMode="auto">
            <a:xfrm>
              <a:off x="2208" y="1391"/>
              <a:ext cx="240" cy="0"/>
            </a:xfrm>
            <a:prstGeom prst="line">
              <a:avLst/>
            </a:prstGeom>
            <a:noFill/>
            <a:ln w="9525">
              <a:solidFill>
                <a:srgbClr val="FF0000"/>
              </a:solidFill>
              <a:round/>
              <a:headEnd/>
              <a:tailEnd type="triangle" w="sm" len="med"/>
            </a:ln>
          </p:spPr>
          <p:txBody>
            <a:bodyPr wrap="none" anchor="ctr"/>
            <a:lstStyle/>
            <a:p>
              <a:endParaRPr lang="es-MX"/>
            </a:p>
          </p:txBody>
        </p:sp>
        <p:sp>
          <p:nvSpPr>
            <p:cNvPr id="13327" name="Line 14"/>
            <p:cNvSpPr>
              <a:spLocks noChangeShapeType="1"/>
            </p:cNvSpPr>
            <p:nvPr/>
          </p:nvSpPr>
          <p:spPr bwMode="auto">
            <a:xfrm flipH="1">
              <a:off x="2688" y="1392"/>
              <a:ext cx="240" cy="0"/>
            </a:xfrm>
            <a:prstGeom prst="line">
              <a:avLst/>
            </a:prstGeom>
            <a:noFill/>
            <a:ln w="9525">
              <a:solidFill>
                <a:srgbClr val="FF0000"/>
              </a:solidFill>
              <a:round/>
              <a:headEnd/>
              <a:tailEnd type="triangle" w="sm" len="med"/>
            </a:ln>
          </p:spPr>
          <p:txBody>
            <a:bodyPr wrap="none" anchor="ctr"/>
            <a:lstStyle/>
            <a:p>
              <a:endParaRPr lang="es-MX"/>
            </a:p>
          </p:txBody>
        </p:sp>
        <p:sp>
          <p:nvSpPr>
            <p:cNvPr id="13328" name="Text Box 15"/>
            <p:cNvSpPr txBox="1">
              <a:spLocks noChangeArrowheads="1"/>
            </p:cNvSpPr>
            <p:nvPr/>
          </p:nvSpPr>
          <p:spPr bwMode="auto">
            <a:xfrm>
              <a:off x="2449" y="1104"/>
              <a:ext cx="287" cy="288"/>
            </a:xfrm>
            <a:prstGeom prst="rect">
              <a:avLst/>
            </a:prstGeom>
            <a:noFill/>
            <a:ln w="9525">
              <a:noFill/>
              <a:miter lim="800000"/>
              <a:headEnd/>
              <a:tailEnd type="none" w="sm" len="med"/>
            </a:ln>
          </p:spPr>
          <p:txBody>
            <a:bodyPr wrap="none">
              <a:spAutoFit/>
            </a:bodyPr>
            <a:lstStyle/>
            <a:p>
              <a:r>
                <a:rPr lang="es-ES_tradnl">
                  <a:solidFill>
                    <a:srgbClr val="FF0000"/>
                  </a:solidFill>
                </a:rPr>
                <a:t>dr</a:t>
              </a:r>
            </a:p>
          </p:txBody>
        </p:sp>
      </p:grpSp>
      <p:sp>
        <p:nvSpPr>
          <p:cNvPr id="51216" name="AutoShape 16">
            <a:hlinkClick r:id="" action="ppaction://hlinkshowjump?jump=nextslide" highlightClick="1"/>
          </p:cNvPr>
          <p:cNvSpPr>
            <a:spLocks noChangeArrowheads="1"/>
          </p:cNvSpPr>
          <p:nvPr/>
        </p:nvSpPr>
        <p:spPr bwMode="auto">
          <a:xfrm>
            <a:off x="8686800" y="6477000"/>
            <a:ext cx="228600" cy="228600"/>
          </a:xfrm>
          <a:prstGeom prst="actionButtonForwardNext">
            <a:avLst/>
          </a:prstGeom>
          <a:gradFill rotWithShape="0">
            <a:gsLst>
              <a:gs pos="0">
                <a:srgbClr val="9E9E9E"/>
              </a:gs>
              <a:gs pos="50000">
                <a:srgbClr val="DDDDDD"/>
              </a:gs>
              <a:gs pos="100000">
                <a:srgbClr val="9E9E9E"/>
              </a:gs>
            </a:gsLst>
            <a:lin ang="5400000" scaled="1"/>
          </a:gradFill>
          <a:ln w="9525">
            <a:noFill/>
            <a:miter lim="800000"/>
            <a:headEnd/>
            <a:tailEnd/>
          </a:ln>
        </p:spPr>
        <p:txBody>
          <a:bodyPr wrap="none" anchor="ctr"/>
          <a:lstStyle/>
          <a:p>
            <a:endParaRPr lang="es-MX"/>
          </a:p>
        </p:txBody>
      </p:sp>
      <p:sp>
        <p:nvSpPr>
          <p:cNvPr id="18" name="17 Rectángulo"/>
          <p:cNvSpPr/>
          <p:nvPr/>
        </p:nvSpPr>
        <p:spPr>
          <a:xfrm>
            <a:off x="5500694" y="3286124"/>
            <a:ext cx="3429024" cy="107157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89797" name="Object 5"/>
          <p:cNvGraphicFramePr>
            <a:graphicFrameLocks noChangeAspect="1"/>
          </p:cNvGraphicFramePr>
          <p:nvPr/>
        </p:nvGraphicFramePr>
        <p:xfrm>
          <a:off x="5500694" y="3571876"/>
          <a:ext cx="3447460" cy="785818"/>
        </p:xfrm>
        <a:graphic>
          <a:graphicData uri="http://schemas.openxmlformats.org/presentationml/2006/ole">
            <p:oleObj spid="_x0000_s713731" name="Equation" r:id="rId5" imgW="1726920" imgH="393480" progId="Equation.DSMT4">
              <p:embed/>
            </p:oleObj>
          </a:graphicData>
        </a:graphic>
      </p:graphicFrame>
      <p:sp>
        <p:nvSpPr>
          <p:cNvPr id="20" name="19 Rectángulo"/>
          <p:cNvSpPr/>
          <p:nvPr/>
        </p:nvSpPr>
        <p:spPr>
          <a:xfrm>
            <a:off x="5357818" y="4572008"/>
            <a:ext cx="3429024" cy="107157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89798" name="Object 6"/>
          <p:cNvGraphicFramePr>
            <a:graphicFrameLocks noChangeAspect="1"/>
          </p:cNvGraphicFramePr>
          <p:nvPr/>
        </p:nvGraphicFramePr>
        <p:xfrm>
          <a:off x="5572132" y="4572008"/>
          <a:ext cx="2786082" cy="1030850"/>
        </p:xfrm>
        <a:graphic>
          <a:graphicData uri="http://schemas.openxmlformats.org/presentationml/2006/ole">
            <p:oleObj spid="_x0000_s713732" name="Equation" r:id="rId6" imgW="1269720" imgH="469800" progId="Equation.DSMT4">
              <p:embed/>
            </p:oleObj>
          </a:graphicData>
        </a:graphic>
      </p:graphicFrame>
      <p:sp>
        <p:nvSpPr>
          <p:cNvPr id="22" name="21 Rectángulo"/>
          <p:cNvSpPr/>
          <p:nvPr/>
        </p:nvSpPr>
        <p:spPr>
          <a:xfrm>
            <a:off x="5786446" y="1928802"/>
            <a:ext cx="3071834" cy="92869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err="1" smtClean="0">
                <a:solidFill>
                  <a:schemeClr val="accent4">
                    <a:lumMod val="10000"/>
                  </a:schemeClr>
                </a:solidFill>
              </a:rPr>
              <a:t>dq</a:t>
            </a:r>
            <a:r>
              <a:rPr lang="es-ES_tradnl" dirty="0" smtClean="0">
                <a:solidFill>
                  <a:schemeClr val="accent4">
                    <a:lumMod val="10000"/>
                  </a:schemeClr>
                </a:solidFill>
              </a:rPr>
              <a:t> = </a:t>
            </a:r>
            <a:r>
              <a:rPr lang="es-ES_tradnl" dirty="0" smtClean="0">
                <a:solidFill>
                  <a:schemeClr val="accent4">
                    <a:lumMod val="10000"/>
                  </a:schemeClr>
                </a:solidFill>
                <a:sym typeface="Symbol" pitchFamily="18" charset="2"/>
              </a:rPr>
              <a:t></a:t>
            </a:r>
            <a:r>
              <a:rPr lang="es-ES_tradnl" dirty="0" err="1" smtClean="0">
                <a:solidFill>
                  <a:schemeClr val="accent4">
                    <a:lumMod val="10000"/>
                  </a:schemeClr>
                </a:solidFill>
              </a:rPr>
              <a:t>dS</a:t>
            </a:r>
            <a:r>
              <a:rPr lang="es-ES_tradnl" dirty="0" smtClean="0">
                <a:solidFill>
                  <a:schemeClr val="accent4">
                    <a:lumMod val="10000"/>
                  </a:schemeClr>
                </a:solidFill>
              </a:rPr>
              <a:t> =</a:t>
            </a:r>
            <a:r>
              <a:rPr lang="es-ES_tradnl" dirty="0" smtClean="0">
                <a:solidFill>
                  <a:schemeClr val="accent4">
                    <a:lumMod val="10000"/>
                  </a:schemeClr>
                </a:solidFill>
                <a:sym typeface="Symbol" pitchFamily="18" charset="2"/>
              </a:rPr>
              <a:t></a:t>
            </a:r>
            <a:r>
              <a:rPr lang="es-ES_tradnl" dirty="0" smtClean="0">
                <a:solidFill>
                  <a:schemeClr val="accent4">
                    <a:lumMod val="10000"/>
                  </a:schemeClr>
                </a:solidFill>
              </a:rPr>
              <a:t>2</a:t>
            </a:r>
            <a:r>
              <a:rPr lang="es-ES_tradnl" dirty="0" smtClean="0">
                <a:solidFill>
                  <a:schemeClr val="accent4">
                    <a:lumMod val="10000"/>
                  </a:schemeClr>
                </a:solidFill>
                <a:sym typeface="Symbol" pitchFamily="18" charset="2"/>
              </a:rPr>
              <a:t></a:t>
            </a:r>
            <a:r>
              <a:rPr lang="es-ES_tradnl" dirty="0" smtClean="0">
                <a:solidFill>
                  <a:schemeClr val="accent4">
                    <a:lumMod val="10000"/>
                  </a:schemeClr>
                </a:solidFill>
              </a:rPr>
              <a:t>rdr</a:t>
            </a:r>
            <a:endParaRPr lang="es-ES_tradnl" dirty="0">
              <a:solidFill>
                <a:schemeClr val="accent4">
                  <a:lumMod val="1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499"/>
                                          </p:stCondLst>
                                        </p:cTn>
                                        <p:tgtEl>
                                          <p:spTgt spid="51204">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1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autoUpdateAnimBg="0" advAuto="0"/>
      <p:bldP spid="5121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Freeform 3"/>
          <p:cNvSpPr>
            <a:spLocks/>
          </p:cNvSpPr>
          <p:nvPr/>
        </p:nvSpPr>
        <p:spPr bwMode="auto">
          <a:xfrm>
            <a:off x="685800" y="3967163"/>
            <a:ext cx="3294063" cy="1327150"/>
          </a:xfrm>
          <a:custGeom>
            <a:avLst/>
            <a:gdLst>
              <a:gd name="T0" fmla="*/ 19965 w 20000"/>
              <a:gd name="T1" fmla="*/ 12584 h 20000"/>
              <a:gd name="T2" fmla="*/ 19792 w 20000"/>
              <a:gd name="T3" fmla="*/ 13914 h 20000"/>
              <a:gd name="T4" fmla="*/ 19530 w 20000"/>
              <a:gd name="T5" fmla="*/ 15234 h 20000"/>
              <a:gd name="T6" fmla="*/ 19179 w 20000"/>
              <a:gd name="T7" fmla="*/ 16459 h 20000"/>
              <a:gd name="T8" fmla="*/ 18747 w 20000"/>
              <a:gd name="T9" fmla="*/ 17388 h 20000"/>
              <a:gd name="T10" fmla="*/ 18242 w 20000"/>
              <a:gd name="T11" fmla="*/ 17933 h 20000"/>
              <a:gd name="T12" fmla="*/ 17833 w 20000"/>
              <a:gd name="T13" fmla="*/ 18124 h 20000"/>
              <a:gd name="T14" fmla="*/ 17436 w 20000"/>
              <a:gd name="T15" fmla="*/ 18220 h 20000"/>
              <a:gd name="T16" fmla="*/ 17028 w 20000"/>
              <a:gd name="T17" fmla="*/ 18258 h 20000"/>
              <a:gd name="T18" fmla="*/ 16631 w 20000"/>
              <a:gd name="T19" fmla="*/ 18249 h 20000"/>
              <a:gd name="T20" fmla="*/ 16222 w 20000"/>
              <a:gd name="T21" fmla="*/ 18211 h 20000"/>
              <a:gd name="T22" fmla="*/ 15817 w 20000"/>
              <a:gd name="T23" fmla="*/ 18153 h 20000"/>
              <a:gd name="T24" fmla="*/ 15416 w 20000"/>
              <a:gd name="T25" fmla="*/ 18096 h 20000"/>
              <a:gd name="T26" fmla="*/ 15012 w 20000"/>
              <a:gd name="T27" fmla="*/ 18057 h 20000"/>
              <a:gd name="T28" fmla="*/ 14603 w 20000"/>
              <a:gd name="T29" fmla="*/ 18057 h 20000"/>
              <a:gd name="T30" fmla="*/ 14206 w 20000"/>
              <a:gd name="T31" fmla="*/ 18096 h 20000"/>
              <a:gd name="T32" fmla="*/ 13824 w 20000"/>
              <a:gd name="T33" fmla="*/ 18278 h 20000"/>
              <a:gd name="T34" fmla="*/ 13493 w 20000"/>
              <a:gd name="T35" fmla="*/ 18593 h 20000"/>
              <a:gd name="T36" fmla="*/ 13157 w 20000"/>
              <a:gd name="T37" fmla="*/ 18861 h 20000"/>
              <a:gd name="T38" fmla="*/ 12814 w 20000"/>
              <a:gd name="T39" fmla="*/ 19100 h 20000"/>
              <a:gd name="T40" fmla="*/ 12467 w 20000"/>
              <a:gd name="T41" fmla="*/ 19301 h 20000"/>
              <a:gd name="T42" fmla="*/ 12109 w 20000"/>
              <a:gd name="T43" fmla="*/ 19464 h 20000"/>
              <a:gd name="T44" fmla="*/ 11754 w 20000"/>
              <a:gd name="T45" fmla="*/ 19617 h 20000"/>
              <a:gd name="T46" fmla="*/ 11396 w 20000"/>
              <a:gd name="T47" fmla="*/ 19722 h 20000"/>
              <a:gd name="T48" fmla="*/ 11041 w 20000"/>
              <a:gd name="T49" fmla="*/ 19818 h 20000"/>
              <a:gd name="T50" fmla="*/ 10682 w 20000"/>
              <a:gd name="T51" fmla="*/ 19904 h 20000"/>
              <a:gd name="T52" fmla="*/ 10328 w 20000"/>
              <a:gd name="T53" fmla="*/ 19971 h 20000"/>
              <a:gd name="T54" fmla="*/ 9965 w 20000"/>
              <a:gd name="T55" fmla="*/ 19990 h 20000"/>
              <a:gd name="T56" fmla="*/ 9599 w 20000"/>
              <a:gd name="T57" fmla="*/ 19962 h 20000"/>
              <a:gd name="T58" fmla="*/ 9229 w 20000"/>
              <a:gd name="T59" fmla="*/ 19914 h 20000"/>
              <a:gd name="T60" fmla="*/ 8859 w 20000"/>
              <a:gd name="T61" fmla="*/ 19847 h 20000"/>
              <a:gd name="T62" fmla="*/ 8489 w 20000"/>
              <a:gd name="T63" fmla="*/ 19742 h 20000"/>
              <a:gd name="T64" fmla="*/ 8123 w 20000"/>
              <a:gd name="T65" fmla="*/ 19617 h 20000"/>
              <a:gd name="T66" fmla="*/ 7756 w 20000"/>
              <a:gd name="T67" fmla="*/ 19455 h 20000"/>
              <a:gd name="T68" fmla="*/ 7394 w 20000"/>
              <a:gd name="T69" fmla="*/ 19244 h 20000"/>
              <a:gd name="T70" fmla="*/ 7039 w 20000"/>
              <a:gd name="T71" fmla="*/ 19005 h 20000"/>
              <a:gd name="T72" fmla="*/ 6685 w 20000"/>
              <a:gd name="T73" fmla="*/ 18718 h 20000"/>
              <a:gd name="T74" fmla="*/ 6342 w 20000"/>
              <a:gd name="T75" fmla="*/ 18383 h 20000"/>
              <a:gd name="T76" fmla="*/ 5956 w 20000"/>
              <a:gd name="T77" fmla="*/ 18306 h 20000"/>
              <a:gd name="T78" fmla="*/ 5559 w 20000"/>
              <a:gd name="T79" fmla="*/ 18306 h 20000"/>
              <a:gd name="T80" fmla="*/ 5139 w 20000"/>
              <a:gd name="T81" fmla="*/ 18344 h 20000"/>
              <a:gd name="T82" fmla="*/ 4715 w 20000"/>
              <a:gd name="T83" fmla="*/ 18431 h 20000"/>
              <a:gd name="T84" fmla="*/ 4283 w 20000"/>
              <a:gd name="T85" fmla="*/ 18526 h 20000"/>
              <a:gd name="T86" fmla="*/ 3859 w 20000"/>
              <a:gd name="T87" fmla="*/ 18603 h 20000"/>
              <a:gd name="T88" fmla="*/ 3439 w 20000"/>
              <a:gd name="T89" fmla="*/ 18641 h 20000"/>
              <a:gd name="T90" fmla="*/ 3034 w 20000"/>
              <a:gd name="T91" fmla="*/ 18632 h 20000"/>
              <a:gd name="T92" fmla="*/ 2645 w 20000"/>
              <a:gd name="T93" fmla="*/ 18536 h 20000"/>
              <a:gd name="T94" fmla="*/ 2278 w 20000"/>
              <a:gd name="T95" fmla="*/ 18325 h 20000"/>
              <a:gd name="T96" fmla="*/ 1928 w 20000"/>
              <a:gd name="T97" fmla="*/ 18019 h 20000"/>
              <a:gd name="T98" fmla="*/ 1565 w 20000"/>
              <a:gd name="T99" fmla="*/ 17579 h 20000"/>
              <a:gd name="T100" fmla="*/ 1230 w 20000"/>
              <a:gd name="T101" fmla="*/ 17043 h 20000"/>
              <a:gd name="T102" fmla="*/ 910 w 20000"/>
              <a:gd name="T103" fmla="*/ 16402 h 20000"/>
              <a:gd name="T104" fmla="*/ 640 w 20000"/>
              <a:gd name="T105" fmla="*/ 15665 h 20000"/>
              <a:gd name="T106" fmla="*/ 416 w 20000"/>
              <a:gd name="T107" fmla="*/ 14852 h 20000"/>
              <a:gd name="T108" fmla="*/ 308 w 20000"/>
              <a:gd name="T109" fmla="*/ 14373 h 20000"/>
              <a:gd name="T110" fmla="*/ 216 w 20000"/>
              <a:gd name="T111" fmla="*/ 13885 h 20000"/>
              <a:gd name="T112" fmla="*/ 131 w 20000"/>
              <a:gd name="T113" fmla="*/ 13388 h 20000"/>
              <a:gd name="T114" fmla="*/ 66 w 20000"/>
              <a:gd name="T115" fmla="*/ 12871 h 20000"/>
              <a:gd name="T116" fmla="*/ 8 w 20000"/>
              <a:gd name="T117" fmla="*/ 12335 h 20000"/>
              <a:gd name="T118" fmla="*/ 19981 w 20000"/>
              <a:gd name="T119" fmla="*/ 153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9996" y="0"/>
                </a:moveTo>
                <a:lnTo>
                  <a:pt x="19996" y="12153"/>
                </a:lnTo>
                <a:lnTo>
                  <a:pt x="19965" y="12584"/>
                </a:lnTo>
                <a:lnTo>
                  <a:pt x="19915" y="13005"/>
                </a:lnTo>
                <a:lnTo>
                  <a:pt x="19861" y="13455"/>
                </a:lnTo>
                <a:lnTo>
                  <a:pt x="19792" y="13914"/>
                </a:lnTo>
                <a:lnTo>
                  <a:pt x="19715" y="14364"/>
                </a:lnTo>
                <a:lnTo>
                  <a:pt x="19626" y="14813"/>
                </a:lnTo>
                <a:lnTo>
                  <a:pt x="19530" y="15234"/>
                </a:lnTo>
                <a:lnTo>
                  <a:pt x="19418" y="15665"/>
                </a:lnTo>
                <a:lnTo>
                  <a:pt x="19302" y="16077"/>
                </a:lnTo>
                <a:lnTo>
                  <a:pt x="19179" y="16459"/>
                </a:lnTo>
                <a:lnTo>
                  <a:pt x="19044" y="16794"/>
                </a:lnTo>
                <a:lnTo>
                  <a:pt x="18897" y="17110"/>
                </a:lnTo>
                <a:lnTo>
                  <a:pt x="18747" y="17388"/>
                </a:lnTo>
                <a:lnTo>
                  <a:pt x="18585" y="17617"/>
                </a:lnTo>
                <a:lnTo>
                  <a:pt x="18419" y="17809"/>
                </a:lnTo>
                <a:lnTo>
                  <a:pt x="18242" y="17933"/>
                </a:lnTo>
                <a:lnTo>
                  <a:pt x="18107" y="18000"/>
                </a:lnTo>
                <a:lnTo>
                  <a:pt x="17972" y="18067"/>
                </a:lnTo>
                <a:lnTo>
                  <a:pt x="17833" y="18124"/>
                </a:lnTo>
                <a:lnTo>
                  <a:pt x="17702" y="18163"/>
                </a:lnTo>
                <a:lnTo>
                  <a:pt x="17567" y="18191"/>
                </a:lnTo>
                <a:lnTo>
                  <a:pt x="17436" y="18220"/>
                </a:lnTo>
                <a:lnTo>
                  <a:pt x="17301" y="18249"/>
                </a:lnTo>
                <a:lnTo>
                  <a:pt x="17159" y="18258"/>
                </a:lnTo>
                <a:lnTo>
                  <a:pt x="17028" y="18258"/>
                </a:lnTo>
                <a:lnTo>
                  <a:pt x="16897" y="18258"/>
                </a:lnTo>
                <a:lnTo>
                  <a:pt x="16762" y="18258"/>
                </a:lnTo>
                <a:lnTo>
                  <a:pt x="16631" y="18249"/>
                </a:lnTo>
                <a:lnTo>
                  <a:pt x="16492" y="18249"/>
                </a:lnTo>
                <a:lnTo>
                  <a:pt x="16353" y="18230"/>
                </a:lnTo>
                <a:lnTo>
                  <a:pt x="16222" y="18211"/>
                </a:lnTo>
                <a:lnTo>
                  <a:pt x="16087" y="18191"/>
                </a:lnTo>
                <a:lnTo>
                  <a:pt x="15956" y="18182"/>
                </a:lnTo>
                <a:lnTo>
                  <a:pt x="15817" y="18153"/>
                </a:lnTo>
                <a:lnTo>
                  <a:pt x="15686" y="18134"/>
                </a:lnTo>
                <a:lnTo>
                  <a:pt x="15547" y="18115"/>
                </a:lnTo>
                <a:lnTo>
                  <a:pt x="15416" y="18096"/>
                </a:lnTo>
                <a:lnTo>
                  <a:pt x="15281" y="18086"/>
                </a:lnTo>
                <a:lnTo>
                  <a:pt x="15143" y="18067"/>
                </a:lnTo>
                <a:lnTo>
                  <a:pt x="15012" y="18057"/>
                </a:lnTo>
                <a:lnTo>
                  <a:pt x="14880" y="18057"/>
                </a:lnTo>
                <a:lnTo>
                  <a:pt x="14742" y="18038"/>
                </a:lnTo>
                <a:lnTo>
                  <a:pt x="14603" y="18057"/>
                </a:lnTo>
                <a:lnTo>
                  <a:pt x="14472" y="18057"/>
                </a:lnTo>
                <a:lnTo>
                  <a:pt x="14337" y="18067"/>
                </a:lnTo>
                <a:lnTo>
                  <a:pt x="14206" y="18096"/>
                </a:lnTo>
                <a:lnTo>
                  <a:pt x="14067" y="18124"/>
                </a:lnTo>
                <a:lnTo>
                  <a:pt x="13932" y="18163"/>
                </a:lnTo>
                <a:lnTo>
                  <a:pt x="13824" y="18278"/>
                </a:lnTo>
                <a:lnTo>
                  <a:pt x="13716" y="18383"/>
                </a:lnTo>
                <a:lnTo>
                  <a:pt x="13604" y="18498"/>
                </a:lnTo>
                <a:lnTo>
                  <a:pt x="13493" y="18593"/>
                </a:lnTo>
                <a:lnTo>
                  <a:pt x="13381" y="18689"/>
                </a:lnTo>
                <a:lnTo>
                  <a:pt x="13273" y="18785"/>
                </a:lnTo>
                <a:lnTo>
                  <a:pt x="13157" y="18861"/>
                </a:lnTo>
                <a:lnTo>
                  <a:pt x="13042" y="18947"/>
                </a:lnTo>
                <a:lnTo>
                  <a:pt x="12926" y="19024"/>
                </a:lnTo>
                <a:lnTo>
                  <a:pt x="12814" y="19100"/>
                </a:lnTo>
                <a:lnTo>
                  <a:pt x="12699" y="19177"/>
                </a:lnTo>
                <a:lnTo>
                  <a:pt x="12583" y="19234"/>
                </a:lnTo>
                <a:lnTo>
                  <a:pt x="12467" y="19301"/>
                </a:lnTo>
                <a:lnTo>
                  <a:pt x="12344" y="19359"/>
                </a:lnTo>
                <a:lnTo>
                  <a:pt x="12228" y="19407"/>
                </a:lnTo>
                <a:lnTo>
                  <a:pt x="12109" y="19464"/>
                </a:lnTo>
                <a:lnTo>
                  <a:pt x="11993" y="19522"/>
                </a:lnTo>
                <a:lnTo>
                  <a:pt x="11874" y="19560"/>
                </a:lnTo>
                <a:lnTo>
                  <a:pt x="11754" y="19617"/>
                </a:lnTo>
                <a:lnTo>
                  <a:pt x="11638" y="19656"/>
                </a:lnTo>
                <a:lnTo>
                  <a:pt x="11511" y="19703"/>
                </a:lnTo>
                <a:lnTo>
                  <a:pt x="11396" y="19722"/>
                </a:lnTo>
                <a:lnTo>
                  <a:pt x="11272" y="19770"/>
                </a:lnTo>
                <a:lnTo>
                  <a:pt x="11157" y="19799"/>
                </a:lnTo>
                <a:lnTo>
                  <a:pt x="11041" y="19818"/>
                </a:lnTo>
                <a:lnTo>
                  <a:pt x="10921" y="19847"/>
                </a:lnTo>
                <a:lnTo>
                  <a:pt x="10798" y="19876"/>
                </a:lnTo>
                <a:lnTo>
                  <a:pt x="10682" y="19904"/>
                </a:lnTo>
                <a:lnTo>
                  <a:pt x="10563" y="19933"/>
                </a:lnTo>
                <a:lnTo>
                  <a:pt x="10447" y="19943"/>
                </a:lnTo>
                <a:lnTo>
                  <a:pt x="10328" y="19971"/>
                </a:lnTo>
                <a:lnTo>
                  <a:pt x="10212" y="19990"/>
                </a:lnTo>
                <a:lnTo>
                  <a:pt x="10093" y="19990"/>
                </a:lnTo>
                <a:lnTo>
                  <a:pt x="9965" y="19990"/>
                </a:lnTo>
                <a:lnTo>
                  <a:pt x="9846" y="19971"/>
                </a:lnTo>
                <a:lnTo>
                  <a:pt x="9722" y="19971"/>
                </a:lnTo>
                <a:lnTo>
                  <a:pt x="9599" y="19962"/>
                </a:lnTo>
                <a:lnTo>
                  <a:pt x="9480" y="19943"/>
                </a:lnTo>
                <a:lnTo>
                  <a:pt x="9352" y="19933"/>
                </a:lnTo>
                <a:lnTo>
                  <a:pt x="9229" y="19914"/>
                </a:lnTo>
                <a:lnTo>
                  <a:pt x="9106" y="19895"/>
                </a:lnTo>
                <a:lnTo>
                  <a:pt x="8982" y="19876"/>
                </a:lnTo>
                <a:lnTo>
                  <a:pt x="8859" y="19847"/>
                </a:lnTo>
                <a:lnTo>
                  <a:pt x="8732" y="19818"/>
                </a:lnTo>
                <a:lnTo>
                  <a:pt x="8612" y="19780"/>
                </a:lnTo>
                <a:lnTo>
                  <a:pt x="8489" y="19742"/>
                </a:lnTo>
                <a:lnTo>
                  <a:pt x="8365" y="19713"/>
                </a:lnTo>
                <a:lnTo>
                  <a:pt x="8242" y="19656"/>
                </a:lnTo>
                <a:lnTo>
                  <a:pt x="8123" y="19617"/>
                </a:lnTo>
                <a:lnTo>
                  <a:pt x="7999" y="19560"/>
                </a:lnTo>
                <a:lnTo>
                  <a:pt x="7876" y="19502"/>
                </a:lnTo>
                <a:lnTo>
                  <a:pt x="7756" y="19455"/>
                </a:lnTo>
                <a:lnTo>
                  <a:pt x="7641" y="19388"/>
                </a:lnTo>
                <a:lnTo>
                  <a:pt x="7513" y="19311"/>
                </a:lnTo>
                <a:lnTo>
                  <a:pt x="7394" y="19244"/>
                </a:lnTo>
                <a:lnTo>
                  <a:pt x="7274" y="19177"/>
                </a:lnTo>
                <a:lnTo>
                  <a:pt x="7155" y="19100"/>
                </a:lnTo>
                <a:lnTo>
                  <a:pt x="7039" y="19005"/>
                </a:lnTo>
                <a:lnTo>
                  <a:pt x="6924" y="18919"/>
                </a:lnTo>
                <a:lnTo>
                  <a:pt x="6804" y="18823"/>
                </a:lnTo>
                <a:lnTo>
                  <a:pt x="6685" y="18718"/>
                </a:lnTo>
                <a:lnTo>
                  <a:pt x="6569" y="18622"/>
                </a:lnTo>
                <a:lnTo>
                  <a:pt x="6457" y="18507"/>
                </a:lnTo>
                <a:lnTo>
                  <a:pt x="6342" y="18383"/>
                </a:lnTo>
                <a:lnTo>
                  <a:pt x="6222" y="18344"/>
                </a:lnTo>
                <a:lnTo>
                  <a:pt x="6095" y="18316"/>
                </a:lnTo>
                <a:lnTo>
                  <a:pt x="5956" y="18306"/>
                </a:lnTo>
                <a:lnTo>
                  <a:pt x="5825" y="18287"/>
                </a:lnTo>
                <a:lnTo>
                  <a:pt x="5690" y="18287"/>
                </a:lnTo>
                <a:lnTo>
                  <a:pt x="5559" y="18306"/>
                </a:lnTo>
                <a:lnTo>
                  <a:pt x="5420" y="18316"/>
                </a:lnTo>
                <a:lnTo>
                  <a:pt x="5281" y="18325"/>
                </a:lnTo>
                <a:lnTo>
                  <a:pt x="5139" y="18344"/>
                </a:lnTo>
                <a:lnTo>
                  <a:pt x="5000" y="18373"/>
                </a:lnTo>
                <a:lnTo>
                  <a:pt x="4857" y="18402"/>
                </a:lnTo>
                <a:lnTo>
                  <a:pt x="4715" y="18431"/>
                </a:lnTo>
                <a:lnTo>
                  <a:pt x="4576" y="18469"/>
                </a:lnTo>
                <a:lnTo>
                  <a:pt x="4433" y="18498"/>
                </a:lnTo>
                <a:lnTo>
                  <a:pt x="4283" y="18526"/>
                </a:lnTo>
                <a:lnTo>
                  <a:pt x="4144" y="18545"/>
                </a:lnTo>
                <a:lnTo>
                  <a:pt x="4002" y="18574"/>
                </a:lnTo>
                <a:lnTo>
                  <a:pt x="3859" y="18603"/>
                </a:lnTo>
                <a:lnTo>
                  <a:pt x="3720" y="18622"/>
                </a:lnTo>
                <a:lnTo>
                  <a:pt x="3577" y="18632"/>
                </a:lnTo>
                <a:lnTo>
                  <a:pt x="3439" y="18641"/>
                </a:lnTo>
                <a:lnTo>
                  <a:pt x="3300" y="18641"/>
                </a:lnTo>
                <a:lnTo>
                  <a:pt x="3169" y="18641"/>
                </a:lnTo>
                <a:lnTo>
                  <a:pt x="3034" y="18632"/>
                </a:lnTo>
                <a:lnTo>
                  <a:pt x="2903" y="18603"/>
                </a:lnTo>
                <a:lnTo>
                  <a:pt x="2772" y="18574"/>
                </a:lnTo>
                <a:lnTo>
                  <a:pt x="2645" y="18536"/>
                </a:lnTo>
                <a:lnTo>
                  <a:pt x="2517" y="18478"/>
                </a:lnTo>
                <a:lnTo>
                  <a:pt x="2394" y="18411"/>
                </a:lnTo>
                <a:lnTo>
                  <a:pt x="2278" y="18325"/>
                </a:lnTo>
                <a:lnTo>
                  <a:pt x="2163" y="18230"/>
                </a:lnTo>
                <a:lnTo>
                  <a:pt x="2051" y="18124"/>
                </a:lnTo>
                <a:lnTo>
                  <a:pt x="1928" y="18019"/>
                </a:lnTo>
                <a:lnTo>
                  <a:pt x="1804" y="17876"/>
                </a:lnTo>
                <a:lnTo>
                  <a:pt x="1689" y="17742"/>
                </a:lnTo>
                <a:lnTo>
                  <a:pt x="1565" y="17579"/>
                </a:lnTo>
                <a:lnTo>
                  <a:pt x="1449" y="17416"/>
                </a:lnTo>
                <a:lnTo>
                  <a:pt x="1338" y="17234"/>
                </a:lnTo>
                <a:lnTo>
                  <a:pt x="1230" y="17043"/>
                </a:lnTo>
                <a:lnTo>
                  <a:pt x="1114" y="16842"/>
                </a:lnTo>
                <a:lnTo>
                  <a:pt x="1010" y="16622"/>
                </a:lnTo>
                <a:lnTo>
                  <a:pt x="910" y="16402"/>
                </a:lnTo>
                <a:lnTo>
                  <a:pt x="817" y="16172"/>
                </a:lnTo>
                <a:lnTo>
                  <a:pt x="721" y="15923"/>
                </a:lnTo>
                <a:lnTo>
                  <a:pt x="640" y="15665"/>
                </a:lnTo>
                <a:lnTo>
                  <a:pt x="555" y="15397"/>
                </a:lnTo>
                <a:lnTo>
                  <a:pt x="482" y="15129"/>
                </a:lnTo>
                <a:lnTo>
                  <a:pt x="416" y="14852"/>
                </a:lnTo>
                <a:lnTo>
                  <a:pt x="374" y="14689"/>
                </a:lnTo>
                <a:lnTo>
                  <a:pt x="343" y="14536"/>
                </a:lnTo>
                <a:lnTo>
                  <a:pt x="308" y="14373"/>
                </a:lnTo>
                <a:lnTo>
                  <a:pt x="274" y="14211"/>
                </a:lnTo>
                <a:lnTo>
                  <a:pt x="243" y="14048"/>
                </a:lnTo>
                <a:lnTo>
                  <a:pt x="216" y="13885"/>
                </a:lnTo>
                <a:lnTo>
                  <a:pt x="181" y="13722"/>
                </a:lnTo>
                <a:lnTo>
                  <a:pt x="158" y="13550"/>
                </a:lnTo>
                <a:lnTo>
                  <a:pt x="131" y="13388"/>
                </a:lnTo>
                <a:lnTo>
                  <a:pt x="108" y="13215"/>
                </a:lnTo>
                <a:lnTo>
                  <a:pt x="81" y="13043"/>
                </a:lnTo>
                <a:lnTo>
                  <a:pt x="66" y="12871"/>
                </a:lnTo>
                <a:lnTo>
                  <a:pt x="42" y="12689"/>
                </a:lnTo>
                <a:lnTo>
                  <a:pt x="27" y="12517"/>
                </a:lnTo>
                <a:lnTo>
                  <a:pt x="8" y="12335"/>
                </a:lnTo>
                <a:lnTo>
                  <a:pt x="0" y="12153"/>
                </a:lnTo>
                <a:lnTo>
                  <a:pt x="0" y="0"/>
                </a:lnTo>
                <a:lnTo>
                  <a:pt x="19981" y="153"/>
                </a:lnTo>
                <a:lnTo>
                  <a:pt x="19996"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w="12700">
            <a:solidFill>
              <a:srgbClr val="000000"/>
            </a:solidFill>
            <a:round/>
            <a:headEnd/>
            <a:tailEnd/>
          </a:ln>
        </p:spPr>
        <p:txBody>
          <a:bodyPr/>
          <a:lstStyle/>
          <a:p>
            <a:endParaRPr lang="es-MX"/>
          </a:p>
        </p:txBody>
      </p:sp>
      <p:sp>
        <p:nvSpPr>
          <p:cNvPr id="14344" name="Oval 4"/>
          <p:cNvSpPr>
            <a:spLocks noChangeArrowheads="1"/>
          </p:cNvSpPr>
          <p:nvPr/>
        </p:nvSpPr>
        <p:spPr bwMode="auto">
          <a:xfrm>
            <a:off x="685800" y="3352800"/>
            <a:ext cx="3294063" cy="1195388"/>
          </a:xfrm>
          <a:prstGeom prst="ellipse">
            <a:avLst/>
          </a:prstGeom>
          <a:gradFill rotWithShape="0">
            <a:gsLst>
              <a:gs pos="0">
                <a:srgbClr val="FAE3B7"/>
              </a:gs>
              <a:gs pos="9000">
                <a:srgbClr val="A28949"/>
              </a:gs>
              <a:gs pos="15500">
                <a:srgbClr val="835E17"/>
              </a:gs>
              <a:gs pos="16499">
                <a:srgbClr val="BD922A"/>
              </a:gs>
              <a:gs pos="18500">
                <a:srgbClr val="FBE4AE"/>
              </a:gs>
              <a:gs pos="39500">
                <a:srgbClr val="BD922A"/>
              </a:gs>
              <a:gs pos="43500">
                <a:srgbClr val="BD922A"/>
              </a:gs>
              <a:gs pos="50000">
                <a:srgbClr val="FBE4AE"/>
              </a:gs>
              <a:gs pos="56500">
                <a:srgbClr val="BD922A"/>
              </a:gs>
              <a:gs pos="60501">
                <a:srgbClr val="BD922A"/>
              </a:gs>
              <a:gs pos="81500">
                <a:srgbClr val="FBE4AE"/>
              </a:gs>
              <a:gs pos="83501">
                <a:srgbClr val="BD922A"/>
              </a:gs>
              <a:gs pos="84500">
                <a:srgbClr val="835E17"/>
              </a:gs>
              <a:gs pos="91000">
                <a:srgbClr val="A28949"/>
              </a:gs>
              <a:gs pos="100000">
                <a:srgbClr val="FAE3B7"/>
              </a:gs>
            </a:gsLst>
            <a:lin ang="2700000" scaled="1"/>
          </a:gradFill>
          <a:ln w="12700">
            <a:solidFill>
              <a:srgbClr val="000000"/>
            </a:solidFill>
            <a:round/>
            <a:headEnd/>
            <a:tailEnd/>
          </a:ln>
        </p:spPr>
        <p:txBody>
          <a:bodyPr/>
          <a:lstStyle/>
          <a:p>
            <a:endParaRPr lang="es-MX"/>
          </a:p>
        </p:txBody>
      </p:sp>
      <p:sp>
        <p:nvSpPr>
          <p:cNvPr id="14345" name="Line 5"/>
          <p:cNvSpPr>
            <a:spLocks noChangeShapeType="1"/>
          </p:cNvSpPr>
          <p:nvPr/>
        </p:nvSpPr>
        <p:spPr bwMode="auto">
          <a:xfrm flipV="1">
            <a:off x="3943350" y="2266950"/>
            <a:ext cx="0" cy="1665288"/>
          </a:xfrm>
          <a:prstGeom prst="line">
            <a:avLst/>
          </a:prstGeom>
          <a:noFill/>
          <a:ln w="50800">
            <a:solidFill>
              <a:srgbClr val="0000FF"/>
            </a:solidFill>
            <a:round/>
            <a:headEnd/>
            <a:tailEnd type="triangle" w="sm" len="med"/>
          </a:ln>
        </p:spPr>
        <p:txBody>
          <a:bodyPr/>
          <a:lstStyle/>
          <a:p>
            <a:endParaRPr lang="es-MX"/>
          </a:p>
        </p:txBody>
      </p:sp>
      <p:sp>
        <p:nvSpPr>
          <p:cNvPr id="14346" name="Line 6"/>
          <p:cNvSpPr>
            <a:spLocks noChangeShapeType="1"/>
          </p:cNvSpPr>
          <p:nvPr/>
        </p:nvSpPr>
        <p:spPr bwMode="auto">
          <a:xfrm flipV="1">
            <a:off x="3584575" y="2628900"/>
            <a:ext cx="1588" cy="1303338"/>
          </a:xfrm>
          <a:prstGeom prst="line">
            <a:avLst/>
          </a:prstGeom>
          <a:noFill/>
          <a:ln w="50800">
            <a:solidFill>
              <a:srgbClr val="0000FF"/>
            </a:solidFill>
            <a:round/>
            <a:headEnd/>
            <a:tailEnd type="triangle" w="sm" len="med"/>
          </a:ln>
        </p:spPr>
        <p:txBody>
          <a:bodyPr/>
          <a:lstStyle/>
          <a:p>
            <a:endParaRPr lang="es-MX"/>
          </a:p>
        </p:txBody>
      </p:sp>
      <p:sp>
        <p:nvSpPr>
          <p:cNvPr id="14347" name="Line 7"/>
          <p:cNvSpPr>
            <a:spLocks noChangeShapeType="1"/>
          </p:cNvSpPr>
          <p:nvPr/>
        </p:nvSpPr>
        <p:spPr bwMode="auto">
          <a:xfrm flipV="1">
            <a:off x="2351088" y="2122488"/>
            <a:ext cx="1738312" cy="1809750"/>
          </a:xfrm>
          <a:prstGeom prst="line">
            <a:avLst/>
          </a:prstGeom>
          <a:noFill/>
          <a:ln w="6350">
            <a:solidFill>
              <a:srgbClr val="000000"/>
            </a:solidFill>
            <a:prstDash val="sysDot"/>
            <a:round/>
            <a:headEnd type="none" w="sm" len="lg"/>
            <a:tailEnd type="none" w="sm" len="lg"/>
          </a:ln>
        </p:spPr>
        <p:txBody>
          <a:bodyPr/>
          <a:lstStyle/>
          <a:p>
            <a:endParaRPr lang="es-MX"/>
          </a:p>
        </p:txBody>
      </p:sp>
      <p:sp>
        <p:nvSpPr>
          <p:cNvPr id="14348" name="Rectangle 8"/>
          <p:cNvSpPr>
            <a:spLocks noChangeArrowheads="1"/>
          </p:cNvSpPr>
          <p:nvPr/>
        </p:nvSpPr>
        <p:spPr bwMode="auto">
          <a:xfrm>
            <a:off x="3111500" y="4149725"/>
            <a:ext cx="398463" cy="327025"/>
          </a:xfrm>
          <a:prstGeom prst="rect">
            <a:avLst/>
          </a:prstGeom>
          <a:noFill/>
          <a:ln w="25400">
            <a:noFill/>
            <a:miter lim="800000"/>
            <a:headEnd/>
            <a:tailEnd/>
          </a:ln>
        </p:spPr>
        <p:txBody>
          <a:bodyPr lIns="12700" tIns="12700" rIns="12700" bIns="12700"/>
          <a:lstStyle/>
          <a:p>
            <a:pPr algn="just"/>
            <a:r>
              <a:rPr lang="es-ES_tradnl" sz="1800"/>
              <a:t>R</a:t>
            </a:r>
          </a:p>
        </p:txBody>
      </p:sp>
      <p:sp>
        <p:nvSpPr>
          <p:cNvPr id="14349" name="Rectangle 9"/>
          <p:cNvSpPr>
            <a:spLocks noChangeArrowheads="1"/>
          </p:cNvSpPr>
          <p:nvPr/>
        </p:nvSpPr>
        <p:spPr bwMode="auto">
          <a:xfrm>
            <a:off x="2568575" y="4981575"/>
            <a:ext cx="273050" cy="325438"/>
          </a:xfrm>
          <a:prstGeom prst="rect">
            <a:avLst/>
          </a:prstGeom>
          <a:noFill/>
          <a:ln w="25400">
            <a:noFill/>
            <a:miter lim="800000"/>
            <a:headEnd/>
            <a:tailEnd/>
          </a:ln>
        </p:spPr>
        <p:txBody>
          <a:bodyPr lIns="12700" tIns="12700" rIns="12700" bIns="12700"/>
          <a:lstStyle/>
          <a:p>
            <a:pPr algn="just"/>
            <a:r>
              <a:rPr lang="es-ES_tradnl" sz="1800" b="1">
                <a:solidFill>
                  <a:srgbClr val="0000FF"/>
                </a:solidFill>
              </a:rPr>
              <a:t>I</a:t>
            </a:r>
          </a:p>
        </p:txBody>
      </p:sp>
      <p:sp>
        <p:nvSpPr>
          <p:cNvPr id="14350" name="Line 10"/>
          <p:cNvSpPr>
            <a:spLocks noChangeShapeType="1"/>
          </p:cNvSpPr>
          <p:nvPr/>
        </p:nvSpPr>
        <p:spPr bwMode="auto">
          <a:xfrm flipV="1">
            <a:off x="2347913" y="3113088"/>
            <a:ext cx="1587" cy="2428875"/>
          </a:xfrm>
          <a:prstGeom prst="line">
            <a:avLst/>
          </a:prstGeom>
          <a:noFill/>
          <a:ln w="6350">
            <a:solidFill>
              <a:srgbClr val="000000"/>
            </a:solidFill>
            <a:prstDash val="sysDashDot"/>
            <a:round/>
            <a:headEnd type="none" w="sm" len="lg"/>
            <a:tailEnd type="none" w="sm" len="lg"/>
          </a:ln>
        </p:spPr>
        <p:txBody>
          <a:bodyPr/>
          <a:lstStyle/>
          <a:p>
            <a:endParaRPr lang="es-MX"/>
          </a:p>
        </p:txBody>
      </p:sp>
      <p:sp>
        <p:nvSpPr>
          <p:cNvPr id="14351" name="Line 11"/>
          <p:cNvSpPr>
            <a:spLocks noChangeShapeType="1"/>
          </p:cNvSpPr>
          <p:nvPr/>
        </p:nvSpPr>
        <p:spPr bwMode="auto">
          <a:xfrm>
            <a:off x="2349500" y="4691063"/>
            <a:ext cx="0" cy="796925"/>
          </a:xfrm>
          <a:prstGeom prst="line">
            <a:avLst/>
          </a:prstGeom>
          <a:noFill/>
          <a:ln w="50800">
            <a:solidFill>
              <a:srgbClr val="0000FF"/>
            </a:solidFill>
            <a:round/>
            <a:headEnd type="triangle" w="sm" len="lg"/>
            <a:tailEnd type="none" w="sm" len="lg"/>
          </a:ln>
        </p:spPr>
        <p:txBody>
          <a:bodyPr/>
          <a:lstStyle/>
          <a:p>
            <a:endParaRPr lang="es-MX"/>
          </a:p>
        </p:txBody>
      </p:sp>
      <p:sp>
        <p:nvSpPr>
          <p:cNvPr id="53261" name="Rectangle 13"/>
          <p:cNvSpPr>
            <a:spLocks noChangeArrowheads="1"/>
          </p:cNvSpPr>
          <p:nvPr/>
        </p:nvSpPr>
        <p:spPr bwMode="auto">
          <a:xfrm>
            <a:off x="4929190" y="1571612"/>
            <a:ext cx="1871025" cy="523220"/>
          </a:xfrm>
          <a:prstGeom prst="rect">
            <a:avLst/>
          </a:prstGeom>
          <a:noFill/>
          <a:ln w="12700">
            <a:noFill/>
            <a:miter lim="800000"/>
            <a:headEnd/>
            <a:tailEnd/>
          </a:ln>
        </p:spPr>
        <p:txBody>
          <a:bodyPr wrap="none">
            <a:spAutoFit/>
          </a:bodyPr>
          <a:lstStyle/>
          <a:p>
            <a:pPr algn="ctr"/>
            <a:r>
              <a:rPr lang="es-ES_tradnl" sz="2800" dirty="0" err="1">
                <a:solidFill>
                  <a:srgbClr val="66FF66"/>
                </a:solidFill>
              </a:rPr>
              <a:t>dS</a:t>
            </a:r>
            <a:r>
              <a:rPr lang="es-ES_tradnl" sz="2800" dirty="0">
                <a:solidFill>
                  <a:srgbClr val="66FF66"/>
                </a:solidFill>
              </a:rPr>
              <a:t> = 2</a:t>
            </a:r>
            <a:r>
              <a:rPr lang="es-ES_tradnl" sz="2800" dirty="0">
                <a:solidFill>
                  <a:srgbClr val="66FF66"/>
                </a:solidFill>
                <a:sym typeface="Symbol" pitchFamily="18" charset="2"/>
              </a:rPr>
              <a:t></a:t>
            </a:r>
            <a:r>
              <a:rPr lang="es-ES_tradnl" sz="2800" dirty="0">
                <a:solidFill>
                  <a:srgbClr val="66FF66"/>
                </a:solidFill>
              </a:rPr>
              <a:t>rdr</a:t>
            </a:r>
          </a:p>
        </p:txBody>
      </p:sp>
      <p:sp>
        <p:nvSpPr>
          <p:cNvPr id="53263" name="Rectangle 15"/>
          <p:cNvSpPr>
            <a:spLocks noGrp="1" noChangeArrowheads="1"/>
          </p:cNvSpPr>
          <p:nvPr>
            <p:ph type="title"/>
          </p:nvPr>
        </p:nvSpPr>
        <p:spPr>
          <a:xfrm>
            <a:off x="950495" y="475498"/>
            <a:ext cx="7924800" cy="579437"/>
          </a:xfrm>
        </p:spPr>
        <p:txBody>
          <a:bodyPr/>
          <a:lstStyle/>
          <a:p>
            <a:pPr algn="ctr">
              <a:defRPr/>
            </a:pPr>
            <a:r>
              <a:rPr lang="es-ES_tradnl" dirty="0" smtClean="0">
                <a:solidFill>
                  <a:srgbClr val="FFFF00"/>
                </a:solidFill>
                <a:latin typeface="Times New Roman" pitchFamily="18" charset="0"/>
                <a:cs typeface="Times New Roman" pitchFamily="18" charset="0"/>
              </a:rPr>
              <a:t>Densidad de corriente variable</a:t>
            </a:r>
          </a:p>
        </p:txBody>
      </p:sp>
      <p:grpSp>
        <p:nvGrpSpPr>
          <p:cNvPr id="2" name="Group 16"/>
          <p:cNvGrpSpPr>
            <a:grpSpLocks/>
          </p:cNvGrpSpPr>
          <p:nvPr/>
        </p:nvGrpSpPr>
        <p:grpSpPr bwMode="auto">
          <a:xfrm>
            <a:off x="933450" y="2560638"/>
            <a:ext cx="2497138" cy="1706562"/>
            <a:chOff x="588" y="1613"/>
            <a:chExt cx="1573" cy="1075"/>
          </a:xfrm>
        </p:grpSpPr>
        <p:sp>
          <p:nvSpPr>
            <p:cNvPr id="14361" name="AutoShape 17"/>
            <p:cNvSpPr>
              <a:spLocks noChangeArrowheads="1"/>
            </p:cNvSpPr>
            <p:nvPr/>
          </p:nvSpPr>
          <p:spPr bwMode="auto">
            <a:xfrm>
              <a:off x="792" y="2241"/>
              <a:ext cx="1369" cy="447"/>
            </a:xfrm>
            <a:custGeom>
              <a:avLst/>
              <a:gdLst>
                <a:gd name="T0" fmla="*/ 684 w 21600"/>
                <a:gd name="T1" fmla="*/ 0 h 21600"/>
                <a:gd name="T2" fmla="*/ 200 w 21600"/>
                <a:gd name="T3" fmla="*/ 65 h 21600"/>
                <a:gd name="T4" fmla="*/ 0 w 21600"/>
                <a:gd name="T5" fmla="*/ 224 h 21600"/>
                <a:gd name="T6" fmla="*/ 200 w 21600"/>
                <a:gd name="T7" fmla="*/ 382 h 21600"/>
                <a:gd name="T8" fmla="*/ 684 w 21600"/>
                <a:gd name="T9" fmla="*/ 447 h 21600"/>
                <a:gd name="T10" fmla="*/ 1169 w 21600"/>
                <a:gd name="T11" fmla="*/ 382 h 21600"/>
                <a:gd name="T12" fmla="*/ 1369 w 21600"/>
                <a:gd name="T13" fmla="*/ 224 h 21600"/>
                <a:gd name="T14" fmla="*/ 1169 w 21600"/>
                <a:gd name="T15" fmla="*/ 65 h 21600"/>
                <a:gd name="T16" fmla="*/ 0 60000 65536"/>
                <a:gd name="T17" fmla="*/ 0 60000 65536"/>
                <a:gd name="T18" fmla="*/ 0 60000 65536"/>
                <a:gd name="T19" fmla="*/ 0 60000 65536"/>
                <a:gd name="T20" fmla="*/ 0 60000 65536"/>
                <a:gd name="T21" fmla="*/ 0 60000 65536"/>
                <a:gd name="T22" fmla="*/ 0 60000 65536"/>
                <a:gd name="T23" fmla="*/ 0 60000 65536"/>
                <a:gd name="T24" fmla="*/ 3156 w 21600"/>
                <a:gd name="T25" fmla="*/ 3141 h 21600"/>
                <a:gd name="T26" fmla="*/ 18444 w 21600"/>
                <a:gd name="T27" fmla="*/ 1845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46" y="10800"/>
                  </a:moveTo>
                  <a:cubicBezTo>
                    <a:pt x="1846" y="15745"/>
                    <a:pt x="5855" y="19754"/>
                    <a:pt x="10800" y="19754"/>
                  </a:cubicBezTo>
                  <a:cubicBezTo>
                    <a:pt x="15745" y="19754"/>
                    <a:pt x="19754" y="15745"/>
                    <a:pt x="19754" y="10800"/>
                  </a:cubicBezTo>
                  <a:cubicBezTo>
                    <a:pt x="19754" y="5855"/>
                    <a:pt x="15745" y="1846"/>
                    <a:pt x="10800" y="1846"/>
                  </a:cubicBezTo>
                  <a:cubicBezTo>
                    <a:pt x="5855" y="1846"/>
                    <a:pt x="1846" y="5855"/>
                    <a:pt x="1846" y="10800"/>
                  </a:cubicBezTo>
                  <a:close/>
                </a:path>
              </a:pathLst>
            </a:custGeom>
            <a:solidFill>
              <a:srgbClr val="FF0000"/>
            </a:solidFill>
            <a:ln w="9525">
              <a:noFill/>
              <a:round/>
              <a:headEnd/>
              <a:tailEnd/>
            </a:ln>
          </p:spPr>
          <p:txBody>
            <a:bodyPr wrap="none" anchor="ctr"/>
            <a:lstStyle/>
            <a:p>
              <a:endParaRPr lang="es-MX"/>
            </a:p>
          </p:txBody>
        </p:sp>
        <p:sp>
          <p:nvSpPr>
            <p:cNvPr id="14362" name="Line 18"/>
            <p:cNvSpPr>
              <a:spLocks noChangeShapeType="1"/>
            </p:cNvSpPr>
            <p:nvPr/>
          </p:nvSpPr>
          <p:spPr bwMode="auto">
            <a:xfrm flipV="1">
              <a:off x="1151" y="1613"/>
              <a:ext cx="1" cy="661"/>
            </a:xfrm>
            <a:prstGeom prst="line">
              <a:avLst/>
            </a:prstGeom>
            <a:noFill/>
            <a:ln w="50800">
              <a:solidFill>
                <a:srgbClr val="0000FF"/>
              </a:solidFill>
              <a:round/>
              <a:headEnd/>
              <a:tailEnd type="triangle" w="sm" len="med"/>
            </a:ln>
          </p:spPr>
          <p:txBody>
            <a:bodyPr/>
            <a:lstStyle/>
            <a:p>
              <a:endParaRPr lang="es-MX"/>
            </a:p>
          </p:txBody>
        </p:sp>
        <p:sp>
          <p:nvSpPr>
            <p:cNvPr id="14363" name="Line 19"/>
            <p:cNvSpPr>
              <a:spLocks noChangeShapeType="1"/>
            </p:cNvSpPr>
            <p:nvPr/>
          </p:nvSpPr>
          <p:spPr bwMode="auto">
            <a:xfrm flipV="1">
              <a:off x="952" y="1900"/>
              <a:ext cx="0" cy="661"/>
            </a:xfrm>
            <a:prstGeom prst="line">
              <a:avLst/>
            </a:prstGeom>
            <a:noFill/>
            <a:ln w="50800">
              <a:solidFill>
                <a:srgbClr val="0000FF"/>
              </a:solidFill>
              <a:round/>
              <a:headEnd/>
              <a:tailEnd type="triangle" w="sm" len="med"/>
            </a:ln>
          </p:spPr>
          <p:txBody>
            <a:bodyPr/>
            <a:lstStyle/>
            <a:p>
              <a:endParaRPr lang="es-MX"/>
            </a:p>
          </p:txBody>
        </p:sp>
        <p:sp>
          <p:nvSpPr>
            <p:cNvPr id="14364" name="Line 20"/>
            <p:cNvSpPr>
              <a:spLocks noChangeShapeType="1"/>
            </p:cNvSpPr>
            <p:nvPr/>
          </p:nvSpPr>
          <p:spPr bwMode="auto">
            <a:xfrm flipV="1">
              <a:off x="1363" y="2009"/>
              <a:ext cx="1" cy="661"/>
            </a:xfrm>
            <a:prstGeom prst="line">
              <a:avLst/>
            </a:prstGeom>
            <a:noFill/>
            <a:ln w="50800">
              <a:solidFill>
                <a:srgbClr val="0000FF"/>
              </a:solidFill>
              <a:round/>
              <a:headEnd/>
              <a:tailEnd type="triangle" w="sm" len="med"/>
            </a:ln>
          </p:spPr>
          <p:txBody>
            <a:bodyPr/>
            <a:lstStyle/>
            <a:p>
              <a:endParaRPr lang="es-MX"/>
            </a:p>
          </p:txBody>
        </p:sp>
        <p:sp>
          <p:nvSpPr>
            <p:cNvPr id="14365" name="Rectangle 21"/>
            <p:cNvSpPr>
              <a:spLocks noChangeArrowheads="1"/>
            </p:cNvSpPr>
            <p:nvPr/>
          </p:nvSpPr>
          <p:spPr bwMode="auto">
            <a:xfrm>
              <a:off x="588" y="2242"/>
              <a:ext cx="251" cy="205"/>
            </a:xfrm>
            <a:prstGeom prst="rect">
              <a:avLst/>
            </a:prstGeom>
            <a:noFill/>
            <a:ln w="25400">
              <a:noFill/>
              <a:miter lim="800000"/>
              <a:headEnd/>
              <a:tailEnd/>
            </a:ln>
          </p:spPr>
          <p:txBody>
            <a:bodyPr lIns="12700" tIns="12700" rIns="12700" bIns="12700"/>
            <a:lstStyle/>
            <a:p>
              <a:pPr algn="just"/>
              <a:r>
                <a:rPr lang="es-ES_tradnl" sz="1800">
                  <a:solidFill>
                    <a:srgbClr val="FF0000"/>
                  </a:solidFill>
                </a:rPr>
                <a:t>dS</a:t>
              </a:r>
            </a:p>
          </p:txBody>
        </p:sp>
      </p:grpSp>
      <p:sp>
        <p:nvSpPr>
          <p:cNvPr id="14355" name="Line 22"/>
          <p:cNvSpPr>
            <a:spLocks noChangeShapeType="1"/>
          </p:cNvSpPr>
          <p:nvPr/>
        </p:nvSpPr>
        <p:spPr bwMode="auto">
          <a:xfrm flipV="1">
            <a:off x="3224213" y="3027363"/>
            <a:ext cx="1587" cy="904875"/>
          </a:xfrm>
          <a:prstGeom prst="line">
            <a:avLst/>
          </a:prstGeom>
          <a:noFill/>
          <a:ln w="50800">
            <a:solidFill>
              <a:srgbClr val="0000FF"/>
            </a:solidFill>
            <a:round/>
            <a:headEnd/>
            <a:tailEnd type="triangle" w="sm" len="med"/>
          </a:ln>
        </p:spPr>
        <p:txBody>
          <a:bodyPr/>
          <a:lstStyle/>
          <a:p>
            <a:endParaRPr lang="es-MX"/>
          </a:p>
        </p:txBody>
      </p:sp>
      <p:sp>
        <p:nvSpPr>
          <p:cNvPr id="14356" name="Line 23"/>
          <p:cNvSpPr>
            <a:spLocks noChangeShapeType="1"/>
          </p:cNvSpPr>
          <p:nvPr/>
        </p:nvSpPr>
        <p:spPr bwMode="auto">
          <a:xfrm flipV="1">
            <a:off x="2863850" y="3389313"/>
            <a:ext cx="0" cy="542925"/>
          </a:xfrm>
          <a:prstGeom prst="line">
            <a:avLst/>
          </a:prstGeom>
          <a:noFill/>
          <a:ln w="50800">
            <a:solidFill>
              <a:srgbClr val="0000FF"/>
            </a:solidFill>
            <a:round/>
            <a:headEnd/>
            <a:tailEnd type="triangle" w="sm" len="med"/>
          </a:ln>
        </p:spPr>
        <p:txBody>
          <a:bodyPr/>
          <a:lstStyle/>
          <a:p>
            <a:endParaRPr lang="es-MX"/>
          </a:p>
        </p:txBody>
      </p:sp>
      <p:sp>
        <p:nvSpPr>
          <p:cNvPr id="14357" name="Line 24"/>
          <p:cNvSpPr>
            <a:spLocks noChangeShapeType="1"/>
          </p:cNvSpPr>
          <p:nvPr/>
        </p:nvSpPr>
        <p:spPr bwMode="auto">
          <a:xfrm>
            <a:off x="2351088" y="3932238"/>
            <a:ext cx="796925" cy="542925"/>
          </a:xfrm>
          <a:prstGeom prst="line">
            <a:avLst/>
          </a:prstGeom>
          <a:noFill/>
          <a:ln w="6350">
            <a:solidFill>
              <a:srgbClr val="000000"/>
            </a:solidFill>
            <a:prstDash val="dash"/>
            <a:round/>
            <a:headEnd type="none" w="sm" len="lg"/>
            <a:tailEnd type="none" w="sm" len="lg"/>
          </a:ln>
        </p:spPr>
        <p:txBody>
          <a:bodyPr/>
          <a:lstStyle/>
          <a:p>
            <a:endParaRPr lang="es-MX"/>
          </a:p>
        </p:txBody>
      </p:sp>
      <p:sp>
        <p:nvSpPr>
          <p:cNvPr id="14358" name="Line 25"/>
          <p:cNvSpPr>
            <a:spLocks noChangeShapeType="1"/>
          </p:cNvSpPr>
          <p:nvPr/>
        </p:nvSpPr>
        <p:spPr bwMode="auto">
          <a:xfrm flipV="1">
            <a:off x="2503488" y="3751263"/>
            <a:ext cx="0" cy="180975"/>
          </a:xfrm>
          <a:prstGeom prst="line">
            <a:avLst/>
          </a:prstGeom>
          <a:noFill/>
          <a:ln w="50800">
            <a:solidFill>
              <a:srgbClr val="0000FF"/>
            </a:solidFill>
            <a:round/>
            <a:headEnd/>
            <a:tailEnd type="triangle" w="sm" len="med"/>
          </a:ln>
        </p:spPr>
        <p:txBody>
          <a:bodyPr/>
          <a:lstStyle/>
          <a:p>
            <a:endParaRPr lang="es-MX"/>
          </a:p>
        </p:txBody>
      </p:sp>
      <p:sp>
        <p:nvSpPr>
          <p:cNvPr id="53274" name="AutoShape 26">
            <a:hlinkClick r:id="" action="ppaction://hlinkshowjump?jump=nextslide" highlightClick="1"/>
          </p:cNvPr>
          <p:cNvSpPr>
            <a:spLocks noChangeArrowheads="1"/>
          </p:cNvSpPr>
          <p:nvPr/>
        </p:nvSpPr>
        <p:spPr bwMode="auto">
          <a:xfrm>
            <a:off x="8686800" y="6477000"/>
            <a:ext cx="228600" cy="228600"/>
          </a:xfrm>
          <a:prstGeom prst="actionButtonForwardNext">
            <a:avLst/>
          </a:prstGeom>
          <a:gradFill rotWithShape="0">
            <a:gsLst>
              <a:gs pos="0">
                <a:srgbClr val="9E9E9E"/>
              </a:gs>
              <a:gs pos="50000">
                <a:srgbClr val="DDDDDD"/>
              </a:gs>
              <a:gs pos="100000">
                <a:srgbClr val="9E9E9E"/>
              </a:gs>
            </a:gsLst>
            <a:lin ang="5400000" scaled="1"/>
          </a:gradFill>
          <a:ln w="9525">
            <a:noFill/>
            <a:miter lim="800000"/>
            <a:headEnd/>
            <a:tailEnd/>
          </a:ln>
        </p:spPr>
        <p:txBody>
          <a:bodyPr wrap="none" anchor="ctr"/>
          <a:lstStyle/>
          <a:p>
            <a:endParaRPr lang="es-MX"/>
          </a:p>
        </p:txBody>
      </p:sp>
      <p:sp>
        <p:nvSpPr>
          <p:cNvPr id="30" name="29 Rectángulo"/>
          <p:cNvSpPr/>
          <p:nvPr/>
        </p:nvSpPr>
        <p:spPr>
          <a:xfrm>
            <a:off x="428596" y="1357298"/>
            <a:ext cx="2143140" cy="114300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91847" name="Object 12"/>
          <p:cNvGraphicFramePr>
            <a:graphicFrameLocks noChangeAspect="1"/>
          </p:cNvGraphicFramePr>
          <p:nvPr/>
        </p:nvGraphicFramePr>
        <p:xfrm>
          <a:off x="714348" y="1500174"/>
          <a:ext cx="1397000" cy="722313"/>
        </p:xfrm>
        <a:graphic>
          <a:graphicData uri="http://schemas.openxmlformats.org/presentationml/2006/ole">
            <p:oleObj spid="_x0000_s714754" name="Equation" r:id="rId4" imgW="1396800" imgH="723600" progId="Equation.DSMT4">
              <p:embed/>
            </p:oleObj>
          </a:graphicData>
        </a:graphic>
      </p:graphicFrame>
      <p:sp>
        <p:nvSpPr>
          <p:cNvPr id="34" name="33 Rectángulo"/>
          <p:cNvSpPr/>
          <p:nvPr/>
        </p:nvSpPr>
        <p:spPr>
          <a:xfrm>
            <a:off x="4429124" y="2357430"/>
            <a:ext cx="3857652" cy="92869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91849" name="Object 9"/>
          <p:cNvGraphicFramePr>
            <a:graphicFrameLocks noChangeAspect="1"/>
          </p:cNvGraphicFramePr>
          <p:nvPr/>
        </p:nvGraphicFramePr>
        <p:xfrm>
          <a:off x="4500561" y="2357430"/>
          <a:ext cx="2932717" cy="857256"/>
        </p:xfrm>
        <a:graphic>
          <a:graphicData uri="http://schemas.openxmlformats.org/presentationml/2006/ole">
            <p:oleObj spid="_x0000_s714755" name="Equation" r:id="rId5" imgW="825480" imgH="241200" progId="Equation.DSMT4">
              <p:embed/>
            </p:oleObj>
          </a:graphicData>
        </a:graphic>
      </p:graphicFrame>
      <p:sp>
        <p:nvSpPr>
          <p:cNvPr id="36" name="35 Rectángulo"/>
          <p:cNvSpPr/>
          <p:nvPr/>
        </p:nvSpPr>
        <p:spPr>
          <a:xfrm>
            <a:off x="4214810" y="3357562"/>
            <a:ext cx="4357718" cy="1071570"/>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91850" name="Object 10"/>
          <p:cNvGraphicFramePr>
            <a:graphicFrameLocks noChangeAspect="1"/>
          </p:cNvGraphicFramePr>
          <p:nvPr/>
        </p:nvGraphicFramePr>
        <p:xfrm>
          <a:off x="4429124" y="3357562"/>
          <a:ext cx="4135681" cy="1000132"/>
        </p:xfrm>
        <a:graphic>
          <a:graphicData uri="http://schemas.openxmlformats.org/presentationml/2006/ole">
            <p:oleObj spid="_x0000_s714756" name="Equation" r:id="rId6" imgW="1942920" imgH="469800" progId="Equation.DSMT4">
              <p:embed/>
            </p:oleObj>
          </a:graphicData>
        </a:graphic>
      </p:graphicFrame>
      <p:sp>
        <p:nvSpPr>
          <p:cNvPr id="38" name="37 Rectángulo"/>
          <p:cNvSpPr/>
          <p:nvPr/>
        </p:nvSpPr>
        <p:spPr>
          <a:xfrm>
            <a:off x="4071934" y="4572008"/>
            <a:ext cx="4929222" cy="114300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91851" name="Object 11"/>
          <p:cNvGraphicFramePr>
            <a:graphicFrameLocks noChangeAspect="1"/>
          </p:cNvGraphicFramePr>
          <p:nvPr/>
        </p:nvGraphicFramePr>
        <p:xfrm>
          <a:off x="4071934" y="4714884"/>
          <a:ext cx="4796000" cy="857256"/>
        </p:xfrm>
        <a:graphic>
          <a:graphicData uri="http://schemas.openxmlformats.org/presentationml/2006/ole">
            <p:oleObj spid="_x0000_s714757" name="Equation" r:id="rId7" imgW="2628720" imgH="469800" progId="Equation.DSMT4">
              <p:embed/>
            </p:oleObj>
          </a:graphicData>
        </a:graphic>
      </p:graphicFrame>
      <p:sp>
        <p:nvSpPr>
          <p:cNvPr id="40" name="39 Rectángulo"/>
          <p:cNvSpPr/>
          <p:nvPr/>
        </p:nvSpPr>
        <p:spPr>
          <a:xfrm>
            <a:off x="5214942" y="5714992"/>
            <a:ext cx="2143140" cy="114300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91852" name="Object 12"/>
          <p:cNvGraphicFramePr>
            <a:graphicFrameLocks noChangeAspect="1"/>
          </p:cNvGraphicFramePr>
          <p:nvPr/>
        </p:nvGraphicFramePr>
        <p:xfrm>
          <a:off x="5214942" y="5786454"/>
          <a:ext cx="2108526" cy="1071546"/>
        </p:xfrm>
        <a:graphic>
          <a:graphicData uri="http://schemas.openxmlformats.org/presentationml/2006/ole">
            <p:oleObj spid="_x0000_s714758" name="Equation" r:id="rId8" imgW="774360" imgH="39348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3261">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3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1" grpId="0" build="p" autoUpdateAnimBg="0" advAuto="0"/>
      <p:bldP spid="5327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819136"/>
          </a:xfrm>
        </p:spPr>
        <p:txBody>
          <a:bodyPr/>
          <a:lstStyle/>
          <a:p>
            <a:endParaRPr lang="es-MX" dirty="0"/>
          </a:p>
        </p:txBody>
      </p:sp>
      <p:pic>
        <p:nvPicPr>
          <p:cNvPr id="111617" name="Picture 1"/>
          <p:cNvPicPr>
            <a:picLocks noChangeAspect="1" noChangeArrowheads="1"/>
          </p:cNvPicPr>
          <p:nvPr/>
        </p:nvPicPr>
        <p:blipFill>
          <a:blip r:embed="rId2" cstate="print"/>
          <a:srcRect/>
          <a:stretch>
            <a:fillRect/>
          </a:stretch>
        </p:blipFill>
        <p:spPr bwMode="auto">
          <a:xfrm>
            <a:off x="857224" y="1571612"/>
            <a:ext cx="7305675"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642942"/>
          </a:xfrm>
        </p:spPr>
        <p:txBody>
          <a:bodyPr/>
          <a:lstStyle/>
          <a:p>
            <a:pPr lvl="2" algn="ctr"/>
            <a:r>
              <a:rPr lang="es-MX" sz="3200" b="1" dirty="0" smtClean="0">
                <a:solidFill>
                  <a:srgbClr val="FFFF00"/>
                </a:solidFill>
                <a:latin typeface="Times New Roman" pitchFamily="18" charset="0"/>
                <a:cs typeface="Times New Roman" pitchFamily="18" charset="0"/>
              </a:rPr>
              <a:t/>
            </a:r>
            <a:br>
              <a:rPr lang="es-MX" sz="3200" b="1" dirty="0" smtClean="0">
                <a:solidFill>
                  <a:srgbClr val="FFFF00"/>
                </a:solidFill>
                <a:latin typeface="Times New Roman" pitchFamily="18" charset="0"/>
                <a:cs typeface="Times New Roman" pitchFamily="18" charset="0"/>
              </a:rPr>
            </a:br>
            <a:r>
              <a:rPr lang="es-MX" sz="3600" b="1" dirty="0" smtClean="0">
                <a:solidFill>
                  <a:srgbClr val="FFFF00"/>
                </a:solidFill>
                <a:latin typeface="Times New Roman" pitchFamily="18" charset="0"/>
                <a:cs typeface="Times New Roman" pitchFamily="18" charset="0"/>
              </a:rPr>
              <a:t>2.3.2	Corriente de convección</a:t>
            </a:r>
            <a:r>
              <a:rPr lang="es-MX" sz="5400" dirty="0" smtClean="0">
                <a:latin typeface="Times New Roman" pitchFamily="18" charset="0"/>
                <a:cs typeface="Times New Roman" pitchFamily="18" charset="0"/>
              </a:rPr>
              <a:t/>
            </a:r>
            <a:br>
              <a:rPr lang="es-MX" sz="5400" dirty="0" smtClean="0">
                <a:latin typeface="Times New Roman" pitchFamily="18" charset="0"/>
                <a:cs typeface="Times New Roman" pitchFamily="18" charset="0"/>
              </a:rPr>
            </a:b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397042" y="757988"/>
            <a:ext cx="8567446" cy="5957159"/>
          </a:xfrm>
        </p:spPr>
        <p:txBody>
          <a:bodyPr/>
          <a:lstStyle/>
          <a:p>
            <a:pPr algn="just">
              <a:buNone/>
            </a:pPr>
            <a:r>
              <a:rPr lang="es-MX" sz="2800" dirty="0" smtClean="0">
                <a:solidFill>
                  <a:schemeClr val="tx1"/>
                </a:solidFill>
                <a:latin typeface="Times New Roman" pitchFamily="18" charset="0"/>
                <a:ea typeface="+mn-ea"/>
                <a:cs typeface="Times New Roman" pitchFamily="18" charset="0"/>
              </a:rPr>
              <a:t>	</a:t>
            </a:r>
            <a:r>
              <a:rPr lang="es-MX" sz="2800" dirty="0" smtClean="0">
                <a:solidFill>
                  <a:schemeClr val="tx1"/>
                </a:solidFill>
                <a:latin typeface="Tahoma" pitchFamily="34" charset="0"/>
                <a:cs typeface="Tahoma" pitchFamily="34" charset="0"/>
              </a:rPr>
              <a:t>Se denomina </a:t>
            </a:r>
            <a:r>
              <a:rPr lang="es-MX" sz="2800" dirty="0" smtClean="0">
                <a:solidFill>
                  <a:srgbClr val="00FF00"/>
                </a:solidFill>
                <a:latin typeface="Tahoma" pitchFamily="34" charset="0"/>
                <a:cs typeface="Tahoma" pitchFamily="34" charset="0"/>
              </a:rPr>
              <a:t>corriente de convección al movimiento de un cuerpo eléctricamente cargado</a:t>
            </a:r>
            <a:r>
              <a:rPr lang="es-MX" sz="2800" dirty="0" smtClean="0">
                <a:solidFill>
                  <a:schemeClr val="tx1"/>
                </a:solidFill>
                <a:latin typeface="Tahoma" pitchFamily="34" charset="0"/>
                <a:cs typeface="Tahoma" pitchFamily="34" charset="0"/>
              </a:rPr>
              <a:t>, un ejemplo lo constituye el movimiento alrededor de su órbita del cuerpo llamado tierra el cual se encuentra cargada negativamente, otro ejemplo sería el movimiento alrededor de su eje de un anillo o un disco previamente cargados. </a:t>
            </a:r>
          </a:p>
          <a:p>
            <a:pPr>
              <a:buNone/>
            </a:pPr>
            <a:endParaRPr lang="es-MX" sz="2000" dirty="0">
              <a:latin typeface="Times New Roman" pitchFamily="18" charset="0"/>
              <a:cs typeface="Times New Roman" pitchFamily="18" charset="0"/>
            </a:endParaRPr>
          </a:p>
        </p:txBody>
      </p:sp>
      <p:pic>
        <p:nvPicPr>
          <p:cNvPr id="4" name="3 Imagen" descr="C:\Documents and Settings\Administrador\My Documents\Campo f21.png"/>
          <p:cNvPicPr/>
          <p:nvPr/>
        </p:nvPicPr>
        <p:blipFill>
          <a:blip r:embed="rId3" cstate="print">
            <a:lum bright="-20000" contrast="40000"/>
          </a:blip>
          <a:srcRect/>
          <a:stretch>
            <a:fillRect/>
          </a:stretch>
        </p:blipFill>
        <p:spPr bwMode="auto">
          <a:xfrm>
            <a:off x="785786" y="3929066"/>
            <a:ext cx="3214710" cy="2786106"/>
          </a:xfrm>
          <a:prstGeom prst="rect">
            <a:avLst/>
          </a:prstGeom>
          <a:noFill/>
          <a:ln w="9525">
            <a:noFill/>
            <a:miter lim="800000"/>
            <a:headEnd/>
            <a:tailEnd/>
          </a:ln>
        </p:spPr>
      </p:pic>
      <p:pic>
        <p:nvPicPr>
          <p:cNvPr id="5" name="4 Imagen" descr="C:\Documents and Settings\Administrador\My Documents\Campo f23.png"/>
          <p:cNvPicPr/>
          <p:nvPr/>
        </p:nvPicPr>
        <p:blipFill>
          <a:blip r:embed="rId4" cstate="print">
            <a:lum bright="-20000" contrast="40000"/>
          </a:blip>
          <a:srcRect/>
          <a:stretch>
            <a:fillRect/>
          </a:stretch>
        </p:blipFill>
        <p:spPr bwMode="auto">
          <a:xfrm>
            <a:off x="4929190" y="3929066"/>
            <a:ext cx="3357586" cy="2786082"/>
          </a:xfrm>
          <a:prstGeom prst="rect">
            <a:avLst/>
          </a:prstGeom>
          <a:noFill/>
          <a:ln w="9525">
            <a:noFill/>
            <a:miter lim="800000"/>
            <a:headEnd/>
            <a:tailEnd/>
          </a:ln>
        </p:spPr>
      </p:pic>
      <p:sp>
        <p:nvSpPr>
          <p:cNvPr id="8" name="7 Flecha curvada hacia la izquierda"/>
          <p:cNvSpPr/>
          <p:nvPr/>
        </p:nvSpPr>
        <p:spPr>
          <a:xfrm>
            <a:off x="1785918" y="4143380"/>
            <a:ext cx="571504" cy="4286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8 Flecha curvada hacia la izquierda"/>
          <p:cNvSpPr/>
          <p:nvPr/>
        </p:nvSpPr>
        <p:spPr>
          <a:xfrm>
            <a:off x="6286512" y="3929066"/>
            <a:ext cx="571504" cy="5715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cSld>
  <p:clrMapOvr>
    <a:masterClrMapping/>
  </p:clrMapOvr>
  <p:transition>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
                                        <p:tgtEl>
                                          <p:spTgt spid="5"/>
                                        </p:tgtEl>
                                      </p:cBhvr>
                                    </p:animEffect>
                                    <p:anim calcmode="lin" valueType="num">
                                      <p:cBhvr>
                                        <p:cTn id="20" dur="400" fill="hold"/>
                                        <p:tgtEl>
                                          <p:spTgt spid="5"/>
                                        </p:tgtEl>
                                        <p:attrNameLst>
                                          <p:attrName>ppt_x</p:attrName>
                                        </p:attrNameLst>
                                      </p:cBhvr>
                                      <p:tavLst>
                                        <p:tav tm="0">
                                          <p:val>
                                            <p:strVal val="#ppt_x"/>
                                          </p:val>
                                        </p:tav>
                                        <p:tav tm="100000">
                                          <p:val>
                                            <p:strVal val="#ppt_x"/>
                                          </p:val>
                                        </p:tav>
                                      </p:tavLst>
                                    </p:anim>
                                    <p:anim calcmode="lin" valueType="num">
                                      <p:cBhvr>
                                        <p:cTn id="21" dur="400" fill="hold"/>
                                        <p:tgtEl>
                                          <p:spTgt spid="5"/>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207874" name="Picture 2"/>
          <p:cNvPicPr>
            <a:picLocks noChangeAspect="1" noChangeArrowheads="1"/>
          </p:cNvPicPr>
          <p:nvPr/>
        </p:nvPicPr>
        <p:blipFill>
          <a:blip r:embed="rId2" cstate="print"/>
          <a:srcRect/>
          <a:stretch>
            <a:fillRect/>
          </a:stretch>
        </p:blipFill>
        <p:spPr bwMode="auto">
          <a:xfrm>
            <a:off x="785786" y="1285860"/>
            <a:ext cx="7581900"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14290"/>
            <a:ext cx="7772400" cy="857256"/>
          </a:xfrm>
        </p:spPr>
        <p:txBody>
          <a:bodyPr/>
          <a:lstStyle/>
          <a:p>
            <a:pPr lvl="2" algn="ctr"/>
            <a:r>
              <a:rPr lang="es-MX" sz="3200" b="1" dirty="0" smtClean="0">
                <a:solidFill>
                  <a:srgbClr val="FFFF00"/>
                </a:solidFill>
                <a:latin typeface="Times New Roman" pitchFamily="18" charset="0"/>
                <a:cs typeface="Times New Roman" pitchFamily="18" charset="0"/>
              </a:rPr>
              <a:t/>
            </a:r>
            <a:br>
              <a:rPr lang="es-MX" sz="3200" b="1" dirty="0" smtClean="0">
                <a:solidFill>
                  <a:srgbClr val="FFFF00"/>
                </a:solidFill>
                <a:latin typeface="Times New Roman" pitchFamily="18" charset="0"/>
                <a:cs typeface="Times New Roman" pitchFamily="18" charset="0"/>
              </a:rPr>
            </a:br>
            <a:r>
              <a:rPr lang="es-MX" sz="4000" b="1" dirty="0" smtClean="0">
                <a:solidFill>
                  <a:srgbClr val="FFFF00"/>
                </a:solidFill>
                <a:latin typeface="Times New Roman" pitchFamily="18" charset="0"/>
                <a:cs typeface="Times New Roman" pitchFamily="18" charset="0"/>
              </a:rPr>
              <a:t>2.3.3	Corriente de polarización.</a:t>
            </a:r>
            <a:r>
              <a:rPr lang="es-MX" sz="5400" dirty="0" smtClean="0">
                <a:latin typeface="Times New Roman" pitchFamily="18" charset="0"/>
                <a:cs typeface="Times New Roman" pitchFamily="18" charset="0"/>
              </a:rPr>
              <a:t/>
            </a:r>
            <a:br>
              <a:rPr lang="es-MX" sz="5400" dirty="0" smtClean="0">
                <a:latin typeface="Times New Roman" pitchFamily="18" charset="0"/>
                <a:cs typeface="Times New Roman" pitchFamily="18" charset="0"/>
              </a:rPr>
            </a:b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421104" y="998621"/>
            <a:ext cx="8722895" cy="5670739"/>
          </a:xfrm>
        </p:spPr>
        <p:txBody>
          <a:bodyPr/>
          <a:lstStyle/>
          <a:p>
            <a:pPr algn="just">
              <a:buNone/>
            </a:pPr>
            <a:r>
              <a:rPr lang="es-MX" sz="2800" dirty="0" smtClean="0">
                <a:solidFill>
                  <a:schemeClr val="tx1"/>
                </a:solidFill>
                <a:latin typeface="Tahoma" pitchFamily="34" charset="0"/>
                <a:cs typeface="Tahoma" pitchFamily="34" charset="0"/>
              </a:rPr>
              <a:t>	Se denomina corriente de polarización al movimiento de los dipolos eléctricos en un material dieléctrico cuando sobre este se aplica un campo externo</a:t>
            </a:r>
          </a:p>
          <a:p>
            <a:endParaRPr lang="es-MX" sz="2400" dirty="0">
              <a:latin typeface="Times New Roman" pitchFamily="18" charset="0"/>
              <a:cs typeface="Times New Roman" pitchFamily="18" charset="0"/>
            </a:endParaRPr>
          </a:p>
        </p:txBody>
      </p:sp>
      <p:pic>
        <p:nvPicPr>
          <p:cNvPr id="128001" name="Picture 1"/>
          <p:cNvPicPr>
            <a:picLocks noChangeAspect="1" noChangeArrowheads="1"/>
          </p:cNvPicPr>
          <p:nvPr/>
        </p:nvPicPr>
        <p:blipFill>
          <a:blip r:embed="rId3" cstate="print">
            <a:lum bright="-20000" contrast="40000"/>
          </a:blip>
          <a:srcRect/>
          <a:stretch>
            <a:fillRect/>
          </a:stretch>
        </p:blipFill>
        <p:spPr bwMode="auto">
          <a:xfrm>
            <a:off x="611560" y="2924944"/>
            <a:ext cx="8179651" cy="3652309"/>
          </a:xfrm>
          <a:prstGeom prst="rect">
            <a:avLst/>
          </a:prstGeom>
          <a:noFill/>
          <a:ln w="9525">
            <a:noFill/>
            <a:miter lim="800000"/>
            <a:headEnd/>
            <a:tailEnd/>
          </a:ln>
        </p:spPr>
      </p:pic>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8001"/>
                                        </p:tgtEl>
                                        <p:attrNameLst>
                                          <p:attrName>style.visibility</p:attrName>
                                        </p:attrNameLst>
                                      </p:cBhvr>
                                      <p:to>
                                        <p:strVal val="visible"/>
                                      </p:to>
                                    </p:set>
                                    <p:anim calcmode="lin" valueType="num">
                                      <p:cBhvr additive="base">
                                        <p:cTn id="12" dur="500" fill="hold"/>
                                        <p:tgtEl>
                                          <p:spTgt spid="128001"/>
                                        </p:tgtEl>
                                        <p:attrNameLst>
                                          <p:attrName>ppt_x</p:attrName>
                                        </p:attrNameLst>
                                      </p:cBhvr>
                                      <p:tavLst>
                                        <p:tav tm="0">
                                          <p:val>
                                            <p:strVal val="#ppt_x"/>
                                          </p:val>
                                        </p:tav>
                                        <p:tav tm="100000">
                                          <p:val>
                                            <p:strVal val="#ppt_x"/>
                                          </p:val>
                                        </p:tav>
                                      </p:tavLst>
                                    </p:anim>
                                    <p:anim calcmode="lin" valueType="num">
                                      <p:cBhvr additive="base">
                                        <p:cTn id="13" dur="500" fill="hold"/>
                                        <p:tgtEl>
                                          <p:spTgt spid="1280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14290"/>
            <a:ext cx="8429684" cy="928694"/>
          </a:xfrm>
        </p:spPr>
        <p:txBody>
          <a:bodyPr/>
          <a:lstStyle/>
          <a:p>
            <a:pPr algn="ctr"/>
            <a:r>
              <a:rPr lang="es-MX" sz="4000" b="1" dirty="0" smtClean="0">
                <a:solidFill>
                  <a:srgbClr val="FFFF00"/>
                </a:solidFill>
                <a:latin typeface="Times New Roman" pitchFamily="18" charset="0"/>
                <a:cs typeface="Times New Roman" pitchFamily="18" charset="0"/>
              </a:rPr>
              <a:t>2.3.4	Corriente de desplazamiento</a:t>
            </a:r>
            <a:endParaRPr lang="es-MX" sz="40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467544" y="1285860"/>
            <a:ext cx="8280920" cy="5167476"/>
          </a:xfrm>
        </p:spPr>
        <p:txBody>
          <a:bodyPr/>
          <a:lstStyle/>
          <a:p>
            <a:pPr algn="just"/>
            <a:r>
              <a:rPr lang="es-MX" sz="2800" dirty="0" smtClean="0">
                <a:solidFill>
                  <a:schemeClr val="tx1"/>
                </a:solidFill>
                <a:latin typeface="Tahoma" pitchFamily="34" charset="0"/>
                <a:cs typeface="Tahoma" pitchFamily="34" charset="0"/>
              </a:rPr>
              <a:t>Este tipo de corriente es postulado en el estudio de campos electromagnéticos en el vacío.</a:t>
            </a:r>
          </a:p>
          <a:p>
            <a:endParaRPr lang="es-MX" dirty="0" smtClean="0">
              <a:solidFill>
                <a:schemeClr val="tx1"/>
              </a:solidFill>
              <a:latin typeface="Times New Roman" pitchFamily="18" charset="0"/>
              <a:ea typeface="+mn-ea"/>
              <a:cs typeface="Times New Roman" pitchFamily="18" charset="0"/>
            </a:endParaRPr>
          </a:p>
          <a:p>
            <a:endParaRPr lang="es-MX" dirty="0">
              <a:latin typeface="Times New Roman" pitchFamily="18" charset="0"/>
              <a:cs typeface="Times New Roman" pitchFamily="18" charset="0"/>
            </a:endParaRPr>
          </a:p>
        </p:txBody>
      </p:sp>
      <p:pic>
        <p:nvPicPr>
          <p:cNvPr id="116738" name="Picture 2"/>
          <p:cNvPicPr>
            <a:picLocks noChangeAspect="1" noChangeArrowheads="1"/>
          </p:cNvPicPr>
          <p:nvPr/>
        </p:nvPicPr>
        <p:blipFill>
          <a:blip r:embed="rId3" cstate="print">
            <a:lum bright="-20000" contrast="40000"/>
          </a:blip>
          <a:srcRect/>
          <a:stretch>
            <a:fillRect/>
          </a:stretch>
        </p:blipFill>
        <p:spPr bwMode="auto">
          <a:xfrm>
            <a:off x="1500166" y="3000372"/>
            <a:ext cx="6652512" cy="3121258"/>
          </a:xfrm>
          <a:prstGeom prst="rect">
            <a:avLst/>
          </a:prstGeom>
          <a:noFill/>
          <a:ln w="9525">
            <a:noFill/>
            <a:miter lim="800000"/>
            <a:headEnd/>
            <a:tailEnd/>
          </a:ln>
        </p:spPr>
      </p:pic>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6738"/>
                                        </p:tgtEl>
                                        <p:attrNameLst>
                                          <p:attrName>style.visibility</p:attrName>
                                        </p:attrNameLst>
                                      </p:cBhvr>
                                      <p:to>
                                        <p:strVal val="visible"/>
                                      </p:to>
                                    </p:set>
                                    <p:anim calcmode="lin" valueType="num">
                                      <p:cBhvr additive="base">
                                        <p:cTn id="12" dur="500" fill="hold"/>
                                        <p:tgtEl>
                                          <p:spTgt spid="116738"/>
                                        </p:tgtEl>
                                        <p:attrNameLst>
                                          <p:attrName>ppt_x</p:attrName>
                                        </p:attrNameLst>
                                      </p:cBhvr>
                                      <p:tavLst>
                                        <p:tav tm="0">
                                          <p:val>
                                            <p:strVal val="#ppt_x"/>
                                          </p:val>
                                        </p:tav>
                                        <p:tav tm="100000">
                                          <p:val>
                                            <p:strVal val="#ppt_x"/>
                                          </p:val>
                                        </p:tav>
                                      </p:tavLst>
                                    </p:anim>
                                    <p:anim calcmode="lin" valueType="num">
                                      <p:cBhvr additive="base">
                                        <p:cTn id="13" dur="500" fill="hold"/>
                                        <p:tgtEl>
                                          <p:spTgt spid="1167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654032"/>
          </a:xfrm>
        </p:spPr>
        <p:txBody>
          <a:bodyPr/>
          <a:lstStyle/>
          <a:p>
            <a:pPr lvl="1" algn="ctr"/>
            <a:r>
              <a:rPr lang="es-MX" sz="3200" dirty="0" smtClean="0">
                <a:solidFill>
                  <a:srgbClr val="FFFF00"/>
                </a:solidFill>
                <a:latin typeface="Times New Roman" pitchFamily="18" charset="0"/>
                <a:cs typeface="Times New Roman" pitchFamily="18" charset="0"/>
              </a:rPr>
              <a:t/>
            </a:r>
            <a:br>
              <a:rPr lang="es-MX" sz="3200" dirty="0" smtClean="0">
                <a:solidFill>
                  <a:srgbClr val="FFFF00"/>
                </a:solidFill>
                <a:latin typeface="Times New Roman" pitchFamily="18" charset="0"/>
                <a:cs typeface="Times New Roman" pitchFamily="18" charset="0"/>
              </a:rPr>
            </a:br>
            <a:r>
              <a:rPr lang="es-MX" sz="3600" b="1" dirty="0" smtClean="0">
                <a:solidFill>
                  <a:srgbClr val="FFFF00"/>
                </a:solidFill>
                <a:latin typeface="Times New Roman" pitchFamily="18" charset="0"/>
                <a:cs typeface="Times New Roman" pitchFamily="18" charset="0"/>
              </a:rPr>
              <a:t>2.4.</a:t>
            </a:r>
            <a:r>
              <a:rPr lang="es-MX" sz="3600" dirty="0" smtClean="0">
                <a:solidFill>
                  <a:srgbClr val="FFFF00"/>
                </a:solidFill>
                <a:latin typeface="Times New Roman" pitchFamily="18" charset="0"/>
                <a:cs typeface="Times New Roman" pitchFamily="18" charset="0"/>
              </a:rPr>
              <a:t>	</a:t>
            </a:r>
            <a:r>
              <a:rPr lang="es-MX" sz="3600" b="1" dirty="0" smtClean="0">
                <a:solidFill>
                  <a:srgbClr val="FFFF00"/>
                </a:solidFill>
                <a:latin typeface="Times New Roman" pitchFamily="18" charset="0"/>
                <a:cs typeface="Times New Roman" pitchFamily="18" charset="0"/>
              </a:rPr>
              <a:t>Corriente eléctrica de conducción_1</a:t>
            </a:r>
            <a:r>
              <a:rPr lang="es-MX" sz="5400" dirty="0" smtClean="0">
                <a:latin typeface="Times New Roman" pitchFamily="18" charset="0"/>
                <a:cs typeface="Times New Roman" pitchFamily="18" charset="0"/>
              </a:rPr>
              <a:t/>
            </a:r>
            <a:br>
              <a:rPr lang="es-MX" sz="5400" dirty="0" smtClean="0">
                <a:latin typeface="Times New Roman" pitchFamily="18" charset="0"/>
                <a:cs typeface="Times New Roman" pitchFamily="18" charset="0"/>
              </a:rPr>
            </a:b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357158" y="785794"/>
            <a:ext cx="8572560" cy="5857916"/>
          </a:xfrm>
        </p:spPr>
        <p:txBody>
          <a:bodyPr/>
          <a:lstStyle/>
          <a:p>
            <a:pPr algn="just"/>
            <a:r>
              <a:rPr lang="es-MX" sz="2600" dirty="0" smtClean="0">
                <a:cs typeface="Times New Roman" pitchFamily="18" charset="0"/>
              </a:rPr>
              <a:t>Los electrones de valencia dentro de un conductor se mueven en trayectorias aleatorias (en el equilibrio electrostático su desplazamiento es cero)</a:t>
            </a:r>
          </a:p>
          <a:p>
            <a:pPr algn="just"/>
            <a:r>
              <a:rPr lang="es-MX" sz="2600" dirty="0" smtClean="0">
                <a:cs typeface="Times New Roman" pitchFamily="18" charset="0"/>
              </a:rPr>
              <a:t>Si se aplica un campo externo al conductor  los electrones describen trayectorias aleatorias siendo su desplazamiento neto es diferente de cero</a:t>
            </a:r>
            <a:endParaRPr lang="es-MX" sz="2600" dirty="0">
              <a:cs typeface="Times New Roman" pitchFamily="18" charset="0"/>
            </a:endParaRPr>
          </a:p>
        </p:txBody>
      </p:sp>
      <p:pic>
        <p:nvPicPr>
          <p:cNvPr id="123905" name="Picture 1"/>
          <p:cNvPicPr>
            <a:picLocks noChangeAspect="1" noChangeArrowheads="1"/>
          </p:cNvPicPr>
          <p:nvPr/>
        </p:nvPicPr>
        <p:blipFill>
          <a:blip r:embed="rId3" cstate="print">
            <a:lum bright="-20000" contrast="40000"/>
          </a:blip>
          <a:srcRect r="59473" b="1"/>
          <a:stretch>
            <a:fillRect/>
          </a:stretch>
        </p:blipFill>
        <p:spPr bwMode="auto">
          <a:xfrm>
            <a:off x="611560" y="3693695"/>
            <a:ext cx="2408867" cy="3088292"/>
          </a:xfrm>
          <a:prstGeom prst="rect">
            <a:avLst/>
          </a:prstGeom>
          <a:noFill/>
          <a:ln w="9525">
            <a:noFill/>
            <a:miter lim="800000"/>
            <a:headEnd/>
            <a:tailEnd/>
          </a:ln>
        </p:spPr>
      </p:pic>
      <p:pic>
        <p:nvPicPr>
          <p:cNvPr id="5" name="Picture 1"/>
          <p:cNvPicPr>
            <a:picLocks noChangeAspect="1" noChangeArrowheads="1"/>
          </p:cNvPicPr>
          <p:nvPr/>
        </p:nvPicPr>
        <p:blipFill>
          <a:blip r:embed="rId3" cstate="print">
            <a:lum bright="-20000" contrast="40000"/>
          </a:blip>
          <a:srcRect l="42605" t="6762"/>
          <a:stretch>
            <a:fillRect/>
          </a:stretch>
        </p:blipFill>
        <p:spPr bwMode="auto">
          <a:xfrm>
            <a:off x="4945342" y="3479766"/>
            <a:ext cx="3789584" cy="3198667"/>
          </a:xfrm>
          <a:prstGeom prst="rect">
            <a:avLst/>
          </a:prstGeom>
          <a:noFill/>
          <a:ln w="9525">
            <a:noFill/>
            <a:miter lim="800000"/>
            <a:headEnd/>
            <a:tailEnd/>
          </a:ln>
        </p:spPr>
      </p:pic>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3905"/>
                                        </p:tgtEl>
                                        <p:attrNameLst>
                                          <p:attrName>style.visibility</p:attrName>
                                        </p:attrNameLst>
                                      </p:cBhvr>
                                      <p:to>
                                        <p:strVal val="visible"/>
                                      </p:to>
                                    </p:set>
                                    <p:anim calcmode="lin" valueType="num">
                                      <p:cBhvr additive="base">
                                        <p:cTn id="12" dur="500" fill="hold"/>
                                        <p:tgtEl>
                                          <p:spTgt spid="123905"/>
                                        </p:tgtEl>
                                        <p:attrNameLst>
                                          <p:attrName>ppt_x</p:attrName>
                                        </p:attrNameLst>
                                      </p:cBhvr>
                                      <p:tavLst>
                                        <p:tav tm="0">
                                          <p:val>
                                            <p:strVal val="#ppt_x"/>
                                          </p:val>
                                        </p:tav>
                                        <p:tav tm="100000">
                                          <p:val>
                                            <p:strVal val="#ppt_x"/>
                                          </p:val>
                                        </p:tav>
                                      </p:tavLst>
                                    </p:anim>
                                    <p:anim calcmode="lin" valueType="num">
                                      <p:cBhvr additive="base">
                                        <p:cTn id="13" dur="500" fill="hold"/>
                                        <p:tgtEl>
                                          <p:spTgt spid="12390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6286" y="0"/>
            <a:ext cx="8229600" cy="582594"/>
          </a:xfrm>
        </p:spPr>
        <p:txBody>
          <a:bodyPr/>
          <a:lstStyle/>
          <a:p>
            <a:pPr algn="ctr"/>
            <a:r>
              <a:rPr lang="es-MX" sz="3600" b="1" dirty="0" smtClean="0">
                <a:solidFill>
                  <a:srgbClr val="FFFF00"/>
                </a:solidFill>
                <a:latin typeface="Times New Roman" pitchFamily="18" charset="0"/>
                <a:cs typeface="Times New Roman" pitchFamily="18" charset="0"/>
              </a:rPr>
              <a:t>2.4.	Corriente eléctrica de conducción_2</a:t>
            </a:r>
            <a:endParaRPr lang="es-MX" sz="3600" b="1" dirty="0">
              <a:latin typeface="Times New Roman" pitchFamily="18" charset="0"/>
              <a:cs typeface="Times New Roman" pitchFamily="18" charset="0"/>
            </a:endParaRPr>
          </a:p>
        </p:txBody>
      </p:sp>
      <p:sp>
        <p:nvSpPr>
          <p:cNvPr id="3" name="2 Marcador de contenido"/>
          <p:cNvSpPr>
            <a:spLocks noGrp="1"/>
          </p:cNvSpPr>
          <p:nvPr>
            <p:ph idx="1"/>
          </p:nvPr>
        </p:nvSpPr>
        <p:spPr>
          <a:xfrm>
            <a:off x="433136" y="589547"/>
            <a:ext cx="8530389" cy="6268453"/>
          </a:xfrm>
        </p:spPr>
        <p:txBody>
          <a:bodyPr/>
          <a:lstStyle/>
          <a:p>
            <a:pPr algn="just">
              <a:buFont typeface="Wingdings" pitchFamily="2" charset="2"/>
              <a:buChar char="Ø"/>
            </a:pPr>
            <a:r>
              <a:rPr lang="es-MX" sz="2400" dirty="0" smtClean="0">
                <a:solidFill>
                  <a:schemeClr val="tx1"/>
                </a:solidFill>
                <a:latin typeface="Tahoma" pitchFamily="34" charset="0"/>
                <a:cs typeface="Tahoma" pitchFamily="34" charset="0"/>
              </a:rPr>
              <a:t>Aunque el movimiento aleatorio de los electrones tiene una rapidez promedio muy grande, aproximadamente 10</a:t>
            </a:r>
            <a:r>
              <a:rPr lang="es-MX" sz="2400" baseline="30000" dirty="0" smtClean="0">
                <a:solidFill>
                  <a:schemeClr val="tx1"/>
                </a:solidFill>
                <a:latin typeface="Tahoma" pitchFamily="34" charset="0"/>
                <a:cs typeface="Tahoma" pitchFamily="34" charset="0"/>
              </a:rPr>
              <a:t>6</a:t>
            </a:r>
            <a:r>
              <a:rPr lang="es-MX" sz="2400" dirty="0" smtClean="0">
                <a:solidFill>
                  <a:schemeClr val="tx1"/>
                </a:solidFill>
                <a:latin typeface="Tahoma" pitchFamily="34" charset="0"/>
                <a:cs typeface="Tahoma" pitchFamily="34" charset="0"/>
              </a:rPr>
              <a:t> m/s, la rapidez promedio de deriva  de los electrones en un material conductor es pequeña (10</a:t>
            </a:r>
            <a:r>
              <a:rPr lang="es-MX" sz="2400" baseline="30000" dirty="0" smtClean="0">
                <a:solidFill>
                  <a:schemeClr val="tx1"/>
                </a:solidFill>
                <a:latin typeface="Tahoma" pitchFamily="34" charset="0"/>
                <a:cs typeface="Tahoma" pitchFamily="34" charset="0"/>
              </a:rPr>
              <a:t>-4</a:t>
            </a:r>
            <a:r>
              <a:rPr lang="es-MX" sz="2400" dirty="0" smtClean="0">
                <a:solidFill>
                  <a:schemeClr val="tx1"/>
                </a:solidFill>
                <a:latin typeface="Tahoma" pitchFamily="34" charset="0"/>
                <a:cs typeface="Tahoma" pitchFamily="34" charset="0"/>
              </a:rPr>
              <a:t> m/s).</a:t>
            </a:r>
          </a:p>
          <a:p>
            <a:pPr algn="just">
              <a:buFont typeface="Wingdings" pitchFamily="2" charset="2"/>
              <a:buChar char="Ø"/>
            </a:pPr>
            <a:r>
              <a:rPr lang="es-MX" sz="2400" dirty="0" smtClean="0">
                <a:solidFill>
                  <a:srgbClr val="00FF00"/>
                </a:solidFill>
                <a:latin typeface="Tahoma" pitchFamily="34" charset="0"/>
                <a:cs typeface="Tahoma" pitchFamily="34" charset="0"/>
              </a:rPr>
              <a:t>En vista de que los electrones se desplazan tan lentamente, podríamos preguntarnos por qué la luz aparece tan rápido cuando accionamos un interruptor.</a:t>
            </a:r>
          </a:p>
          <a:p>
            <a:pPr algn="just">
              <a:buFont typeface="Wingdings" pitchFamily="2" charset="2"/>
              <a:buChar char="Ø"/>
            </a:pPr>
            <a:r>
              <a:rPr lang="es-MX" sz="2400" dirty="0" smtClean="0">
                <a:solidFill>
                  <a:srgbClr val="FFFF00"/>
                </a:solidFill>
                <a:latin typeface="Tahoma" pitchFamily="34" charset="0"/>
                <a:cs typeface="Tahoma" pitchFamily="34" charset="0"/>
              </a:rPr>
              <a:t>La razón es que el campo eléctrico se establece en el conductor con una rapidez próxima a la de la luz, y los electrones dentro del conductor comienzan a trasladarse prácticamente al mismo tiempo.</a:t>
            </a:r>
          </a:p>
          <a:p>
            <a:pPr>
              <a:buNone/>
            </a:pPr>
            <a:endParaRPr lang="es-MX" sz="2000" dirty="0">
              <a:latin typeface="Times New Roman" pitchFamily="18" charset="0"/>
              <a:cs typeface="Times New Roman" pitchFamily="18" charset="0"/>
            </a:endParaRPr>
          </a:p>
        </p:txBody>
      </p:sp>
      <p:pic>
        <p:nvPicPr>
          <p:cNvPr id="4" name="3 Imagen"/>
          <p:cNvPicPr/>
          <p:nvPr/>
        </p:nvPicPr>
        <p:blipFill>
          <a:blip r:embed="rId2" cstate="print">
            <a:lum bright="-20000" contrast="40000"/>
          </a:blip>
          <a:srcRect/>
          <a:stretch>
            <a:fillRect/>
          </a:stretch>
        </p:blipFill>
        <p:spPr bwMode="auto">
          <a:xfrm>
            <a:off x="1979713" y="5257800"/>
            <a:ext cx="2640414" cy="1600200"/>
          </a:xfrm>
          <a:prstGeom prst="rect">
            <a:avLst/>
          </a:prstGeom>
          <a:noFill/>
          <a:ln w="9525">
            <a:noFill/>
            <a:miter lim="800000"/>
            <a:headEnd/>
            <a:tailEnd/>
          </a:ln>
        </p:spPr>
      </p:pic>
      <p:pic>
        <p:nvPicPr>
          <p:cNvPr id="253953" name="Picture 1"/>
          <p:cNvPicPr>
            <a:picLocks noChangeAspect="1" noChangeArrowheads="1"/>
          </p:cNvPicPr>
          <p:nvPr/>
        </p:nvPicPr>
        <p:blipFill>
          <a:blip r:embed="rId3" cstate="print">
            <a:lum bright="-20000" contrast="40000"/>
          </a:blip>
          <a:srcRect/>
          <a:stretch>
            <a:fillRect/>
          </a:stretch>
        </p:blipFill>
        <p:spPr bwMode="auto">
          <a:xfrm>
            <a:off x="6012160" y="4864596"/>
            <a:ext cx="2657872" cy="199340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8318" y="0"/>
            <a:ext cx="8229600" cy="582594"/>
          </a:xfrm>
        </p:spPr>
        <p:txBody>
          <a:bodyPr/>
          <a:lstStyle/>
          <a:p>
            <a:pPr algn="ctr"/>
            <a:r>
              <a:rPr lang="es-MX" sz="3600" b="1" dirty="0" smtClean="0">
                <a:solidFill>
                  <a:srgbClr val="FFFF00"/>
                </a:solidFill>
                <a:latin typeface="Times New Roman" pitchFamily="18" charset="0"/>
                <a:cs typeface="Times New Roman" pitchFamily="18" charset="0"/>
              </a:rPr>
              <a:t>2.4.	Corriente eléctrica de conducci</a:t>
            </a:r>
            <a:r>
              <a:rPr lang="es-MX" sz="4000" b="1" dirty="0" smtClean="0">
                <a:solidFill>
                  <a:srgbClr val="FFFF00"/>
                </a:solidFill>
                <a:latin typeface="Times New Roman" pitchFamily="18" charset="0"/>
                <a:cs typeface="Times New Roman" pitchFamily="18" charset="0"/>
              </a:rPr>
              <a:t>ón</a:t>
            </a:r>
            <a:r>
              <a:rPr lang="es-MX" sz="3200" dirty="0" smtClean="0">
                <a:solidFill>
                  <a:srgbClr val="FFFF00"/>
                </a:solidFill>
                <a:latin typeface="Times New Roman" pitchFamily="18" charset="0"/>
                <a:cs typeface="Times New Roman" pitchFamily="18" charset="0"/>
              </a:rPr>
              <a:t>_3</a:t>
            </a:r>
            <a:endParaRPr lang="es-MX" sz="3200" dirty="0">
              <a:latin typeface="Times New Roman" pitchFamily="18" charset="0"/>
              <a:cs typeface="Times New Roman" pitchFamily="18" charset="0"/>
            </a:endParaRPr>
          </a:p>
        </p:txBody>
      </p:sp>
      <p:sp>
        <p:nvSpPr>
          <p:cNvPr id="3" name="2 Marcador de contenido"/>
          <p:cNvSpPr>
            <a:spLocks noGrp="1"/>
          </p:cNvSpPr>
          <p:nvPr>
            <p:ph idx="1"/>
          </p:nvPr>
        </p:nvSpPr>
        <p:spPr>
          <a:xfrm>
            <a:off x="397042" y="505326"/>
            <a:ext cx="8602578" cy="6352673"/>
          </a:xfrm>
        </p:spPr>
        <p:txBody>
          <a:bodyPr/>
          <a:lstStyle/>
          <a:p>
            <a:pPr algn="just">
              <a:buFont typeface="Wingdings" pitchFamily="2" charset="2"/>
              <a:buChar char="Ø"/>
            </a:pPr>
            <a:r>
              <a:rPr lang="es-MX" sz="2200" dirty="0" smtClean="0">
                <a:latin typeface="Tahoma" pitchFamily="34" charset="0"/>
                <a:cs typeface="Tahoma" pitchFamily="34" charset="0"/>
              </a:rPr>
              <a:t>Es originada por el movimiento de electrones en los conductores, por los electrones y vacancias en los semiconductores y por los iones positivos y negativos en las soluciones electrolíticas</a:t>
            </a:r>
          </a:p>
          <a:p>
            <a:pPr marL="457200" indent="-457200" algn="just">
              <a:buFont typeface="Wingdings" pitchFamily="2" charset="2"/>
              <a:buChar char="Ø"/>
            </a:pPr>
            <a:r>
              <a:rPr lang="es-MX" sz="2200" dirty="0" smtClean="0">
                <a:solidFill>
                  <a:srgbClr val="FFFF00"/>
                </a:solidFill>
                <a:latin typeface="Tahoma" pitchFamily="34" charset="0"/>
                <a:cs typeface="Tahoma" pitchFamily="34" charset="0"/>
              </a:rPr>
              <a:t>La dirección de la corriente I, es la misma que experimenta una carga positiva en la dirección de un campo eléctrico externo. </a:t>
            </a:r>
          </a:p>
          <a:p>
            <a:pPr algn="just">
              <a:buFont typeface="Wingdings" pitchFamily="2" charset="2"/>
              <a:buChar char="Ø"/>
            </a:pPr>
            <a:r>
              <a:rPr lang="es-MX" sz="2200" dirty="0" smtClean="0">
                <a:solidFill>
                  <a:schemeClr val="tx1"/>
                </a:solidFill>
                <a:latin typeface="Tahoma" pitchFamily="34" charset="0"/>
                <a:cs typeface="Tahoma" pitchFamily="34" charset="0"/>
              </a:rPr>
              <a:t>Es decir, consideramos a la corriente como un flujo de cargas positivas, incluso en aquellos casos en que sabemos que los portadores son los electrones</a:t>
            </a:r>
            <a:r>
              <a:rPr lang="es-MX" sz="2200" b="1" dirty="0" smtClean="0">
                <a:solidFill>
                  <a:schemeClr val="tx1"/>
                </a:solidFill>
                <a:latin typeface="Tahoma" pitchFamily="34" charset="0"/>
                <a:cs typeface="Tahoma" pitchFamily="34" charset="0"/>
              </a:rPr>
              <a:t>. </a:t>
            </a:r>
            <a:r>
              <a:rPr lang="es-MX" sz="2200" b="1" dirty="0" smtClean="0">
                <a:solidFill>
                  <a:srgbClr val="00FF00"/>
                </a:solidFill>
                <a:latin typeface="Tahoma" pitchFamily="34" charset="0"/>
                <a:cs typeface="Tahoma" pitchFamily="34" charset="0"/>
              </a:rPr>
              <a:t>Por tanto, la corriente tendrá un sentido hacia la derecha en ambos figuras a y b. Esta asunción se conoce como </a:t>
            </a:r>
            <a:r>
              <a:rPr lang="es-MX" sz="2200" b="1" i="1" dirty="0" smtClean="0">
                <a:solidFill>
                  <a:srgbClr val="00FF00"/>
                </a:solidFill>
                <a:latin typeface="Tahoma" pitchFamily="34" charset="0"/>
                <a:cs typeface="Tahoma" pitchFamily="34" charset="0"/>
              </a:rPr>
              <a:t>corriente convencional</a:t>
            </a:r>
            <a:endParaRPr lang="es-MX" sz="2200" b="1" dirty="0">
              <a:solidFill>
                <a:srgbClr val="00FF00"/>
              </a:solidFill>
              <a:latin typeface="Tahoma" pitchFamily="34" charset="0"/>
              <a:cs typeface="Tahoma" pitchFamily="34" charset="0"/>
            </a:endParaRPr>
          </a:p>
        </p:txBody>
      </p:sp>
      <p:sp>
        <p:nvSpPr>
          <p:cNvPr id="118787" name="Rectangle 3"/>
          <p:cNvSpPr>
            <a:spLocks noChangeArrowheads="1"/>
          </p:cNvSpPr>
          <p:nvPr/>
        </p:nvSpPr>
        <p:spPr bwMode="auto">
          <a:xfrm>
            <a:off x="493295" y="101994"/>
            <a:ext cx="843413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MX"/>
          </a:p>
        </p:txBody>
      </p:sp>
      <p:sp>
        <p:nvSpPr>
          <p:cNvPr id="118788" name="Rectangle 4"/>
          <p:cNvSpPr>
            <a:spLocks noChangeArrowheads="1"/>
          </p:cNvSpPr>
          <p:nvPr/>
        </p:nvSpPr>
        <p:spPr bwMode="auto">
          <a:xfrm>
            <a:off x="896938"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88" algn="just"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s-MX" sz="1800" b="0" i="0" u="none" strike="noStrike" cap="none" normalizeH="0" baseline="0" smtClean="0">
              <a:ln>
                <a:noFill/>
              </a:ln>
              <a:solidFill>
                <a:schemeClr val="tx1"/>
              </a:solidFill>
              <a:effectLst/>
              <a:latin typeface="Arial" pitchFamily="34" charset="0"/>
            </a:endParaRPr>
          </a:p>
        </p:txBody>
      </p:sp>
      <p:sp>
        <p:nvSpPr>
          <p:cNvPr id="118789" name="Rectangle 5"/>
          <p:cNvSpPr>
            <a:spLocks noChangeArrowheads="1"/>
          </p:cNvSpPr>
          <p:nvPr/>
        </p:nvSpPr>
        <p:spPr bwMode="auto">
          <a:xfrm>
            <a:off x="896938" y="2971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p:txBody>
      </p:sp>
      <p:pic>
        <p:nvPicPr>
          <p:cNvPr id="9" name="8 Imagen"/>
          <p:cNvPicPr/>
          <p:nvPr/>
        </p:nvPicPr>
        <p:blipFill>
          <a:blip r:embed="rId2" cstate="print">
            <a:lum bright="-20000" contrast="40000"/>
          </a:blip>
          <a:srcRect/>
          <a:stretch>
            <a:fillRect/>
          </a:stretch>
        </p:blipFill>
        <p:spPr bwMode="auto">
          <a:xfrm>
            <a:off x="493294" y="4475246"/>
            <a:ext cx="8470232" cy="22143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4558" y="188640"/>
            <a:ext cx="7722586" cy="778098"/>
          </a:xfrm>
        </p:spPr>
        <p:txBody>
          <a:bodyPr/>
          <a:lstStyle/>
          <a:p>
            <a:pPr algn="ctr"/>
            <a:r>
              <a:rPr lang="es-PE" sz="4000" dirty="0" smtClean="0">
                <a:solidFill>
                  <a:srgbClr val="FFFF00"/>
                </a:solidFill>
              </a:rPr>
              <a:t>DIRECCION DE LA CORRIENTE</a:t>
            </a:r>
            <a:endParaRPr lang="en-US" sz="4000" dirty="0">
              <a:solidFill>
                <a:srgbClr val="FFFF00"/>
              </a:solidFill>
            </a:endParaRPr>
          </a:p>
        </p:txBody>
      </p:sp>
      <p:sp>
        <p:nvSpPr>
          <p:cNvPr id="3" name="2 Marcador de contenido"/>
          <p:cNvSpPr>
            <a:spLocks noGrp="1"/>
          </p:cNvSpPr>
          <p:nvPr>
            <p:ph idx="1"/>
          </p:nvPr>
        </p:nvSpPr>
        <p:spPr>
          <a:xfrm>
            <a:off x="323528" y="836712"/>
            <a:ext cx="8568952" cy="5832648"/>
          </a:xfrm>
        </p:spPr>
        <p:txBody>
          <a:bodyPr/>
          <a:lstStyle/>
          <a:p>
            <a:endParaRPr lang="en-US" dirty="0"/>
          </a:p>
        </p:txBody>
      </p:sp>
      <p:pic>
        <p:nvPicPr>
          <p:cNvPr id="4" name="Picture 4"/>
          <p:cNvPicPr>
            <a:picLocks noChangeAspect="1" noChangeArrowheads="1"/>
          </p:cNvPicPr>
          <p:nvPr/>
        </p:nvPicPr>
        <p:blipFill>
          <a:blip r:embed="rId2" cstate="print">
            <a:lum bright="-20000" contrast="40000"/>
          </a:blip>
          <a:srcRect/>
          <a:stretch>
            <a:fillRect/>
          </a:stretch>
        </p:blipFill>
        <p:spPr bwMode="auto">
          <a:xfrm>
            <a:off x="960295" y="884657"/>
            <a:ext cx="7620000" cy="5715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603904" cy="806116"/>
          </a:xfrm>
          <a:solidFill>
            <a:srgbClr val="0070C0"/>
          </a:solidFill>
        </p:spPr>
        <p:txBody>
          <a:bodyPr/>
          <a:lstStyle/>
          <a:p>
            <a:pPr algn="ctr"/>
            <a:r>
              <a:rPr lang="es-MX" sz="2800" b="1" dirty="0" smtClean="0">
                <a:solidFill>
                  <a:srgbClr val="FFFF00"/>
                </a:solidFill>
                <a:latin typeface="Times New Roman" pitchFamily="18" charset="0"/>
                <a:cs typeface="Times New Roman" pitchFamily="18" charset="0"/>
              </a:rPr>
              <a:t>2.5.	Definición de corriente eléctrica de conducción</a:t>
            </a:r>
            <a:endParaRPr lang="es-MX" sz="28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385011" y="854242"/>
            <a:ext cx="8398042" cy="5743110"/>
          </a:xfrm>
        </p:spPr>
        <p:txBody>
          <a:bodyPr/>
          <a:lstStyle/>
          <a:p>
            <a:pPr algn="just">
              <a:buNone/>
            </a:pPr>
            <a:r>
              <a:rPr lang="es-MX" sz="2800" dirty="0" smtClean="0">
                <a:solidFill>
                  <a:schemeClr val="tx1"/>
                </a:solidFill>
                <a:latin typeface="Times New Roman" pitchFamily="18" charset="0"/>
                <a:ea typeface="+mn-ea"/>
                <a:cs typeface="Times New Roman" pitchFamily="18" charset="0"/>
              </a:rPr>
              <a:t>	</a:t>
            </a:r>
            <a:r>
              <a:rPr lang="es-MX" sz="2800" dirty="0" smtClean="0">
                <a:solidFill>
                  <a:schemeClr val="tx1"/>
                </a:solidFill>
                <a:latin typeface="Tahoma" pitchFamily="34" charset="0"/>
                <a:cs typeface="Tahoma" pitchFamily="34" charset="0"/>
              </a:rPr>
              <a:t>Definimos la corriente eléctrica </a:t>
            </a:r>
            <a:r>
              <a:rPr lang="es-MX" sz="2800" b="1" i="1" dirty="0" smtClean="0">
                <a:solidFill>
                  <a:srgbClr val="00FF00"/>
                </a:solidFill>
                <a:latin typeface="Tahoma" pitchFamily="34" charset="0"/>
                <a:cs typeface="Tahoma" pitchFamily="34" charset="0"/>
              </a:rPr>
              <a:t>I</a:t>
            </a:r>
            <a:r>
              <a:rPr lang="es-MX" sz="2800" dirty="0" smtClean="0">
                <a:solidFill>
                  <a:schemeClr val="tx1"/>
                </a:solidFill>
                <a:latin typeface="Tahoma" pitchFamily="34" charset="0"/>
                <a:cs typeface="Tahoma" pitchFamily="34" charset="0"/>
              </a:rPr>
              <a:t> como </a:t>
            </a:r>
            <a:r>
              <a:rPr lang="es-MX" sz="2800" b="1" i="1" dirty="0" smtClean="0">
                <a:solidFill>
                  <a:srgbClr val="FFFF00"/>
                </a:solidFill>
                <a:latin typeface="Tahoma" pitchFamily="34" charset="0"/>
                <a:cs typeface="Tahoma" pitchFamily="34" charset="0"/>
              </a:rPr>
              <a:t>la cantidad de carga móvil total que pasa por una sección transversal fija normal al conductor, por unidad de tiempo.</a:t>
            </a:r>
            <a:r>
              <a:rPr lang="es-MX" sz="2800" dirty="0" smtClean="0">
                <a:solidFill>
                  <a:srgbClr val="FFFF00"/>
                </a:solidFill>
                <a:latin typeface="Tahoma" pitchFamily="34" charset="0"/>
                <a:cs typeface="Tahoma" pitchFamily="34" charset="0"/>
              </a:rPr>
              <a:t> </a:t>
            </a:r>
          </a:p>
          <a:p>
            <a:endParaRPr lang="es-MX" sz="2400" dirty="0">
              <a:latin typeface="Times New Roman" pitchFamily="18" charset="0"/>
              <a:cs typeface="Times New Roman" pitchFamily="18" charset="0"/>
            </a:endParaRPr>
          </a:p>
        </p:txBody>
      </p:sp>
      <p:sp>
        <p:nvSpPr>
          <p:cNvPr id="1269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26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8" name="7 Imagen"/>
          <p:cNvPicPr/>
          <p:nvPr/>
        </p:nvPicPr>
        <p:blipFill>
          <a:blip r:embed="rId3" cstate="print">
            <a:lum bright="-20000" contrast="40000"/>
          </a:blip>
          <a:srcRect l="11111" t="-456" r="11299" b="3029"/>
          <a:stretch>
            <a:fillRect/>
          </a:stretch>
        </p:blipFill>
        <p:spPr bwMode="auto">
          <a:xfrm>
            <a:off x="4692316" y="2851484"/>
            <a:ext cx="4090737" cy="4006516"/>
          </a:xfrm>
          <a:prstGeom prst="rect">
            <a:avLst/>
          </a:prstGeom>
          <a:noFill/>
          <a:ln w="9525">
            <a:noFill/>
            <a:miter lim="800000"/>
            <a:headEnd/>
            <a:tailEnd/>
          </a:ln>
        </p:spPr>
      </p:pic>
      <p:pic>
        <p:nvPicPr>
          <p:cNvPr id="9" name="8 Imagen"/>
          <p:cNvPicPr/>
          <p:nvPr/>
        </p:nvPicPr>
        <p:blipFill>
          <a:blip r:embed="rId4" cstate="print">
            <a:lum bright="-20000" contrast="40000"/>
          </a:blip>
          <a:srcRect/>
          <a:stretch>
            <a:fillRect/>
          </a:stretch>
        </p:blipFill>
        <p:spPr bwMode="auto">
          <a:xfrm>
            <a:off x="409074" y="4585368"/>
            <a:ext cx="3441031" cy="2272632"/>
          </a:xfrm>
          <a:prstGeom prst="rect">
            <a:avLst/>
          </a:prstGeom>
          <a:noFill/>
          <a:ln w="9525">
            <a:noFill/>
            <a:miter lim="800000"/>
            <a:headEnd/>
            <a:tailEnd/>
          </a:ln>
        </p:spPr>
      </p:pic>
      <p:pic>
        <p:nvPicPr>
          <p:cNvPr id="10" name="9 Imagen"/>
          <p:cNvPicPr/>
          <p:nvPr/>
        </p:nvPicPr>
        <p:blipFill>
          <a:blip r:embed="rId5" cstate="print">
            <a:lum bright="-20000" contrast="40000"/>
          </a:blip>
          <a:srcRect/>
          <a:stretch>
            <a:fillRect/>
          </a:stretch>
        </p:blipFill>
        <p:spPr bwMode="auto">
          <a:xfrm>
            <a:off x="460458" y="2650493"/>
            <a:ext cx="3317457" cy="1897444"/>
          </a:xfrm>
          <a:prstGeom prst="rect">
            <a:avLst/>
          </a:prstGeom>
          <a:noFill/>
          <a:ln w="9525">
            <a:noFill/>
            <a:miter lim="800000"/>
            <a:headEnd/>
            <a:tailEnd/>
          </a:ln>
        </p:spPr>
      </p:pic>
    </p:spTree>
  </p:cSld>
  <p:clrMapOvr>
    <a:masterClrMapping/>
  </p:clrMapOvr>
  <p:transition>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86766" cy="439718"/>
          </a:xfrm>
        </p:spPr>
        <p:txBody>
          <a:bodyPr/>
          <a:lstStyle/>
          <a:p>
            <a:pPr algn="ctr"/>
            <a:r>
              <a:rPr lang="es-MX" sz="3200" b="1" dirty="0" smtClean="0">
                <a:solidFill>
                  <a:srgbClr val="FFFF00"/>
                </a:solidFill>
                <a:latin typeface="Times New Roman" pitchFamily="18" charset="0"/>
                <a:cs typeface="Times New Roman" pitchFamily="18" charset="0"/>
              </a:rPr>
              <a:t>I.	INTRODUCCIÓN</a:t>
            </a:r>
            <a:endParaRPr lang="es-MX" sz="3200" b="1" dirty="0">
              <a:solidFill>
                <a:srgbClr val="FFFF00"/>
              </a:solidFill>
              <a:latin typeface="Times New Roman" pitchFamily="18" charset="0"/>
              <a:cs typeface="Times New Roman" pitchFamily="18" charset="0"/>
            </a:endParaRPr>
          </a:p>
        </p:txBody>
      </p:sp>
      <p:pic>
        <p:nvPicPr>
          <p:cNvPr id="1031" name="Picture 7"/>
          <p:cNvPicPr>
            <a:picLocks noGrp="1" noChangeAspect="1" noChangeArrowheads="1"/>
          </p:cNvPicPr>
          <p:nvPr>
            <p:ph idx="1"/>
          </p:nvPr>
        </p:nvPicPr>
        <p:blipFill>
          <a:blip r:embed="rId2" cstate="print">
            <a:lum bright="-20000" contrast="40000"/>
          </a:blip>
          <a:srcRect/>
          <a:stretch>
            <a:fillRect/>
          </a:stretch>
        </p:blipFill>
        <p:spPr bwMode="auto">
          <a:xfrm>
            <a:off x="1000108" y="4365968"/>
            <a:ext cx="3462766" cy="2492032"/>
          </a:xfrm>
          <a:prstGeom prst="rect">
            <a:avLst/>
          </a:prstGeom>
          <a:noFill/>
          <a:ln w="9525">
            <a:noFill/>
            <a:miter lim="800000"/>
            <a:headEnd/>
            <a:tailEnd/>
          </a:ln>
        </p:spPr>
      </p:pic>
      <p:sp>
        <p:nvSpPr>
          <p:cNvPr id="5" name="Rectangle 4" descr="CO"/>
          <p:cNvSpPr>
            <a:spLocks noGrp="1" noChangeAspect="1" noChangeArrowheads="1"/>
          </p:cNvSpPr>
          <p:nvPr/>
        </p:nvSpPr>
        <p:spPr bwMode="auto">
          <a:xfrm>
            <a:off x="500785" y="748948"/>
            <a:ext cx="4000528" cy="3693274"/>
          </a:xfrm>
          <a:prstGeom prst="rect">
            <a:avLst/>
          </a:prstGeom>
          <a:blipFill dpi="0" rotWithShape="1">
            <a:blip r:embed="rId3" cstate="print"/>
            <a:srcRect/>
            <a:stretch>
              <a:fillRect/>
            </a:stretch>
          </a:blipFill>
          <a:ln w="9525">
            <a:noFill/>
            <a:miter lim="800000"/>
            <a:headEnd/>
            <a:tailEnd/>
          </a:ln>
        </p:spPr>
        <p:txBody>
          <a:bodyPr/>
          <a:lstStyle/>
          <a:p>
            <a:endParaRPr lang="es-MX"/>
          </a:p>
        </p:txBody>
      </p:sp>
      <p:pic>
        <p:nvPicPr>
          <p:cNvPr id="1028" name="Picture 4" descr="http://www.kalley-uk.com/eContent/Library/Images/Televisor%20K-TV29FE.jpg"/>
          <p:cNvPicPr>
            <a:picLocks noChangeAspect="1" noChangeArrowheads="1"/>
          </p:cNvPicPr>
          <p:nvPr/>
        </p:nvPicPr>
        <p:blipFill>
          <a:blip r:embed="rId4" cstate="print"/>
          <a:srcRect/>
          <a:stretch>
            <a:fillRect/>
          </a:stretch>
        </p:blipFill>
        <p:spPr bwMode="auto">
          <a:xfrm>
            <a:off x="5857884" y="785794"/>
            <a:ext cx="2857520" cy="2857520"/>
          </a:xfrm>
          <a:prstGeom prst="rect">
            <a:avLst/>
          </a:prstGeom>
          <a:noFill/>
        </p:spPr>
      </p:pic>
      <p:pic>
        <p:nvPicPr>
          <p:cNvPr id="1030" name="Picture 6" descr="http://www.todomodding.com/wp-content/uploads/2008/07/xbox_360_laptop.jpg"/>
          <p:cNvPicPr>
            <a:picLocks noChangeAspect="1" noChangeArrowheads="1"/>
          </p:cNvPicPr>
          <p:nvPr/>
        </p:nvPicPr>
        <p:blipFill>
          <a:blip r:embed="rId5" cstate="print"/>
          <a:srcRect/>
          <a:stretch>
            <a:fillRect/>
          </a:stretch>
        </p:blipFill>
        <p:spPr bwMode="auto">
          <a:xfrm>
            <a:off x="5256306" y="3642561"/>
            <a:ext cx="3165800" cy="3056635"/>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58204" cy="549844"/>
          </a:xfrm>
        </p:spPr>
        <p:txBody>
          <a:bodyPr/>
          <a:lstStyle/>
          <a:p>
            <a:pPr algn="ctr"/>
            <a:r>
              <a:rPr lang="es-MX" sz="2800" b="1" dirty="0" smtClean="0">
                <a:solidFill>
                  <a:srgbClr val="FFFF00"/>
                </a:solidFill>
                <a:latin typeface="Times New Roman" pitchFamily="18" charset="0"/>
                <a:cs typeface="Times New Roman" pitchFamily="18" charset="0"/>
              </a:rPr>
              <a:t>2.5.	Definición de corriente eléctrica de conducción</a:t>
            </a:r>
            <a:endParaRPr lang="es-MX" sz="28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385012" y="625642"/>
            <a:ext cx="8554452" cy="6039853"/>
          </a:xfrm>
        </p:spPr>
        <p:txBody>
          <a:bodyPr/>
          <a:lstStyle/>
          <a:p>
            <a:pPr algn="just">
              <a:buNone/>
            </a:pPr>
            <a:r>
              <a:rPr lang="es-MX" sz="2800" dirty="0" smtClean="0">
                <a:solidFill>
                  <a:schemeClr val="tx1"/>
                </a:solidFill>
                <a:ea typeface="+mn-ea"/>
                <a:cs typeface="Times New Roman" pitchFamily="18" charset="0"/>
              </a:rPr>
              <a:t>	De acuerdo con esta definición, si en un intervalo de tiempo </a:t>
            </a:r>
            <a:r>
              <a:rPr lang="es-MX" sz="2800" dirty="0" err="1" smtClean="0">
                <a:solidFill>
                  <a:srgbClr val="FFFF00"/>
                </a:solidFill>
                <a:ea typeface="+mn-ea"/>
                <a:cs typeface="Times New Roman" pitchFamily="18" charset="0"/>
              </a:rPr>
              <a:t>Δ</a:t>
            </a:r>
            <a:r>
              <a:rPr lang="es-MX" sz="2800" i="1" dirty="0" err="1" smtClean="0">
                <a:solidFill>
                  <a:srgbClr val="FFFF00"/>
                </a:solidFill>
                <a:ea typeface="+mn-ea"/>
                <a:cs typeface="Times New Roman" pitchFamily="18" charset="0"/>
              </a:rPr>
              <a:t>t</a:t>
            </a:r>
            <a:r>
              <a:rPr lang="es-MX" sz="2800" i="1" dirty="0" smtClean="0">
                <a:solidFill>
                  <a:srgbClr val="FFFF00"/>
                </a:solidFill>
                <a:ea typeface="+mn-ea"/>
                <a:cs typeface="Times New Roman" pitchFamily="18" charset="0"/>
              </a:rPr>
              <a:t> </a:t>
            </a:r>
            <a:r>
              <a:rPr lang="es-MX" sz="2800" dirty="0" smtClean="0">
                <a:solidFill>
                  <a:schemeClr val="tx1"/>
                </a:solidFill>
                <a:ea typeface="+mn-ea"/>
                <a:cs typeface="Times New Roman" pitchFamily="18" charset="0"/>
              </a:rPr>
              <a:t>por la sección  transversal </a:t>
            </a:r>
            <a:r>
              <a:rPr lang="es-MX" sz="2800" i="1" dirty="0" smtClean="0">
                <a:solidFill>
                  <a:schemeClr val="tx1"/>
                </a:solidFill>
                <a:ea typeface="+mn-ea"/>
                <a:cs typeface="Times New Roman" pitchFamily="18" charset="0"/>
              </a:rPr>
              <a:t>A</a:t>
            </a:r>
            <a:r>
              <a:rPr lang="es-MX" sz="2800" dirty="0" smtClean="0">
                <a:solidFill>
                  <a:schemeClr val="tx1"/>
                </a:solidFill>
                <a:ea typeface="+mn-ea"/>
                <a:cs typeface="Times New Roman" pitchFamily="18" charset="0"/>
              </a:rPr>
              <a:t> atraviesa una cantidad de carga </a:t>
            </a:r>
            <a:r>
              <a:rPr lang="es-MX" sz="2800" dirty="0" err="1" smtClean="0">
                <a:solidFill>
                  <a:srgbClr val="FFFF00"/>
                </a:solidFill>
                <a:ea typeface="+mn-ea"/>
                <a:cs typeface="Times New Roman" pitchFamily="18" charset="0"/>
              </a:rPr>
              <a:t>Δ</a:t>
            </a:r>
            <a:r>
              <a:rPr lang="es-MX" sz="2800" i="1" dirty="0" err="1" smtClean="0">
                <a:solidFill>
                  <a:srgbClr val="FFFF00"/>
                </a:solidFill>
                <a:ea typeface="+mn-ea"/>
                <a:cs typeface="Times New Roman" pitchFamily="18" charset="0"/>
              </a:rPr>
              <a:t>q</a:t>
            </a:r>
            <a:r>
              <a:rPr lang="es-MX" sz="2800" dirty="0" smtClean="0">
                <a:solidFill>
                  <a:schemeClr val="tx1"/>
                </a:solidFill>
                <a:ea typeface="+mn-ea"/>
                <a:cs typeface="Times New Roman" pitchFamily="18" charset="0"/>
              </a:rPr>
              <a:t>, la corriente eléctrica será.</a:t>
            </a:r>
          </a:p>
          <a:p>
            <a:endParaRPr lang="es-MX" sz="2400" dirty="0">
              <a:latin typeface="Times New Roman" pitchFamily="18" charset="0"/>
              <a:cs typeface="Times New Roman" pitchFamily="18" charset="0"/>
            </a:endParaRPr>
          </a:p>
        </p:txBody>
      </p:sp>
      <p:sp>
        <p:nvSpPr>
          <p:cNvPr id="1269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26977" name="Object 1"/>
          <p:cNvGraphicFramePr>
            <a:graphicFrameLocks noChangeAspect="1"/>
          </p:cNvGraphicFramePr>
          <p:nvPr/>
        </p:nvGraphicFramePr>
        <p:xfrm>
          <a:off x="3246839" y="2131514"/>
          <a:ext cx="1469542" cy="1237509"/>
        </p:xfrm>
        <a:graphic>
          <a:graphicData uri="http://schemas.openxmlformats.org/presentationml/2006/ole">
            <p:oleObj spid="_x0000_s688130" name="Equation" r:id="rId4" imgW="469800" imgH="393480" progId="Equation.DSMT4">
              <p:embed/>
            </p:oleObj>
          </a:graphicData>
        </a:graphic>
      </p:graphicFrame>
      <p:sp>
        <p:nvSpPr>
          <p:cNvPr id="10" name="9 Rectángulo"/>
          <p:cNvSpPr/>
          <p:nvPr/>
        </p:nvSpPr>
        <p:spPr>
          <a:xfrm>
            <a:off x="948082" y="5689426"/>
            <a:ext cx="7963818" cy="100013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800" dirty="0" smtClean="0">
                <a:solidFill>
                  <a:schemeClr val="tx1"/>
                </a:solidFill>
              </a:rPr>
              <a:t>La unidad de la corriente eléctrica es el Amperio </a:t>
            </a:r>
          </a:p>
          <a:p>
            <a:pPr algn="just"/>
            <a:r>
              <a:rPr lang="es-MX" sz="2800" dirty="0" smtClean="0">
                <a:solidFill>
                  <a:schemeClr val="tx1"/>
                </a:solidFill>
              </a:rPr>
              <a:t>	1A = 1C/1s</a:t>
            </a:r>
            <a:endParaRPr lang="es-MX" sz="2800" dirty="0">
              <a:solidFill>
                <a:schemeClr val="tx1"/>
              </a:solidFill>
            </a:endParaRPr>
          </a:p>
        </p:txBody>
      </p:sp>
      <p:sp>
        <p:nvSpPr>
          <p:cNvPr id="126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26979" name="Object 3"/>
          <p:cNvGraphicFramePr>
            <a:graphicFrameLocks noChangeAspect="1"/>
          </p:cNvGraphicFramePr>
          <p:nvPr/>
        </p:nvGraphicFramePr>
        <p:xfrm>
          <a:off x="5317776" y="2060667"/>
          <a:ext cx="3528392" cy="1296145"/>
        </p:xfrm>
        <a:graphic>
          <a:graphicData uri="http://schemas.openxmlformats.org/presentationml/2006/ole">
            <p:oleObj spid="_x0000_s688131" name="Equation" r:id="rId5" imgW="1054080" imgH="393480" progId="Equation.DSMT4">
              <p:embed/>
            </p:oleObj>
          </a:graphicData>
        </a:graphic>
      </p:graphicFrame>
      <p:pic>
        <p:nvPicPr>
          <p:cNvPr id="329732" name="Picture 4"/>
          <p:cNvPicPr>
            <a:picLocks noChangeAspect="1" noChangeArrowheads="1"/>
          </p:cNvPicPr>
          <p:nvPr/>
        </p:nvPicPr>
        <p:blipFill>
          <a:blip r:embed="rId6" cstate="print">
            <a:lum bright="-20000" contrast="40000"/>
          </a:blip>
          <a:srcRect t="18275" r="10227" b="38820"/>
          <a:stretch>
            <a:fillRect/>
          </a:stretch>
        </p:blipFill>
        <p:spPr bwMode="auto">
          <a:xfrm>
            <a:off x="1488413" y="3357727"/>
            <a:ext cx="6969786" cy="2205628"/>
          </a:xfrm>
          <a:prstGeom prst="rect">
            <a:avLst/>
          </a:prstGeom>
          <a:noFill/>
          <a:ln w="9525">
            <a:noFill/>
            <a:miter lim="800000"/>
            <a:headEnd/>
            <a:tailEnd/>
          </a:ln>
        </p:spPr>
      </p:pic>
    </p:spTree>
  </p:cSld>
  <p:clrMapOvr>
    <a:masterClrMapping/>
  </p:clrMapOvr>
  <p:transition>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6977"/>
                                        </p:tgtEl>
                                        <p:attrNameLst>
                                          <p:attrName>style.visibility</p:attrName>
                                        </p:attrNameLst>
                                      </p:cBhvr>
                                      <p:to>
                                        <p:strVal val="visible"/>
                                      </p:to>
                                    </p:set>
                                    <p:anim calcmode="lin" valueType="num">
                                      <p:cBhvr additive="base">
                                        <p:cTn id="15" dur="500" fill="hold"/>
                                        <p:tgtEl>
                                          <p:spTgt spid="126977"/>
                                        </p:tgtEl>
                                        <p:attrNameLst>
                                          <p:attrName>ppt_x</p:attrName>
                                        </p:attrNameLst>
                                      </p:cBhvr>
                                      <p:tavLst>
                                        <p:tav tm="0">
                                          <p:val>
                                            <p:strVal val="#ppt_x"/>
                                          </p:val>
                                        </p:tav>
                                        <p:tav tm="100000">
                                          <p:val>
                                            <p:strVal val="#ppt_x"/>
                                          </p:val>
                                        </p:tav>
                                      </p:tavLst>
                                    </p:anim>
                                    <p:anim calcmode="lin" valueType="num">
                                      <p:cBhvr additive="base">
                                        <p:cTn id="16" dur="500" fill="hold"/>
                                        <p:tgtEl>
                                          <p:spTgt spid="12697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6979"/>
                                        </p:tgtEl>
                                        <p:attrNameLst>
                                          <p:attrName>style.visibility</p:attrName>
                                        </p:attrNameLst>
                                      </p:cBhvr>
                                      <p:to>
                                        <p:strVal val="visible"/>
                                      </p:to>
                                    </p:set>
                                    <p:anim calcmode="lin" valueType="num">
                                      <p:cBhvr additive="base">
                                        <p:cTn id="21" dur="500" fill="hold"/>
                                        <p:tgtEl>
                                          <p:spTgt spid="126979"/>
                                        </p:tgtEl>
                                        <p:attrNameLst>
                                          <p:attrName>ppt_x</p:attrName>
                                        </p:attrNameLst>
                                      </p:cBhvr>
                                      <p:tavLst>
                                        <p:tav tm="0">
                                          <p:val>
                                            <p:strVal val="#ppt_x"/>
                                          </p:val>
                                        </p:tav>
                                        <p:tav tm="100000">
                                          <p:val>
                                            <p:strVal val="#ppt_x"/>
                                          </p:val>
                                        </p:tav>
                                      </p:tavLst>
                                    </p:anim>
                                    <p:anim calcmode="lin" valueType="num">
                                      <p:cBhvr additive="base">
                                        <p:cTn id="22" dur="500" fill="hold"/>
                                        <p:tgtEl>
                                          <p:spTgt spid="12697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7" dur="500"/>
                                        <p:tgtEl>
                                          <p:spTgt spid="10">
                                            <p:txEl>
                                              <p:pRg st="0" end="0"/>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checkerboard(across)">
                                      <p:cBhvr>
                                        <p:cTn id="3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0"/>
            <a:ext cx="7772400" cy="714380"/>
          </a:xfrm>
        </p:spPr>
        <p:txBody>
          <a:bodyPr/>
          <a:lstStyle/>
          <a:p>
            <a:pPr algn="ctr"/>
            <a:r>
              <a:rPr lang="es-MX" dirty="0" smtClean="0">
                <a:solidFill>
                  <a:srgbClr val="00FF00"/>
                </a:solidFill>
              </a:rPr>
              <a:t>Ejemplo 01</a:t>
            </a:r>
            <a:endParaRPr lang="es-MX" dirty="0">
              <a:solidFill>
                <a:srgbClr val="00FF00"/>
              </a:solidFill>
            </a:endParaRPr>
          </a:p>
        </p:txBody>
      </p:sp>
      <p:sp>
        <p:nvSpPr>
          <p:cNvPr id="3" name="2 Marcador de contenido"/>
          <p:cNvSpPr>
            <a:spLocks noGrp="1"/>
          </p:cNvSpPr>
          <p:nvPr>
            <p:ph idx="1"/>
          </p:nvPr>
        </p:nvSpPr>
        <p:spPr>
          <a:xfrm>
            <a:off x="142844" y="714356"/>
            <a:ext cx="8858312" cy="5786478"/>
          </a:xfrm>
        </p:spPr>
        <p:txBody>
          <a:bodyPr/>
          <a:lstStyle/>
          <a:p>
            <a:pPr algn="just">
              <a:buNone/>
            </a:pPr>
            <a:r>
              <a:rPr lang="es-MX" dirty="0" smtClean="0"/>
              <a:t>	</a:t>
            </a:r>
            <a:r>
              <a:rPr lang="es-MX" sz="3000" dirty="0" smtClean="0"/>
              <a:t>Suponga que la corriente que pasa por un conductor se reduce de manera exponencial en función del tiempo, de acuerdo con la ecuación  I(t) = I</a:t>
            </a:r>
            <a:r>
              <a:rPr lang="es-MX" sz="3000" baseline="-25000" dirty="0" smtClean="0"/>
              <a:t>0</a:t>
            </a:r>
            <a:r>
              <a:rPr lang="es-MX" sz="3000" dirty="0" smtClean="0"/>
              <a:t>e</a:t>
            </a:r>
            <a:r>
              <a:rPr lang="es-MX" sz="3000" baseline="30000" dirty="0" smtClean="0"/>
              <a:t>-t/τ</a:t>
            </a:r>
            <a:r>
              <a:rPr lang="es-MX" sz="3000" dirty="0" smtClean="0"/>
              <a:t> siendo I</a:t>
            </a:r>
            <a:r>
              <a:rPr lang="es-MX" sz="3000" baseline="-25000" dirty="0" smtClean="0"/>
              <a:t>0</a:t>
            </a:r>
            <a:r>
              <a:rPr lang="es-MX" sz="3000" dirty="0" smtClean="0"/>
              <a:t> la corriente inicial ( en t = 0), y τ es una constante que tiene unidades de tiempo. Considere un puno de observación fijo del conductor. (a)  ¿Cuánta carga pasa por este punto en el inérvalo de tiempo entre t = 0 y t =  τ?  (b) ¿Cuánta carga pasa por este punto en el intervalo de tiempo entre  t = 0 y t = 10τ? (c) ¿ Qué pasaría si? ¿ Cuánta carga pasaría por este punto en el intervalo de tiempo entre t = 0 y t = </a:t>
            </a:r>
            <a:r>
              <a:rPr lang="es-MX" sz="3000" dirty="0" smtClean="0">
                <a:latin typeface="Arial Narrow"/>
              </a:rPr>
              <a:t>∞?.</a:t>
            </a:r>
            <a:endParaRPr lang="es-MX" sz="3000" dirty="0" smtClean="0"/>
          </a:p>
          <a:p>
            <a:pPr lvl="0" algn="just">
              <a:buNone/>
            </a:pPr>
            <a:endParaRPr lang="es-MX" dirty="0" smtClean="0"/>
          </a:p>
          <a:p>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7" name="Object 5"/>
          <p:cNvGraphicFramePr>
            <a:graphicFrameLocks noChangeAspect="1"/>
          </p:cNvGraphicFramePr>
          <p:nvPr>
            <p:ph idx="1"/>
          </p:nvPr>
        </p:nvGraphicFramePr>
        <p:xfrm>
          <a:off x="811555" y="1158438"/>
          <a:ext cx="8118290" cy="5325748"/>
        </p:xfrm>
        <a:graphic>
          <a:graphicData uri="http://schemas.openxmlformats.org/presentationml/2006/ole">
            <p:oleObj spid="_x0000_s689154" name="Equation" r:id="rId3" imgW="3213000" imgH="2108160" progId="Equation.DSMT4">
              <p:embed/>
            </p:oleObj>
          </a:graphicData>
        </a:graphic>
      </p:graphicFrame>
      <p:sp>
        <p:nvSpPr>
          <p:cNvPr id="4" name="3 Rectángulo"/>
          <p:cNvSpPr/>
          <p:nvPr/>
        </p:nvSpPr>
        <p:spPr bwMode="auto">
          <a:xfrm>
            <a:off x="1693131" y="284529"/>
            <a:ext cx="6480720" cy="576064"/>
          </a:xfrm>
          <a:prstGeom prst="rect">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PE" sz="2400" b="0" i="0" u="none" strike="noStrike" cap="none" normalizeH="0" baseline="0" dirty="0" smtClean="0">
                <a:ln>
                  <a:noFill/>
                </a:ln>
                <a:solidFill>
                  <a:schemeClr val="tx1"/>
                </a:solidFill>
                <a:effectLst/>
                <a:latin typeface="Times New Roman" pitchFamily="18" charset="0"/>
              </a:rPr>
              <a:t>SOLUCIÓN</a:t>
            </a: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85728"/>
            <a:ext cx="7772400" cy="714380"/>
          </a:xfrm>
        </p:spPr>
        <p:txBody>
          <a:bodyPr/>
          <a:lstStyle/>
          <a:p>
            <a:pPr algn="ctr"/>
            <a:r>
              <a:rPr lang="es-MX" dirty="0" smtClean="0">
                <a:solidFill>
                  <a:srgbClr val="00FF00"/>
                </a:solidFill>
              </a:rPr>
              <a:t>Ejemplo 02</a:t>
            </a:r>
            <a:endParaRPr lang="es-MX" dirty="0">
              <a:solidFill>
                <a:srgbClr val="00FF00"/>
              </a:solidFill>
            </a:endParaRPr>
          </a:p>
        </p:txBody>
      </p:sp>
      <p:sp>
        <p:nvSpPr>
          <p:cNvPr id="3" name="2 Marcador de contenido"/>
          <p:cNvSpPr>
            <a:spLocks noGrp="1"/>
          </p:cNvSpPr>
          <p:nvPr>
            <p:ph idx="1"/>
          </p:nvPr>
        </p:nvSpPr>
        <p:spPr>
          <a:xfrm>
            <a:off x="571472" y="1214422"/>
            <a:ext cx="8143932" cy="5286412"/>
          </a:xfrm>
        </p:spPr>
        <p:txBody>
          <a:bodyPr/>
          <a:lstStyle/>
          <a:p>
            <a:pPr lvl="0" algn="just">
              <a:buNone/>
            </a:pPr>
            <a:r>
              <a:rPr lang="es-MX" dirty="0" smtClean="0"/>
              <a:t>	La cantidad de carga </a:t>
            </a:r>
            <a:r>
              <a:rPr lang="es-MX" i="1" dirty="0" smtClean="0"/>
              <a:t>q</a:t>
            </a:r>
            <a:r>
              <a:rPr lang="es-MX" dirty="0" smtClean="0"/>
              <a:t> (en </a:t>
            </a:r>
            <a:r>
              <a:rPr lang="es-MX" dirty="0" err="1" smtClean="0"/>
              <a:t>coulombs</a:t>
            </a:r>
            <a:r>
              <a:rPr lang="es-MX" dirty="0" smtClean="0"/>
              <a:t>) que ha pasado a través de una superficie de área igual a 2.00 cm</a:t>
            </a:r>
            <a:r>
              <a:rPr lang="es-MX" baseline="30000" dirty="0" smtClean="0"/>
              <a:t>2</a:t>
            </a:r>
            <a:r>
              <a:rPr lang="es-MX" dirty="0" smtClean="0"/>
              <a:t> varía en función del tiempo según la ecuación </a:t>
            </a:r>
            <a:r>
              <a:rPr lang="es-MX" i="1" dirty="0" smtClean="0"/>
              <a:t>q</a:t>
            </a:r>
            <a:r>
              <a:rPr lang="es-MX" dirty="0" smtClean="0"/>
              <a:t> = 4t</a:t>
            </a:r>
            <a:r>
              <a:rPr lang="es-MX" baseline="30000" dirty="0" smtClean="0"/>
              <a:t>3</a:t>
            </a:r>
            <a:r>
              <a:rPr lang="es-MX" dirty="0" smtClean="0"/>
              <a:t> + 5t + 6, donde </a:t>
            </a:r>
            <a:r>
              <a:rPr lang="es-MX" i="1" dirty="0" smtClean="0"/>
              <a:t>t</a:t>
            </a:r>
            <a:r>
              <a:rPr lang="es-MX" dirty="0" smtClean="0"/>
              <a:t> es el tiempo en segundos. ¿Cuál es la corriente instantánea que pasa  a través de la superficie en </a:t>
            </a:r>
            <a:r>
              <a:rPr lang="es-MX" i="1" dirty="0" smtClean="0"/>
              <a:t>t</a:t>
            </a:r>
            <a:r>
              <a:rPr lang="es-MX" dirty="0" smtClean="0"/>
              <a:t> = 1s? (b) ¿Cuál es el valor de la densidad de corriente?</a:t>
            </a:r>
          </a:p>
          <a:p>
            <a:endParaRPr lang="es-MX"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85728"/>
            <a:ext cx="7772400" cy="714380"/>
          </a:xfrm>
        </p:spPr>
        <p:txBody>
          <a:bodyPr/>
          <a:lstStyle/>
          <a:p>
            <a:pPr algn="ctr"/>
            <a:r>
              <a:rPr lang="es-MX" dirty="0" smtClean="0">
                <a:solidFill>
                  <a:srgbClr val="00FF00"/>
                </a:solidFill>
              </a:rPr>
              <a:t>Ejemplo 03</a:t>
            </a:r>
            <a:endParaRPr lang="es-MX" dirty="0">
              <a:solidFill>
                <a:srgbClr val="00FF00"/>
              </a:solidFill>
            </a:endParaRPr>
          </a:p>
        </p:txBody>
      </p:sp>
      <p:sp>
        <p:nvSpPr>
          <p:cNvPr id="3" name="2 Marcador de contenido"/>
          <p:cNvSpPr>
            <a:spLocks noGrp="1"/>
          </p:cNvSpPr>
          <p:nvPr>
            <p:ph idx="1"/>
          </p:nvPr>
        </p:nvSpPr>
        <p:spPr>
          <a:xfrm>
            <a:off x="571472" y="1214422"/>
            <a:ext cx="8143932" cy="5286412"/>
          </a:xfrm>
        </p:spPr>
        <p:txBody>
          <a:bodyPr/>
          <a:lstStyle/>
          <a:p>
            <a:pPr algn="just">
              <a:buNone/>
            </a:pPr>
            <a:r>
              <a:rPr lang="es-MX" dirty="0" smtClean="0"/>
              <a:t>	En el modelo de </a:t>
            </a:r>
            <a:r>
              <a:rPr lang="es-MX" dirty="0" err="1" smtClean="0"/>
              <a:t>Bohr</a:t>
            </a:r>
            <a:r>
              <a:rPr lang="es-MX" dirty="0" smtClean="0"/>
              <a:t> del átomo de hidrogeno, un electrón del mas bajo estado de energía sigue la trayectoria a 5,29.10ex-11 m del protón. (a) Demuestre que la velocidad del electrón es igual a  2,19.10 ex6 m/s. (b) ¿cuál es la corriente efectiva asociada con este electrón en órbita? </a:t>
            </a:r>
          </a:p>
          <a:p>
            <a:pPr lvl="0" algn="just">
              <a:buNone/>
            </a:pPr>
            <a:endParaRPr lang="es-MX" dirty="0" smtClean="0"/>
          </a:p>
          <a:p>
            <a:endParaRPr lang="es-MX"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85728"/>
            <a:ext cx="7772400" cy="714380"/>
          </a:xfrm>
        </p:spPr>
        <p:txBody>
          <a:bodyPr/>
          <a:lstStyle/>
          <a:p>
            <a:pPr algn="ctr"/>
            <a:r>
              <a:rPr lang="es-MX" dirty="0" smtClean="0">
                <a:solidFill>
                  <a:srgbClr val="00FF00"/>
                </a:solidFill>
              </a:rPr>
              <a:t>Ejemplo 04</a:t>
            </a:r>
            <a:endParaRPr lang="es-MX" dirty="0">
              <a:solidFill>
                <a:srgbClr val="00FF00"/>
              </a:solidFill>
            </a:endParaRPr>
          </a:p>
        </p:txBody>
      </p:sp>
      <p:sp>
        <p:nvSpPr>
          <p:cNvPr id="3" name="2 Marcador de contenido"/>
          <p:cNvSpPr>
            <a:spLocks noGrp="1"/>
          </p:cNvSpPr>
          <p:nvPr>
            <p:ph idx="1"/>
          </p:nvPr>
        </p:nvSpPr>
        <p:spPr>
          <a:xfrm>
            <a:off x="571472" y="1214422"/>
            <a:ext cx="8143932" cy="5286412"/>
          </a:xfrm>
        </p:spPr>
        <p:txBody>
          <a:bodyPr/>
          <a:lstStyle/>
          <a:p>
            <a:pPr lvl="0" algn="just">
              <a:buNone/>
            </a:pPr>
            <a:r>
              <a:rPr lang="es-MX" dirty="0" smtClean="0"/>
              <a:t>	Un anillo de radio R que tiene una carga por unidad de longitud </a:t>
            </a:r>
            <a:r>
              <a:rPr lang="es-MX" dirty="0" err="1" smtClean="0"/>
              <a:t>λ</a:t>
            </a:r>
            <a:r>
              <a:rPr lang="es-MX" baseline="-25000" dirty="0" err="1" smtClean="0"/>
              <a:t>q</a:t>
            </a:r>
            <a:r>
              <a:rPr lang="es-MX" dirty="0" smtClean="0"/>
              <a:t> gira con una velocidad angular ω constante alrededor de su eje. Determine la corriente en un punto del anillo.</a:t>
            </a:r>
          </a:p>
          <a:p>
            <a:pPr algn="just">
              <a:buNone/>
            </a:pPr>
            <a:endParaRPr lang="es-MX" dirty="0" smtClean="0"/>
          </a:p>
          <a:p>
            <a:pPr lvl="0" algn="just">
              <a:buNone/>
            </a:pPr>
            <a:endParaRPr lang="es-MX" dirty="0" smtClean="0"/>
          </a:p>
          <a:p>
            <a:endParaRPr lang="es-MX" dirty="0"/>
          </a:p>
        </p:txBody>
      </p:sp>
      <p:pic>
        <p:nvPicPr>
          <p:cNvPr id="4" name="3 Imagen" descr="C:\Documents and Settings\Administrador\My Documents\Campo f21.png"/>
          <p:cNvPicPr/>
          <p:nvPr/>
        </p:nvPicPr>
        <p:blipFill>
          <a:blip r:embed="rId2" cstate="print">
            <a:lum bright="-20000" contrast="40000"/>
          </a:blip>
          <a:srcRect/>
          <a:stretch>
            <a:fillRect/>
          </a:stretch>
        </p:blipFill>
        <p:spPr bwMode="auto">
          <a:xfrm>
            <a:off x="2786050" y="3357562"/>
            <a:ext cx="3946190" cy="30237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85728"/>
            <a:ext cx="7772400" cy="714380"/>
          </a:xfrm>
        </p:spPr>
        <p:txBody>
          <a:bodyPr/>
          <a:lstStyle/>
          <a:p>
            <a:pPr algn="ctr"/>
            <a:r>
              <a:rPr lang="es-MX" dirty="0" smtClean="0">
                <a:solidFill>
                  <a:srgbClr val="00FF00"/>
                </a:solidFill>
              </a:rPr>
              <a:t>Ejemplo 05</a:t>
            </a:r>
            <a:endParaRPr lang="es-MX" dirty="0">
              <a:solidFill>
                <a:srgbClr val="00FF00"/>
              </a:solidFill>
            </a:endParaRPr>
          </a:p>
        </p:txBody>
      </p:sp>
      <p:sp>
        <p:nvSpPr>
          <p:cNvPr id="3" name="2 Marcador de contenido"/>
          <p:cNvSpPr>
            <a:spLocks noGrp="1"/>
          </p:cNvSpPr>
          <p:nvPr>
            <p:ph idx="1"/>
          </p:nvPr>
        </p:nvSpPr>
        <p:spPr>
          <a:xfrm>
            <a:off x="571472" y="1214422"/>
            <a:ext cx="8143932" cy="5286412"/>
          </a:xfrm>
        </p:spPr>
        <p:txBody>
          <a:bodyPr/>
          <a:lstStyle/>
          <a:p>
            <a:pPr lvl="0" algn="just">
              <a:buNone/>
            </a:pPr>
            <a:r>
              <a:rPr lang="es-MX" dirty="0" smtClean="0"/>
              <a:t>	Un disco de radio R que tiene una carga por unidad de área </a:t>
            </a:r>
            <a:r>
              <a:rPr lang="es-MX" dirty="0" err="1" smtClean="0">
                <a:latin typeface="Arial Narrow"/>
              </a:rPr>
              <a:t>σ</a:t>
            </a:r>
            <a:r>
              <a:rPr lang="es-MX" baseline="-25000" dirty="0" err="1" smtClean="0"/>
              <a:t>q</a:t>
            </a:r>
            <a:r>
              <a:rPr lang="es-MX" dirty="0" smtClean="0"/>
              <a:t> gira con una velocidad angular ω constante alrededor de su eje que pasa por su centro. Determine la corriente producida por el giro del disco.</a:t>
            </a:r>
          </a:p>
          <a:p>
            <a:pPr algn="just">
              <a:buNone/>
            </a:pPr>
            <a:endParaRPr lang="es-MX" dirty="0" smtClean="0"/>
          </a:p>
          <a:p>
            <a:pPr lvl="0" algn="just">
              <a:buNone/>
            </a:pPr>
            <a:endParaRPr lang="es-MX" dirty="0" smtClean="0"/>
          </a:p>
          <a:p>
            <a:endParaRPr lang="es-MX" dirty="0"/>
          </a:p>
        </p:txBody>
      </p:sp>
      <p:pic>
        <p:nvPicPr>
          <p:cNvPr id="4" name="3 Imagen" descr="C:\Documents and Settings\Administrador\My Documents\Campo f23.png"/>
          <p:cNvPicPr/>
          <p:nvPr/>
        </p:nvPicPr>
        <p:blipFill>
          <a:blip r:embed="rId2" cstate="print">
            <a:lum bright="-20000" contrast="40000"/>
          </a:blip>
          <a:srcRect/>
          <a:stretch>
            <a:fillRect/>
          </a:stretch>
        </p:blipFill>
        <p:spPr bwMode="auto">
          <a:xfrm>
            <a:off x="3491880" y="3789040"/>
            <a:ext cx="3357586"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6588" y="142852"/>
            <a:ext cx="7880686" cy="714380"/>
          </a:xfrm>
        </p:spPr>
        <p:txBody>
          <a:bodyPr/>
          <a:lstStyle/>
          <a:p>
            <a:pPr lvl="1" algn="ctr"/>
            <a:r>
              <a:rPr lang="es-MX" sz="3200" b="1" dirty="0" smtClean="0">
                <a:solidFill>
                  <a:srgbClr val="FFFF00"/>
                </a:solidFill>
                <a:latin typeface="Times New Roman" pitchFamily="18" charset="0"/>
                <a:cs typeface="Times New Roman" pitchFamily="18" charset="0"/>
              </a:rPr>
              <a:t/>
            </a:r>
            <a:br>
              <a:rPr lang="es-MX" sz="3200" b="1" dirty="0" smtClean="0">
                <a:solidFill>
                  <a:srgbClr val="FFFF00"/>
                </a:solidFill>
                <a:latin typeface="Times New Roman" pitchFamily="18" charset="0"/>
                <a:cs typeface="Times New Roman" pitchFamily="18" charset="0"/>
              </a:rPr>
            </a:br>
            <a:r>
              <a:rPr lang="es-MX" sz="3200" b="1" dirty="0" smtClean="0">
                <a:solidFill>
                  <a:srgbClr val="FFFF00"/>
                </a:solidFill>
                <a:cs typeface="Times New Roman" pitchFamily="18" charset="0"/>
              </a:rPr>
              <a:t>IV.	</a:t>
            </a:r>
            <a:r>
              <a:rPr lang="es-MX" sz="4000" b="1" dirty="0" smtClean="0">
                <a:solidFill>
                  <a:srgbClr val="FFFF00"/>
                </a:solidFill>
                <a:latin typeface="Times New Roman" pitchFamily="18" charset="0"/>
                <a:cs typeface="Times New Roman" pitchFamily="18" charset="0"/>
              </a:rPr>
              <a:t>Densidad de corriente (j) _1</a:t>
            </a:r>
            <a:r>
              <a:rPr lang="es-MX" sz="4000" b="1" dirty="0" smtClean="0">
                <a:latin typeface="Times New Roman" pitchFamily="18" charset="0"/>
                <a:cs typeface="Times New Roman" pitchFamily="18" charset="0"/>
              </a:rPr>
              <a:t>.</a:t>
            </a:r>
            <a:r>
              <a:rPr lang="es-MX" sz="5400" dirty="0" smtClean="0">
                <a:latin typeface="Times New Roman" pitchFamily="18" charset="0"/>
                <a:cs typeface="Times New Roman" pitchFamily="18" charset="0"/>
              </a:rPr>
              <a:t/>
            </a:r>
            <a:br>
              <a:rPr lang="es-MX" sz="5400" dirty="0" smtClean="0">
                <a:latin typeface="Times New Roman" pitchFamily="18" charset="0"/>
                <a:cs typeface="Times New Roman" pitchFamily="18" charset="0"/>
              </a:rPr>
            </a:b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372978" y="709862"/>
            <a:ext cx="8628177" cy="6005285"/>
          </a:xfrm>
        </p:spPr>
        <p:txBody>
          <a:bodyPr/>
          <a:lstStyle/>
          <a:p>
            <a:pPr algn="just">
              <a:buFont typeface="Wingdings" pitchFamily="2" charset="2"/>
              <a:buChar char="Ø"/>
            </a:pPr>
            <a:r>
              <a:rPr lang="es-MX" sz="2600" dirty="0" smtClean="0">
                <a:solidFill>
                  <a:schemeClr val="tx1"/>
                </a:solidFill>
                <a:ea typeface="+mn-ea"/>
                <a:cs typeface="Times New Roman" pitchFamily="18" charset="0"/>
              </a:rPr>
              <a:t>Expresa </a:t>
            </a:r>
            <a:r>
              <a:rPr lang="es-MX" sz="2600" b="1" i="1" dirty="0" smtClean="0">
                <a:solidFill>
                  <a:srgbClr val="FFFF00"/>
                </a:solidFill>
                <a:effectLst>
                  <a:outerShdw blurRad="38100" dist="38100" dir="2700000" algn="tl">
                    <a:srgbClr val="000000">
                      <a:alpha val="43137"/>
                    </a:srgbClr>
                  </a:outerShdw>
                </a:effectLst>
                <a:ea typeface="+mn-ea"/>
                <a:cs typeface="Times New Roman" pitchFamily="18" charset="0"/>
              </a:rPr>
              <a:t>la intensidad o concentración del flujo de carga en un punto de un medio conductor.</a:t>
            </a:r>
          </a:p>
          <a:p>
            <a:pPr algn="just">
              <a:buFont typeface="Wingdings" pitchFamily="2" charset="2"/>
              <a:buChar char="Ø"/>
            </a:pPr>
            <a:r>
              <a:rPr lang="es-MX" sz="2600" dirty="0" smtClean="0">
                <a:solidFill>
                  <a:schemeClr val="tx1"/>
                </a:solidFill>
                <a:ea typeface="+mn-ea"/>
                <a:cs typeface="Times New Roman" pitchFamily="18" charset="0"/>
              </a:rPr>
              <a:t>Es una magnitud vectorial que tiene la misma dirección que el flujo de carga en un punto dado. </a:t>
            </a:r>
            <a:r>
              <a:rPr lang="es-MX" sz="2600" b="1" i="1" dirty="0" smtClean="0">
                <a:solidFill>
                  <a:srgbClr val="00FF00"/>
                </a:solidFill>
                <a:effectLst/>
                <a:ea typeface="+mn-ea"/>
                <a:cs typeface="Times New Roman" pitchFamily="18" charset="0"/>
              </a:rPr>
              <a:t>Su magnitud se determina </a:t>
            </a:r>
            <a:r>
              <a:rPr lang="es-MX" sz="2600" b="1" i="1" dirty="0" smtClean="0">
                <a:solidFill>
                  <a:srgbClr val="00FF00"/>
                </a:solidFill>
                <a:effectLst/>
                <a:cs typeface="Times New Roman" pitchFamily="18" charset="0"/>
              </a:rPr>
              <a:t>tomando</a:t>
            </a:r>
            <a:r>
              <a:rPr lang="es-MX" sz="2600" b="1" i="1" dirty="0" smtClean="0">
                <a:solidFill>
                  <a:srgbClr val="00FF00"/>
                </a:solidFill>
                <a:effectLst/>
                <a:ea typeface="+mn-ea"/>
                <a:cs typeface="Times New Roman" pitchFamily="18" charset="0"/>
              </a:rPr>
              <a:t> el límite el flujo de carga o corriente, ΔI  por unidad de área ΔA, orientada perpendicularmente a la dirección del flujo de carga</a:t>
            </a:r>
          </a:p>
          <a:p>
            <a:pPr algn="just"/>
            <a:endParaRPr lang="es-MX" sz="2000" dirty="0" smtClean="0">
              <a:solidFill>
                <a:schemeClr val="tx1"/>
              </a:solidFill>
              <a:latin typeface="Times New Roman" pitchFamily="18" charset="0"/>
              <a:ea typeface="+mn-ea"/>
              <a:cs typeface="Times New Roman" pitchFamily="18" charset="0"/>
            </a:endParaRPr>
          </a:p>
          <a:p>
            <a:endParaRPr lang="es-MX" sz="2000" dirty="0">
              <a:latin typeface="Times New Roman" pitchFamily="18" charset="0"/>
              <a:cs typeface="Times New Roman" pitchFamily="18" charset="0"/>
            </a:endParaRPr>
          </a:p>
        </p:txBody>
      </p:sp>
      <p:pic>
        <p:nvPicPr>
          <p:cNvPr id="4" name="3 Imagen" descr="C:\Documents and Settings\Administrador\My Documents\IC01.png"/>
          <p:cNvPicPr/>
          <p:nvPr/>
        </p:nvPicPr>
        <p:blipFill>
          <a:blip r:embed="rId4" cstate="print">
            <a:lum bright="-20000" contrast="40000"/>
          </a:blip>
          <a:srcRect/>
          <a:stretch>
            <a:fillRect/>
          </a:stretch>
        </p:blipFill>
        <p:spPr bwMode="auto">
          <a:xfrm>
            <a:off x="4836876" y="4150895"/>
            <a:ext cx="4126650" cy="2707105"/>
          </a:xfrm>
          <a:prstGeom prst="rect">
            <a:avLst/>
          </a:prstGeom>
          <a:noFill/>
          <a:ln w="9525">
            <a:noFill/>
            <a:miter lim="800000"/>
            <a:headEnd/>
            <a:tailEnd/>
          </a:ln>
        </p:spPr>
      </p:pic>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28001" name="Object 1"/>
          <p:cNvGraphicFramePr>
            <a:graphicFrameLocks noChangeAspect="1"/>
          </p:cNvGraphicFramePr>
          <p:nvPr/>
        </p:nvGraphicFramePr>
        <p:xfrm>
          <a:off x="533921" y="4617042"/>
          <a:ext cx="4226316" cy="1512168"/>
        </p:xfrm>
        <a:graphic>
          <a:graphicData uri="http://schemas.openxmlformats.org/presentationml/2006/ole">
            <p:oleObj spid="_x0000_s690178" name="Equation" r:id="rId5" imgW="1091880" imgH="393480" progId="Equation.DSMT4">
              <p:embed/>
            </p:oleObj>
          </a:graphicData>
        </a:graphic>
      </p:graphicFrame>
    </p:spTree>
  </p:cSld>
  <p:clrMapOvr>
    <a:masterClrMapping/>
  </p:clrMapOvr>
  <p:transition>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8001"/>
                                        </p:tgtEl>
                                        <p:attrNameLst>
                                          <p:attrName>style.visibility</p:attrName>
                                        </p:attrNameLst>
                                      </p:cBhvr>
                                      <p:to>
                                        <p:strVal val="visible"/>
                                      </p:to>
                                    </p:set>
                                    <p:anim calcmode="lin" valueType="num">
                                      <p:cBhvr additive="base">
                                        <p:cTn id="29" dur="500" fill="hold"/>
                                        <p:tgtEl>
                                          <p:spTgt spid="128001"/>
                                        </p:tgtEl>
                                        <p:attrNameLst>
                                          <p:attrName>ppt_x</p:attrName>
                                        </p:attrNameLst>
                                      </p:cBhvr>
                                      <p:tavLst>
                                        <p:tav tm="0">
                                          <p:val>
                                            <p:strVal val="#ppt_x"/>
                                          </p:val>
                                        </p:tav>
                                        <p:tav tm="100000">
                                          <p:val>
                                            <p:strVal val="#ppt_x"/>
                                          </p:val>
                                        </p:tav>
                                      </p:tavLst>
                                    </p:anim>
                                    <p:anim calcmode="lin" valueType="num">
                                      <p:cBhvr additive="base">
                                        <p:cTn id="30" dur="500" fill="hold"/>
                                        <p:tgtEl>
                                          <p:spTgt spid="1280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29600" cy="576064"/>
          </a:xfrm>
        </p:spPr>
        <p:txBody>
          <a:bodyPr/>
          <a:lstStyle/>
          <a:p>
            <a:pPr algn="ctr"/>
            <a:r>
              <a:rPr lang="es-MX" sz="4000" b="1" dirty="0" smtClean="0">
                <a:solidFill>
                  <a:srgbClr val="FFFF00"/>
                </a:solidFill>
                <a:latin typeface="Times New Roman" pitchFamily="18" charset="0"/>
                <a:cs typeface="Times New Roman" pitchFamily="18" charset="0"/>
              </a:rPr>
              <a:t>IV.	Densidad de corriente (j) _2</a:t>
            </a:r>
            <a:endParaRPr lang="es-MX" sz="4000" dirty="0">
              <a:latin typeface="Times New Roman" pitchFamily="18" charset="0"/>
              <a:cs typeface="Times New Roman" pitchFamily="18" charset="0"/>
            </a:endParaRPr>
          </a:p>
        </p:txBody>
      </p:sp>
      <p:sp>
        <p:nvSpPr>
          <p:cNvPr id="3" name="2 Marcador de contenido"/>
          <p:cNvSpPr>
            <a:spLocks noGrp="1"/>
          </p:cNvSpPr>
          <p:nvPr>
            <p:ph idx="1"/>
          </p:nvPr>
        </p:nvSpPr>
        <p:spPr>
          <a:xfrm>
            <a:off x="358346" y="815546"/>
            <a:ext cx="8629243" cy="6042454"/>
          </a:xfrm>
        </p:spPr>
        <p:txBody>
          <a:bodyPr/>
          <a:lstStyle/>
          <a:p>
            <a:pPr algn="just">
              <a:buNone/>
            </a:pPr>
            <a:r>
              <a:rPr lang="es-MX" sz="2800" dirty="0" smtClean="0">
                <a:solidFill>
                  <a:schemeClr val="tx1"/>
                </a:solidFill>
                <a:latin typeface="Times New Roman" pitchFamily="18" charset="0"/>
                <a:ea typeface="+mn-ea"/>
                <a:cs typeface="Times New Roman" pitchFamily="18" charset="0"/>
              </a:rPr>
              <a:t>	</a:t>
            </a:r>
            <a:r>
              <a:rPr lang="es-MX" sz="2800" dirty="0" smtClean="0">
                <a:solidFill>
                  <a:schemeClr val="tx1"/>
                </a:solidFill>
                <a:ea typeface="+mn-ea"/>
                <a:cs typeface="Times New Roman" pitchFamily="18" charset="0"/>
              </a:rPr>
              <a:t>Para el caso de un conductor dentro del cual el flujo de cargas libres es la misma en todos los puntos como se ve en la figura,  la densidad de corriente </a:t>
            </a:r>
            <a:r>
              <a:rPr lang="es-MX" sz="2800" dirty="0" smtClean="0">
                <a:solidFill>
                  <a:srgbClr val="FFFF00"/>
                </a:solidFill>
                <a:ea typeface="+mn-ea"/>
                <a:cs typeface="Times New Roman" pitchFamily="18" charset="0"/>
              </a:rPr>
              <a:t>j</a:t>
            </a:r>
            <a:r>
              <a:rPr lang="es-MX" sz="2800" dirty="0" smtClean="0">
                <a:solidFill>
                  <a:schemeClr val="tx1"/>
                </a:solidFill>
                <a:ea typeface="+mn-ea"/>
                <a:cs typeface="Times New Roman" pitchFamily="18" charset="0"/>
              </a:rPr>
              <a:t>, es la misma en todo el conductor. La relación entre la densidad de corriente y la intensidad de corriente se obtiene integrando la ecuación sobre el área transversal sombreada  y considerando a  constante. De tal manera que</a:t>
            </a:r>
          </a:p>
          <a:p>
            <a:endParaRPr lang="es-MX" dirty="0">
              <a:latin typeface="Times New Roman" pitchFamily="18" charset="0"/>
              <a:cs typeface="Times New Roman" pitchFamily="18" charset="0"/>
            </a:endParaRPr>
          </a:p>
        </p:txBody>
      </p:sp>
      <p:pic>
        <p:nvPicPr>
          <p:cNvPr id="4" name="3 Imagen" descr="C:\Documents and Settings\Administrador\My Documents\IC02.png"/>
          <p:cNvPicPr/>
          <p:nvPr/>
        </p:nvPicPr>
        <p:blipFill>
          <a:blip r:embed="rId4" cstate="print">
            <a:lum bright="-20000" contrast="40000"/>
          </a:blip>
          <a:srcRect/>
          <a:stretch>
            <a:fillRect/>
          </a:stretch>
        </p:blipFill>
        <p:spPr bwMode="auto">
          <a:xfrm>
            <a:off x="4714844" y="4333631"/>
            <a:ext cx="4429156" cy="2357454"/>
          </a:xfrm>
          <a:prstGeom prst="rect">
            <a:avLst/>
          </a:prstGeom>
          <a:noFill/>
          <a:ln w="9525">
            <a:noFill/>
            <a:miter lim="800000"/>
            <a:headEnd/>
            <a:tailEnd/>
          </a:ln>
        </p:spPr>
      </p:pic>
      <p:sp>
        <p:nvSpPr>
          <p:cNvPr id="129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29025" name="Object 1"/>
          <p:cNvGraphicFramePr>
            <a:graphicFrameLocks noChangeAspect="1"/>
          </p:cNvGraphicFramePr>
          <p:nvPr/>
        </p:nvGraphicFramePr>
        <p:xfrm>
          <a:off x="336248" y="4380570"/>
          <a:ext cx="4310916" cy="714380"/>
        </p:xfrm>
        <a:graphic>
          <a:graphicData uri="http://schemas.openxmlformats.org/presentationml/2006/ole">
            <p:oleObj spid="_x0000_s691202" name="Equation" r:id="rId5" imgW="1663560" imgH="279360" progId="Equation.DSMT4">
              <p:embed/>
            </p:oleObj>
          </a:graphicData>
        </a:graphic>
      </p:graphicFrame>
      <p:sp>
        <p:nvSpPr>
          <p:cNvPr id="129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29027" name="Object 3"/>
          <p:cNvGraphicFramePr>
            <a:graphicFrameLocks noChangeAspect="1"/>
          </p:cNvGraphicFramePr>
          <p:nvPr/>
        </p:nvGraphicFramePr>
        <p:xfrm>
          <a:off x="1638793" y="5217841"/>
          <a:ext cx="2063152" cy="1640159"/>
        </p:xfrm>
        <a:graphic>
          <a:graphicData uri="http://schemas.openxmlformats.org/presentationml/2006/ole">
            <p:oleObj spid="_x0000_s691203" name="Equation" r:id="rId6" imgW="469800" imgH="431640" progId="Equation.DSMT4">
              <p:embed/>
            </p:oleObj>
          </a:graphicData>
        </a:graphic>
      </p:graphicFrame>
    </p:spTree>
  </p:cSld>
  <p:clrMapOvr>
    <a:masterClrMapping/>
  </p:clrMapOvr>
  <p:transition>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9025"/>
                                        </p:tgtEl>
                                        <p:attrNameLst>
                                          <p:attrName>style.visibility</p:attrName>
                                        </p:attrNameLst>
                                      </p:cBhvr>
                                      <p:to>
                                        <p:strVal val="visible"/>
                                      </p:to>
                                    </p:set>
                                    <p:anim calcmode="lin" valueType="num">
                                      <p:cBhvr additive="base">
                                        <p:cTn id="20" dur="500" fill="hold"/>
                                        <p:tgtEl>
                                          <p:spTgt spid="129025"/>
                                        </p:tgtEl>
                                        <p:attrNameLst>
                                          <p:attrName>ppt_x</p:attrName>
                                        </p:attrNameLst>
                                      </p:cBhvr>
                                      <p:tavLst>
                                        <p:tav tm="0">
                                          <p:val>
                                            <p:strVal val="#ppt_x"/>
                                          </p:val>
                                        </p:tav>
                                        <p:tav tm="100000">
                                          <p:val>
                                            <p:strVal val="#ppt_x"/>
                                          </p:val>
                                        </p:tav>
                                      </p:tavLst>
                                    </p:anim>
                                    <p:anim calcmode="lin" valueType="num">
                                      <p:cBhvr additive="base">
                                        <p:cTn id="21" dur="500" fill="hold"/>
                                        <p:tgtEl>
                                          <p:spTgt spid="12902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29027"/>
                                        </p:tgtEl>
                                        <p:attrNameLst>
                                          <p:attrName>style.visibility</p:attrName>
                                        </p:attrNameLst>
                                      </p:cBhvr>
                                      <p:to>
                                        <p:strVal val="visible"/>
                                      </p:to>
                                    </p:set>
                                    <p:animEffect transition="in" filter="diamond(in)">
                                      <p:cBhvr>
                                        <p:cTn id="26" dur="20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4716" y="214290"/>
            <a:ext cx="7694918" cy="582594"/>
          </a:xfrm>
        </p:spPr>
        <p:txBody>
          <a:bodyPr/>
          <a:lstStyle/>
          <a:p>
            <a:pPr algn="ctr"/>
            <a:r>
              <a:rPr lang="es-MX" sz="4000" b="1" dirty="0" smtClean="0">
                <a:solidFill>
                  <a:srgbClr val="FFFF00"/>
                </a:solidFill>
                <a:latin typeface="Times New Roman" pitchFamily="18" charset="0"/>
                <a:cs typeface="Times New Roman" pitchFamily="18" charset="0"/>
              </a:rPr>
              <a:t>IV.	Densidad de corriente (j)    _3</a:t>
            </a:r>
            <a:endParaRPr lang="es-MX" sz="4000" dirty="0">
              <a:latin typeface="Times New Roman" pitchFamily="18" charset="0"/>
              <a:cs typeface="Times New Roman" pitchFamily="18" charset="0"/>
            </a:endParaRPr>
          </a:p>
        </p:txBody>
      </p:sp>
      <p:sp>
        <p:nvSpPr>
          <p:cNvPr id="3" name="2 Marcador de contenido"/>
          <p:cNvSpPr>
            <a:spLocks noGrp="1"/>
          </p:cNvSpPr>
          <p:nvPr>
            <p:ph idx="1"/>
          </p:nvPr>
        </p:nvSpPr>
        <p:spPr>
          <a:xfrm>
            <a:off x="348916" y="770020"/>
            <a:ext cx="8795084" cy="5899339"/>
          </a:xfrm>
        </p:spPr>
        <p:txBody>
          <a:bodyPr/>
          <a:lstStyle/>
          <a:p>
            <a:pPr algn="just">
              <a:buNone/>
            </a:pPr>
            <a:r>
              <a:rPr lang="es-MX" sz="2400" dirty="0" smtClean="0">
                <a:solidFill>
                  <a:schemeClr val="tx1"/>
                </a:solidFill>
                <a:latin typeface="Times New Roman" pitchFamily="18" charset="0"/>
                <a:ea typeface="+mn-ea"/>
                <a:cs typeface="Times New Roman" pitchFamily="18" charset="0"/>
              </a:rPr>
              <a:t>	</a:t>
            </a:r>
            <a:r>
              <a:rPr lang="es-MX" sz="2400" dirty="0" smtClean="0">
                <a:solidFill>
                  <a:schemeClr val="tx1"/>
                </a:solidFill>
                <a:ea typeface="+mn-ea"/>
                <a:cs typeface="Times New Roman" pitchFamily="18" charset="0"/>
              </a:rPr>
              <a:t>Para determinar </a:t>
            </a:r>
            <a:r>
              <a:rPr lang="es-MX" sz="2400" dirty="0" smtClean="0">
                <a:solidFill>
                  <a:srgbClr val="FFFF00"/>
                </a:solidFill>
                <a:ea typeface="+mn-ea"/>
                <a:cs typeface="Times New Roman" pitchFamily="18" charset="0"/>
              </a:rPr>
              <a:t>j, </a:t>
            </a:r>
            <a:r>
              <a:rPr lang="es-MX" sz="2400" dirty="0" smtClean="0">
                <a:solidFill>
                  <a:srgbClr val="00FF00"/>
                </a:solidFill>
                <a:ea typeface="+mn-ea"/>
                <a:cs typeface="Times New Roman" pitchFamily="18" charset="0"/>
              </a:rPr>
              <a:t>cuando ésta varía de un punto a otro </a:t>
            </a:r>
            <a:r>
              <a:rPr lang="es-MX" sz="2400" dirty="0" smtClean="0">
                <a:solidFill>
                  <a:schemeClr val="tx1"/>
                </a:solidFill>
                <a:ea typeface="+mn-ea"/>
                <a:cs typeface="Times New Roman" pitchFamily="18" charset="0"/>
              </a:rPr>
              <a:t>dentro de la sustancia conductora como ocurre en un tubo de descarga gaseosa o un transistor de radio, consideremos un conductor de forma irregular como se muestra en la figura por el que circula una corriente total </a:t>
            </a:r>
            <a:r>
              <a:rPr lang="es-MX" sz="2400" i="1" dirty="0" smtClean="0">
                <a:solidFill>
                  <a:schemeClr val="tx1"/>
                </a:solidFill>
                <a:ea typeface="+mn-ea"/>
                <a:cs typeface="Times New Roman" pitchFamily="18" charset="0"/>
              </a:rPr>
              <a:t> I</a:t>
            </a:r>
            <a:r>
              <a:rPr lang="es-MX" sz="2400" dirty="0" smtClean="0">
                <a:solidFill>
                  <a:schemeClr val="tx1"/>
                </a:solidFill>
                <a:ea typeface="+mn-ea"/>
                <a:cs typeface="Times New Roman" pitchFamily="18" charset="0"/>
              </a:rPr>
              <a:t> de tal manera que la magnitud y dirección del flujo de carga o corriente y por tanto  la densidad de corriente  cambian continuamente de un punto a otro. </a:t>
            </a:r>
          </a:p>
          <a:p>
            <a:endParaRPr lang="es-MX" sz="2000" dirty="0">
              <a:latin typeface="Times New Roman" pitchFamily="18" charset="0"/>
              <a:cs typeface="Times New Roman" pitchFamily="18" charset="0"/>
            </a:endParaRPr>
          </a:p>
        </p:txBody>
      </p:sp>
      <p:pic>
        <p:nvPicPr>
          <p:cNvPr id="4" name="3 Imagen" descr="C:\Documents and Settings\Administrador\My Documents\IC03.png"/>
          <p:cNvPicPr/>
          <p:nvPr/>
        </p:nvPicPr>
        <p:blipFill>
          <a:blip r:embed="rId4" cstate="print">
            <a:lum bright="-20000" contrast="40000"/>
          </a:blip>
          <a:srcRect/>
          <a:stretch>
            <a:fillRect/>
          </a:stretch>
        </p:blipFill>
        <p:spPr bwMode="auto">
          <a:xfrm>
            <a:off x="4143372" y="3500438"/>
            <a:ext cx="4786346" cy="3071834"/>
          </a:xfrm>
          <a:prstGeom prst="rect">
            <a:avLst/>
          </a:prstGeom>
          <a:noFill/>
          <a:ln w="9525">
            <a:noFill/>
            <a:miter lim="800000"/>
            <a:headEnd/>
            <a:tailEnd/>
          </a:ln>
        </p:spPr>
      </p:pic>
      <p:sp>
        <p:nvSpPr>
          <p:cNvPr id="130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0049" name="Object 1"/>
          <p:cNvGraphicFramePr>
            <a:graphicFrameLocks noChangeAspect="1"/>
          </p:cNvGraphicFramePr>
          <p:nvPr/>
        </p:nvGraphicFramePr>
        <p:xfrm>
          <a:off x="227638" y="3789583"/>
          <a:ext cx="3888432" cy="648072"/>
        </p:xfrm>
        <a:graphic>
          <a:graphicData uri="http://schemas.openxmlformats.org/presentationml/2006/ole">
            <p:oleObj spid="_x0000_s692226" name="Equation" r:id="rId5" imgW="1371600" imgH="228600" progId="Equation.DSMT4">
              <p:embed/>
            </p:oleObj>
          </a:graphicData>
        </a:graphic>
      </p:graphicFrame>
      <p:sp>
        <p:nvSpPr>
          <p:cNvPr id="130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0051" name="Object 3"/>
          <p:cNvGraphicFramePr>
            <a:graphicFrameLocks noChangeAspect="1"/>
          </p:cNvGraphicFramePr>
          <p:nvPr/>
        </p:nvGraphicFramePr>
        <p:xfrm>
          <a:off x="683568" y="4449507"/>
          <a:ext cx="2777532" cy="913161"/>
        </p:xfrm>
        <a:graphic>
          <a:graphicData uri="http://schemas.openxmlformats.org/presentationml/2006/ole">
            <p:oleObj spid="_x0000_s692227" name="Equation" r:id="rId6" imgW="698400" imgH="228600" progId="Equation.DSMT4">
              <p:embed/>
            </p:oleObj>
          </a:graphicData>
        </a:graphic>
      </p:graphicFrame>
      <p:sp>
        <p:nvSpPr>
          <p:cNvPr id="130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0053" name="Object 5"/>
          <p:cNvGraphicFramePr>
            <a:graphicFrameLocks noChangeAspect="1"/>
          </p:cNvGraphicFramePr>
          <p:nvPr/>
        </p:nvGraphicFramePr>
        <p:xfrm>
          <a:off x="479576" y="5433555"/>
          <a:ext cx="3567179" cy="1271064"/>
        </p:xfrm>
        <a:graphic>
          <a:graphicData uri="http://schemas.openxmlformats.org/presentationml/2006/ole">
            <p:oleObj spid="_x0000_s692228" name="Equation" r:id="rId7" imgW="825480" imgH="291960" progId="Equation.DSMT4">
              <p:embed/>
            </p:oleObj>
          </a:graphicData>
        </a:graphic>
      </p:graphicFrame>
    </p:spTree>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0049"/>
                                        </p:tgtEl>
                                        <p:attrNameLst>
                                          <p:attrName>style.visibility</p:attrName>
                                        </p:attrNameLst>
                                      </p:cBhvr>
                                      <p:to>
                                        <p:strVal val="visible"/>
                                      </p:to>
                                    </p:set>
                                    <p:anim calcmode="lin" valueType="num">
                                      <p:cBhvr additive="base">
                                        <p:cTn id="20" dur="500" fill="hold"/>
                                        <p:tgtEl>
                                          <p:spTgt spid="130049"/>
                                        </p:tgtEl>
                                        <p:attrNameLst>
                                          <p:attrName>ppt_x</p:attrName>
                                        </p:attrNameLst>
                                      </p:cBhvr>
                                      <p:tavLst>
                                        <p:tav tm="0">
                                          <p:val>
                                            <p:strVal val="#ppt_x"/>
                                          </p:val>
                                        </p:tav>
                                        <p:tav tm="100000">
                                          <p:val>
                                            <p:strVal val="#ppt_x"/>
                                          </p:val>
                                        </p:tav>
                                      </p:tavLst>
                                    </p:anim>
                                    <p:anim calcmode="lin" valueType="num">
                                      <p:cBhvr additive="base">
                                        <p:cTn id="21" dur="500" fill="hold"/>
                                        <p:tgtEl>
                                          <p:spTgt spid="13004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0051"/>
                                        </p:tgtEl>
                                        <p:attrNameLst>
                                          <p:attrName>style.visibility</p:attrName>
                                        </p:attrNameLst>
                                      </p:cBhvr>
                                      <p:to>
                                        <p:strVal val="visible"/>
                                      </p:to>
                                    </p:set>
                                    <p:anim calcmode="lin" valueType="num">
                                      <p:cBhvr additive="base">
                                        <p:cTn id="26" dur="500" fill="hold"/>
                                        <p:tgtEl>
                                          <p:spTgt spid="130051"/>
                                        </p:tgtEl>
                                        <p:attrNameLst>
                                          <p:attrName>ppt_x</p:attrName>
                                        </p:attrNameLst>
                                      </p:cBhvr>
                                      <p:tavLst>
                                        <p:tav tm="0">
                                          <p:val>
                                            <p:strVal val="#ppt_x"/>
                                          </p:val>
                                        </p:tav>
                                        <p:tav tm="100000">
                                          <p:val>
                                            <p:strVal val="#ppt_x"/>
                                          </p:val>
                                        </p:tav>
                                      </p:tavLst>
                                    </p:anim>
                                    <p:anim calcmode="lin" valueType="num">
                                      <p:cBhvr additive="base">
                                        <p:cTn id="27" dur="500" fill="hold"/>
                                        <p:tgtEl>
                                          <p:spTgt spid="13005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0053"/>
                                        </p:tgtEl>
                                        <p:attrNameLst>
                                          <p:attrName>style.visibility</p:attrName>
                                        </p:attrNameLst>
                                      </p:cBhvr>
                                      <p:to>
                                        <p:strVal val="visible"/>
                                      </p:to>
                                    </p:set>
                                    <p:anim calcmode="lin" valueType="num">
                                      <p:cBhvr additive="base">
                                        <p:cTn id="32" dur="500" fill="hold"/>
                                        <p:tgtEl>
                                          <p:spTgt spid="130053"/>
                                        </p:tgtEl>
                                        <p:attrNameLst>
                                          <p:attrName>ppt_x</p:attrName>
                                        </p:attrNameLst>
                                      </p:cBhvr>
                                      <p:tavLst>
                                        <p:tav tm="0">
                                          <p:val>
                                            <p:strVal val="#ppt_x"/>
                                          </p:val>
                                        </p:tav>
                                        <p:tav tm="100000">
                                          <p:val>
                                            <p:strVal val="#ppt_x"/>
                                          </p:val>
                                        </p:tav>
                                      </p:tavLst>
                                    </p:anim>
                                    <p:anim calcmode="lin" valueType="num">
                                      <p:cBhvr additive="base">
                                        <p:cTn id="33" dur="500" fill="hold"/>
                                        <p:tgtEl>
                                          <p:spTgt spid="130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3453" y="0"/>
            <a:ext cx="8229600" cy="511156"/>
          </a:xfrm>
        </p:spPr>
        <p:txBody>
          <a:bodyPr/>
          <a:lstStyle/>
          <a:p>
            <a:pPr algn="ctr"/>
            <a:r>
              <a:rPr lang="es-MX" sz="3200" b="1" dirty="0" smtClean="0">
                <a:solidFill>
                  <a:srgbClr val="FFFF00"/>
                </a:solidFill>
                <a:latin typeface="Times New Roman" pitchFamily="18" charset="0"/>
                <a:cs typeface="Times New Roman" pitchFamily="18" charset="0"/>
              </a:rPr>
              <a:t>II.	OBJETIVOS</a:t>
            </a:r>
            <a:endParaRPr lang="es-MX" sz="32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360947" y="469233"/>
            <a:ext cx="8602579" cy="6208294"/>
          </a:xfrm>
        </p:spPr>
        <p:txBody>
          <a:bodyPr/>
          <a:lstStyle/>
          <a:p>
            <a:pPr algn="just">
              <a:buNone/>
            </a:pPr>
            <a:r>
              <a:rPr lang="es-MX" sz="2800" dirty="0" smtClean="0">
                <a:solidFill>
                  <a:schemeClr val="tx1"/>
                </a:solidFill>
                <a:latin typeface="Times New Roman" pitchFamily="18" charset="0"/>
                <a:ea typeface="+mn-ea"/>
                <a:cs typeface="Times New Roman" pitchFamily="18" charset="0"/>
              </a:rPr>
              <a:t>	</a:t>
            </a:r>
            <a:r>
              <a:rPr lang="es-MX" sz="2800" dirty="0" smtClean="0">
                <a:solidFill>
                  <a:schemeClr val="tx1"/>
                </a:solidFill>
                <a:ea typeface="+mn-ea"/>
                <a:cs typeface="Times New Roman" pitchFamily="18" charset="0"/>
              </a:rPr>
              <a:t>En este capítulo nos dedicaremos:</a:t>
            </a:r>
          </a:p>
          <a:p>
            <a:pPr marL="457200" indent="-457200" algn="just">
              <a:buAutoNum type="arabicPeriod"/>
            </a:pPr>
            <a:r>
              <a:rPr lang="es-MX" sz="2800" dirty="0" smtClean="0">
                <a:solidFill>
                  <a:srgbClr val="00FF00"/>
                </a:solidFill>
                <a:cs typeface="Times New Roman" pitchFamily="18" charset="0"/>
              </a:rPr>
              <a:t>M</a:t>
            </a:r>
            <a:r>
              <a:rPr lang="es-MX" sz="2800" dirty="0" smtClean="0">
                <a:solidFill>
                  <a:srgbClr val="00FF00"/>
                </a:solidFill>
                <a:ea typeface="+mn-ea"/>
                <a:cs typeface="Times New Roman" pitchFamily="18" charset="0"/>
              </a:rPr>
              <a:t>ostrar las propiedades,  principios y leyes que gobiernan al flujo de carga o corriente eléctrica, su relación con la densidad de corriente estableciendo la ley de Ohm y su aplicación</a:t>
            </a:r>
          </a:p>
          <a:p>
            <a:pPr marL="457200" indent="-457200" algn="just">
              <a:buAutoNum type="arabicPeriod"/>
            </a:pPr>
            <a:r>
              <a:rPr lang="es-MX" sz="2800" dirty="0" smtClean="0">
                <a:solidFill>
                  <a:srgbClr val="FFFF00"/>
                </a:solidFill>
                <a:ea typeface="+mn-ea"/>
                <a:cs typeface="Times New Roman" pitchFamily="18" charset="0"/>
              </a:rPr>
              <a:t>Evaluar su aplicación a los diferentes tipos de conductores  para finalmente estudiar el efecto de la temperatura sobre los conductores.</a:t>
            </a:r>
          </a:p>
          <a:p>
            <a:pPr marL="457200" indent="-457200" algn="just">
              <a:buNone/>
            </a:pPr>
            <a:r>
              <a:rPr lang="es-MX" sz="2800" dirty="0" smtClean="0">
                <a:solidFill>
                  <a:schemeClr val="tx1"/>
                </a:solidFill>
                <a:ea typeface="+mn-ea"/>
                <a:cs typeface="Times New Roman" pitchFamily="18" charset="0"/>
              </a:rPr>
              <a:t> 3.	</a:t>
            </a:r>
            <a:r>
              <a:rPr lang="es-MX" sz="2800" dirty="0" smtClean="0">
                <a:solidFill>
                  <a:srgbClr val="FF66CC"/>
                </a:solidFill>
                <a:ea typeface="+mn-ea"/>
                <a:cs typeface="Times New Roman" pitchFamily="18" charset="0"/>
              </a:rPr>
              <a:t>Así mismo estudiaremos la forma como las baterías transfieren energía y corriente a un circuito. Para este análisis utilizaremos la noción de corriente eléctrica, diferencia de potencial, resistencia y fuerza electromotriz</a:t>
            </a:r>
            <a:endParaRPr lang="es-MX" sz="2800" dirty="0">
              <a:solidFill>
                <a:srgbClr val="FF66CC"/>
              </a:solidFill>
              <a:cs typeface="Times New Roman" pitchFamily="18" charset="0"/>
            </a:endParaRPr>
          </a:p>
        </p:txBody>
      </p:sp>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214290"/>
            <a:ext cx="9001156" cy="928694"/>
          </a:xfrm>
          <a:solidFill>
            <a:srgbClr val="0070C0"/>
          </a:solidFill>
        </p:spPr>
        <p:txBody>
          <a:bodyPr/>
          <a:lstStyle/>
          <a:p>
            <a:pPr algn="ctr"/>
            <a:r>
              <a:rPr lang="es-MX" sz="3200" b="1" dirty="0" smtClean="0">
                <a:solidFill>
                  <a:srgbClr val="FFFF00"/>
                </a:solidFill>
                <a:latin typeface="Times New Roman" pitchFamily="18" charset="0"/>
                <a:ea typeface="+mj-ea"/>
                <a:cs typeface="Times New Roman" pitchFamily="18" charset="0"/>
              </a:rPr>
              <a:t>V.	Densidad de corriente (</a:t>
            </a:r>
            <a:r>
              <a:rPr lang="es-MX" sz="3200" b="1" dirty="0" smtClean="0">
                <a:solidFill>
                  <a:srgbClr val="00FF00"/>
                </a:solidFill>
                <a:latin typeface="Times New Roman" pitchFamily="18" charset="0"/>
                <a:ea typeface="+mj-ea"/>
                <a:cs typeface="Times New Roman" pitchFamily="18" charset="0"/>
              </a:rPr>
              <a:t>j</a:t>
            </a:r>
            <a:r>
              <a:rPr lang="es-MX" sz="3200" b="1" dirty="0" smtClean="0">
                <a:solidFill>
                  <a:srgbClr val="FFFF00"/>
                </a:solidFill>
                <a:latin typeface="Times New Roman" pitchFamily="18" charset="0"/>
                <a:ea typeface="+mj-ea"/>
                <a:cs typeface="Times New Roman" pitchFamily="18" charset="0"/>
              </a:rPr>
              <a:t>) en función de la velocidad de deriva (</a:t>
            </a:r>
            <a:r>
              <a:rPr lang="es-MX" sz="3200" b="1" i="1" dirty="0" err="1" smtClean="0">
                <a:solidFill>
                  <a:srgbClr val="00FF00"/>
                </a:solidFill>
                <a:latin typeface="Times New Roman" pitchFamily="18" charset="0"/>
                <a:ea typeface="+mj-ea"/>
                <a:cs typeface="Times New Roman" pitchFamily="18" charset="0"/>
              </a:rPr>
              <a:t>v</a:t>
            </a:r>
            <a:r>
              <a:rPr lang="es-MX" sz="1600" b="1" i="1" dirty="0" err="1" smtClean="0">
                <a:solidFill>
                  <a:srgbClr val="00FF00"/>
                </a:solidFill>
                <a:latin typeface="Times New Roman" pitchFamily="18" charset="0"/>
                <a:ea typeface="+mj-ea"/>
                <a:cs typeface="Times New Roman" pitchFamily="18" charset="0"/>
              </a:rPr>
              <a:t>d</a:t>
            </a:r>
            <a:r>
              <a:rPr lang="es-MX" sz="3200" b="1" dirty="0" smtClean="0">
                <a:solidFill>
                  <a:srgbClr val="FFFF00"/>
                </a:solidFill>
                <a:latin typeface="Times New Roman" pitchFamily="18" charset="0"/>
                <a:ea typeface="+mj-ea"/>
                <a:cs typeface="Times New Roman" pitchFamily="18" charset="0"/>
              </a:rPr>
              <a:t> ) de los portadores de carga</a:t>
            </a:r>
            <a:endParaRPr lang="es-MX" sz="3200"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372980" y="1179095"/>
            <a:ext cx="8566484" cy="5498431"/>
          </a:xfrm>
        </p:spPr>
        <p:txBody>
          <a:bodyPr/>
          <a:lstStyle/>
          <a:p>
            <a:pPr algn="just">
              <a:buNone/>
            </a:pPr>
            <a:r>
              <a:rPr lang="es-MX" sz="2400" dirty="0" smtClean="0">
                <a:solidFill>
                  <a:schemeClr val="tx1"/>
                </a:solidFill>
                <a:latin typeface="Times New Roman" pitchFamily="18" charset="0"/>
                <a:ea typeface="+mn-ea"/>
                <a:cs typeface="Times New Roman" pitchFamily="18" charset="0"/>
              </a:rPr>
              <a:t>	</a:t>
            </a:r>
            <a:r>
              <a:rPr lang="es-MX" sz="2800" dirty="0" smtClean="0">
                <a:solidFill>
                  <a:schemeClr val="tx1"/>
                </a:solidFill>
                <a:ea typeface="+mn-ea"/>
                <a:cs typeface="Times New Roman" pitchFamily="18" charset="0"/>
              </a:rPr>
              <a:t>Para determinar una relación entre </a:t>
            </a:r>
            <a:r>
              <a:rPr lang="es-MX" sz="2800" dirty="0" smtClean="0">
                <a:solidFill>
                  <a:srgbClr val="00FF00"/>
                </a:solidFill>
                <a:ea typeface="+mn-ea"/>
                <a:cs typeface="Times New Roman" pitchFamily="18" charset="0"/>
              </a:rPr>
              <a:t>j</a:t>
            </a:r>
            <a:r>
              <a:rPr lang="es-MX" sz="2800" dirty="0" smtClean="0">
                <a:solidFill>
                  <a:srgbClr val="FFFF00"/>
                </a:solidFill>
                <a:ea typeface="+mn-ea"/>
                <a:cs typeface="Times New Roman" pitchFamily="18" charset="0"/>
              </a:rPr>
              <a:t> </a:t>
            </a:r>
            <a:r>
              <a:rPr lang="es-MX" sz="2800" dirty="0" smtClean="0">
                <a:solidFill>
                  <a:schemeClr val="tx1"/>
                </a:solidFill>
                <a:ea typeface="+mn-ea"/>
                <a:cs typeface="Times New Roman" pitchFamily="18" charset="0"/>
              </a:rPr>
              <a:t>y la velocidad de deriva </a:t>
            </a:r>
            <a:r>
              <a:rPr lang="es-MX" sz="2800" i="1" dirty="0" err="1" smtClean="0">
                <a:solidFill>
                  <a:srgbClr val="00FF00"/>
                </a:solidFill>
                <a:ea typeface="+mn-ea"/>
                <a:cs typeface="Times New Roman" pitchFamily="18" charset="0"/>
              </a:rPr>
              <a:t>v</a:t>
            </a:r>
            <a:r>
              <a:rPr lang="es-MX" sz="1400" i="1" dirty="0" err="1" smtClean="0">
                <a:solidFill>
                  <a:srgbClr val="00FF00"/>
                </a:solidFill>
                <a:ea typeface="+mn-ea"/>
                <a:cs typeface="Times New Roman" pitchFamily="18" charset="0"/>
              </a:rPr>
              <a:t>d</a:t>
            </a:r>
            <a:r>
              <a:rPr lang="es-MX" sz="1400" dirty="0" smtClean="0">
                <a:solidFill>
                  <a:schemeClr val="tx1"/>
                </a:solidFill>
                <a:ea typeface="+mn-ea"/>
                <a:cs typeface="Times New Roman" pitchFamily="18" charset="0"/>
              </a:rPr>
              <a:t> </a:t>
            </a:r>
            <a:r>
              <a:rPr lang="es-MX" sz="2800" dirty="0" smtClean="0">
                <a:solidFill>
                  <a:schemeClr val="tx1"/>
                </a:solidFill>
                <a:ea typeface="+mn-ea"/>
                <a:cs typeface="Times New Roman" pitchFamily="18" charset="0"/>
              </a:rPr>
              <a:t>de los portadores de carga, consideremos un tubo de corriente de área transversal</a:t>
            </a:r>
            <a:r>
              <a:rPr lang="es-MX" sz="2800" dirty="0" smtClean="0">
                <a:solidFill>
                  <a:srgbClr val="00FF00"/>
                </a:solidFill>
                <a:ea typeface="+mn-ea"/>
                <a:cs typeface="Times New Roman" pitchFamily="18" charset="0"/>
              </a:rPr>
              <a:t> </a:t>
            </a:r>
            <a:r>
              <a:rPr lang="es-MX" sz="2800" i="1" dirty="0" err="1" smtClean="0">
                <a:solidFill>
                  <a:srgbClr val="00FF00"/>
                </a:solidFill>
                <a:ea typeface="+mn-ea"/>
                <a:cs typeface="Times New Roman" pitchFamily="18" charset="0"/>
              </a:rPr>
              <a:t>dA</a:t>
            </a:r>
            <a:r>
              <a:rPr lang="es-MX" sz="2800" dirty="0" smtClean="0">
                <a:solidFill>
                  <a:srgbClr val="00FF00"/>
                </a:solidFill>
                <a:ea typeface="+mn-ea"/>
                <a:cs typeface="Times New Roman" pitchFamily="18" charset="0"/>
              </a:rPr>
              <a:t> </a:t>
            </a:r>
            <a:r>
              <a:rPr lang="es-MX" sz="2800" dirty="0" smtClean="0">
                <a:solidFill>
                  <a:schemeClr val="tx1"/>
                </a:solidFill>
                <a:ea typeface="+mn-ea"/>
                <a:cs typeface="Times New Roman" pitchFamily="18" charset="0"/>
              </a:rPr>
              <a:t>y de longitud </a:t>
            </a:r>
            <a:r>
              <a:rPr lang="es-MX" sz="2800" i="1" dirty="0" err="1" smtClean="0">
                <a:solidFill>
                  <a:srgbClr val="00FF00"/>
                </a:solidFill>
                <a:ea typeface="+mn-ea"/>
                <a:cs typeface="Times New Roman" pitchFamily="18" charset="0"/>
              </a:rPr>
              <a:t>dx</a:t>
            </a:r>
            <a:r>
              <a:rPr lang="es-MX" sz="2800" dirty="0" smtClean="0">
                <a:solidFill>
                  <a:srgbClr val="00FF00"/>
                </a:solidFill>
                <a:ea typeface="+mn-ea"/>
                <a:cs typeface="Times New Roman" pitchFamily="18" charset="0"/>
              </a:rPr>
              <a:t> </a:t>
            </a:r>
            <a:r>
              <a:rPr lang="es-MX" sz="2800" dirty="0" smtClean="0">
                <a:solidFill>
                  <a:schemeClr val="tx1"/>
                </a:solidFill>
                <a:ea typeface="+mn-ea"/>
                <a:cs typeface="Times New Roman" pitchFamily="18" charset="0"/>
              </a:rPr>
              <a:t> análogo al tubo de flujo utilizado en mecánica de fluidos, como se muestra en la figura. </a:t>
            </a:r>
          </a:p>
          <a:p>
            <a:endParaRPr lang="es-MX" sz="2000" dirty="0">
              <a:latin typeface="Times New Roman" pitchFamily="18" charset="0"/>
              <a:cs typeface="Times New Roman" pitchFamily="18" charset="0"/>
            </a:endParaRPr>
          </a:p>
        </p:txBody>
      </p:sp>
      <p:pic>
        <p:nvPicPr>
          <p:cNvPr id="4" name="3 Imagen" descr="C:\Documents and Settings\Administrador\My Documents\CR09.png"/>
          <p:cNvPicPr/>
          <p:nvPr/>
        </p:nvPicPr>
        <p:blipFill>
          <a:blip r:embed="rId3" cstate="print">
            <a:lum bright="-20000" contrast="40000"/>
          </a:blip>
          <a:srcRect/>
          <a:stretch>
            <a:fillRect/>
          </a:stretch>
        </p:blipFill>
        <p:spPr bwMode="auto">
          <a:xfrm>
            <a:off x="2196462" y="3765884"/>
            <a:ext cx="5515780" cy="3092116"/>
          </a:xfrm>
          <a:prstGeom prst="rect">
            <a:avLst/>
          </a:prstGeom>
          <a:noFill/>
          <a:ln w="9525">
            <a:noFill/>
            <a:miter lim="800000"/>
            <a:headEnd/>
            <a:tailEnd/>
          </a:ln>
        </p:spPr>
      </p:pic>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85728"/>
            <a:ext cx="8286808" cy="857256"/>
          </a:xfrm>
        </p:spPr>
        <p:txBody>
          <a:bodyPr/>
          <a:lstStyle/>
          <a:p>
            <a:pPr algn="ctr"/>
            <a:r>
              <a:rPr lang="es-MX" sz="3200" b="1" dirty="0" smtClean="0">
                <a:solidFill>
                  <a:srgbClr val="FFFF00"/>
                </a:solidFill>
                <a:latin typeface="Times New Roman" pitchFamily="18" charset="0"/>
                <a:cs typeface="Times New Roman" pitchFamily="18" charset="0"/>
              </a:rPr>
              <a:t>V.	Densidad de corriente y 	velocidad de deriva_2 </a:t>
            </a:r>
            <a:endParaRPr lang="es-MX" sz="32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360947" y="1130968"/>
            <a:ext cx="8614611" cy="5558590"/>
          </a:xfrm>
        </p:spPr>
        <p:txBody>
          <a:bodyPr/>
          <a:lstStyle/>
          <a:p>
            <a:pPr algn="just">
              <a:buNone/>
            </a:pPr>
            <a:r>
              <a:rPr lang="es-MX" sz="2800" dirty="0" smtClean="0">
                <a:latin typeface="Times New Roman" pitchFamily="18" charset="0"/>
                <a:cs typeface="Times New Roman" pitchFamily="18" charset="0"/>
              </a:rPr>
              <a:t>	</a:t>
            </a:r>
            <a:r>
              <a:rPr lang="es-MX" sz="2800" dirty="0" smtClean="0">
                <a:latin typeface="Tahoma" pitchFamily="34" charset="0"/>
                <a:cs typeface="Tahoma" pitchFamily="34" charset="0"/>
              </a:rPr>
              <a:t>Debido a que las líneas de corriente son paralelas a la superficie lateral del tubo de corriente, no existirá flujo de corriente a través de la superficie lateral del tubo.</a:t>
            </a:r>
            <a:endParaRPr lang="es-MX" sz="2800" dirty="0">
              <a:latin typeface="Tahoma" pitchFamily="34" charset="0"/>
              <a:cs typeface="Tahoma" pitchFamily="34" charset="0"/>
            </a:endParaRPr>
          </a:p>
        </p:txBody>
      </p:sp>
      <p:pic>
        <p:nvPicPr>
          <p:cNvPr id="5" name="4 Imagen" descr="C:\Documents and Settings\Administrador\My Documents\CR09.png"/>
          <p:cNvPicPr/>
          <p:nvPr/>
        </p:nvPicPr>
        <p:blipFill>
          <a:blip r:embed="rId3" cstate="print">
            <a:lum bright="-20000" contrast="40000"/>
          </a:blip>
          <a:srcRect/>
          <a:stretch>
            <a:fillRect/>
          </a:stretch>
        </p:blipFill>
        <p:spPr bwMode="auto">
          <a:xfrm>
            <a:off x="1501669" y="2935704"/>
            <a:ext cx="6066194" cy="3673497"/>
          </a:xfrm>
          <a:prstGeom prst="rect">
            <a:avLst/>
          </a:prstGeom>
          <a:noFill/>
          <a:ln w="9525">
            <a:noFill/>
            <a:miter lim="800000"/>
            <a:headEnd/>
            <a:tailEnd/>
          </a:ln>
        </p:spPr>
      </p:pic>
    </p:spTree>
  </p:cSld>
  <p:clrMapOvr>
    <a:masterClrMapping/>
  </p:clrMapOvr>
  <p:transition>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14290"/>
            <a:ext cx="8501122" cy="714380"/>
          </a:xfrm>
        </p:spPr>
        <p:txBody>
          <a:bodyPr/>
          <a:lstStyle/>
          <a:p>
            <a:pPr algn="ctr"/>
            <a:r>
              <a:rPr lang="es-MX" sz="3200" b="1" dirty="0" smtClean="0">
                <a:solidFill>
                  <a:srgbClr val="FFFF00"/>
                </a:solidFill>
                <a:latin typeface="Times New Roman" pitchFamily="18" charset="0"/>
                <a:cs typeface="Times New Roman" pitchFamily="18" charset="0"/>
              </a:rPr>
              <a:t>V.	Relación densidad de corriente y velocidad de deriva_3</a:t>
            </a:r>
            <a:endParaRPr lang="es-MX" sz="32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385011" y="986589"/>
            <a:ext cx="8616145" cy="5871412"/>
          </a:xfrm>
          <a:solidFill>
            <a:schemeClr val="accent4">
              <a:lumMod val="10000"/>
            </a:schemeClr>
          </a:solidFill>
        </p:spPr>
        <p:txBody>
          <a:bodyPr/>
          <a:lstStyle/>
          <a:p>
            <a:pPr algn="just"/>
            <a:r>
              <a:rPr lang="es-MX" sz="2400" dirty="0" smtClean="0">
                <a:solidFill>
                  <a:schemeClr val="tx1"/>
                </a:solidFill>
                <a:ea typeface="+mn-ea"/>
                <a:cs typeface="Times New Roman" pitchFamily="18" charset="0"/>
              </a:rPr>
              <a:t>En un intervalo de tiempo </a:t>
            </a:r>
            <a:r>
              <a:rPr lang="es-MX" sz="2400" i="1" dirty="0" err="1" smtClean="0">
                <a:solidFill>
                  <a:schemeClr val="tx1"/>
                </a:solidFill>
                <a:ea typeface="+mn-ea"/>
                <a:cs typeface="Times New Roman" pitchFamily="18" charset="0"/>
              </a:rPr>
              <a:t>dt</a:t>
            </a:r>
            <a:r>
              <a:rPr lang="es-MX" sz="2400" dirty="0" smtClean="0">
                <a:solidFill>
                  <a:schemeClr val="tx1"/>
                </a:solidFill>
                <a:ea typeface="+mn-ea"/>
                <a:cs typeface="Times New Roman" pitchFamily="18" charset="0"/>
              </a:rPr>
              <a:t>, toda carga dentro de la sustancia se moverá una distancia </a:t>
            </a:r>
            <a:r>
              <a:rPr lang="es-MX" sz="2400" i="1" dirty="0" err="1" smtClean="0">
                <a:solidFill>
                  <a:srgbClr val="00FF00"/>
                </a:solidFill>
                <a:ea typeface="+mn-ea"/>
                <a:cs typeface="Times New Roman" pitchFamily="18" charset="0"/>
              </a:rPr>
              <a:t>dx</a:t>
            </a:r>
            <a:r>
              <a:rPr lang="es-MX" sz="2400" dirty="0" smtClean="0">
                <a:solidFill>
                  <a:srgbClr val="00FF00"/>
                </a:solidFill>
                <a:ea typeface="+mn-ea"/>
                <a:cs typeface="Times New Roman" pitchFamily="18" charset="0"/>
              </a:rPr>
              <a:t> </a:t>
            </a:r>
            <a:r>
              <a:rPr lang="es-MX" sz="2400" i="1" dirty="0" smtClean="0">
                <a:solidFill>
                  <a:srgbClr val="00FF00"/>
                </a:solidFill>
                <a:ea typeface="+mn-ea"/>
                <a:cs typeface="Times New Roman" pitchFamily="18" charset="0"/>
              </a:rPr>
              <a:t>= </a:t>
            </a:r>
            <a:r>
              <a:rPr lang="es-MX" sz="2400" i="1" dirty="0" err="1" smtClean="0">
                <a:solidFill>
                  <a:srgbClr val="00FF00"/>
                </a:solidFill>
                <a:ea typeface="+mn-ea"/>
                <a:cs typeface="Times New Roman" pitchFamily="18" charset="0"/>
              </a:rPr>
              <a:t>v</a:t>
            </a:r>
            <a:r>
              <a:rPr lang="es-MX" sz="2400" i="1" baseline="-25000" dirty="0" err="1" smtClean="0">
                <a:solidFill>
                  <a:srgbClr val="00FF00"/>
                </a:solidFill>
                <a:ea typeface="+mn-ea"/>
                <a:cs typeface="Times New Roman" pitchFamily="18" charset="0"/>
              </a:rPr>
              <a:t>d</a:t>
            </a:r>
            <a:r>
              <a:rPr lang="es-MX" sz="2400" i="1" dirty="0" err="1" smtClean="0">
                <a:solidFill>
                  <a:srgbClr val="00FF00"/>
                </a:solidFill>
                <a:ea typeface="+mn-ea"/>
                <a:cs typeface="Times New Roman" pitchFamily="18" charset="0"/>
              </a:rPr>
              <a:t>dt</a:t>
            </a:r>
            <a:r>
              <a:rPr lang="es-MX" sz="2400" dirty="0" smtClean="0">
                <a:solidFill>
                  <a:srgbClr val="00FF00"/>
                </a:solidFill>
                <a:ea typeface="+mn-ea"/>
                <a:cs typeface="Times New Roman" pitchFamily="18" charset="0"/>
              </a:rPr>
              <a:t>, </a:t>
            </a:r>
            <a:r>
              <a:rPr lang="es-MX" sz="2400" dirty="0" smtClean="0">
                <a:solidFill>
                  <a:schemeClr val="tx1"/>
                </a:solidFill>
                <a:ea typeface="+mn-ea"/>
                <a:cs typeface="Times New Roman" pitchFamily="18" charset="0"/>
              </a:rPr>
              <a:t>donde </a:t>
            </a:r>
            <a:r>
              <a:rPr lang="es-MX" sz="2400" i="1" dirty="0" err="1" smtClean="0">
                <a:solidFill>
                  <a:srgbClr val="00FF00"/>
                </a:solidFill>
                <a:ea typeface="+mn-ea"/>
                <a:cs typeface="Times New Roman" pitchFamily="18" charset="0"/>
              </a:rPr>
              <a:t>v</a:t>
            </a:r>
            <a:r>
              <a:rPr lang="es-MX" sz="2400" i="1" baseline="-25000" dirty="0" err="1" smtClean="0">
                <a:solidFill>
                  <a:srgbClr val="00FF00"/>
                </a:solidFill>
                <a:ea typeface="+mn-ea"/>
                <a:cs typeface="Times New Roman" pitchFamily="18" charset="0"/>
              </a:rPr>
              <a:t>d</a:t>
            </a:r>
            <a:r>
              <a:rPr lang="es-MX" sz="2400" dirty="0" smtClean="0">
                <a:solidFill>
                  <a:srgbClr val="00FF00"/>
                </a:solidFill>
                <a:ea typeface="+mn-ea"/>
                <a:cs typeface="Times New Roman" pitchFamily="18" charset="0"/>
              </a:rPr>
              <a:t> </a:t>
            </a:r>
            <a:r>
              <a:rPr lang="es-MX" sz="2400" dirty="0" smtClean="0">
                <a:solidFill>
                  <a:schemeClr val="tx1"/>
                </a:solidFill>
                <a:ea typeface="+mn-ea"/>
                <a:cs typeface="Times New Roman" pitchFamily="18" charset="0"/>
              </a:rPr>
              <a:t>es la velocidad de deriva o de arrastre de los portadores de carga móviles. En este intervalo de tiempo por el área </a:t>
            </a:r>
            <a:r>
              <a:rPr lang="es-MX" sz="2400" i="1" dirty="0" err="1" smtClean="0">
                <a:solidFill>
                  <a:srgbClr val="00FF00"/>
                </a:solidFill>
                <a:ea typeface="+mn-ea"/>
                <a:cs typeface="Times New Roman" pitchFamily="18" charset="0"/>
              </a:rPr>
              <a:t>dA</a:t>
            </a:r>
            <a:r>
              <a:rPr lang="es-MX" sz="2400" dirty="0" smtClean="0">
                <a:solidFill>
                  <a:schemeClr val="tx1"/>
                </a:solidFill>
                <a:ea typeface="+mn-ea"/>
                <a:cs typeface="Times New Roman" pitchFamily="18" charset="0"/>
              </a:rPr>
              <a:t> fluirá una carga total expresada por</a:t>
            </a:r>
          </a:p>
          <a:p>
            <a:pPr algn="just"/>
            <a:endParaRPr lang="es-MX" sz="2000" dirty="0" smtClean="0">
              <a:cs typeface="Times New Roman" pitchFamily="18" charset="0"/>
            </a:endParaRPr>
          </a:p>
          <a:p>
            <a:pPr algn="just"/>
            <a:r>
              <a:rPr lang="es-MX" sz="2400" dirty="0" smtClean="0">
                <a:solidFill>
                  <a:schemeClr val="tx1"/>
                </a:solidFill>
                <a:ea typeface="+mn-ea"/>
                <a:cs typeface="Times New Roman" pitchFamily="18" charset="0"/>
              </a:rPr>
              <a:t>Remplazando el valor de  </a:t>
            </a:r>
            <a:r>
              <a:rPr lang="es-MX" sz="2400" i="1" dirty="0" err="1" smtClean="0">
                <a:solidFill>
                  <a:srgbClr val="00FF00"/>
                </a:solidFill>
                <a:ea typeface="+mn-ea"/>
                <a:cs typeface="Times New Roman" pitchFamily="18" charset="0"/>
              </a:rPr>
              <a:t>dx</a:t>
            </a:r>
            <a:r>
              <a:rPr lang="es-MX" sz="2400" dirty="0" smtClean="0">
                <a:solidFill>
                  <a:srgbClr val="00FF00"/>
                </a:solidFill>
                <a:ea typeface="+mn-ea"/>
                <a:cs typeface="Times New Roman" pitchFamily="18" charset="0"/>
              </a:rPr>
              <a:t> </a:t>
            </a:r>
            <a:r>
              <a:rPr lang="es-MX" sz="2400" i="1" dirty="0" smtClean="0">
                <a:solidFill>
                  <a:srgbClr val="00FF00"/>
                </a:solidFill>
                <a:ea typeface="+mn-ea"/>
                <a:cs typeface="Times New Roman" pitchFamily="18" charset="0"/>
              </a:rPr>
              <a:t>= </a:t>
            </a:r>
            <a:r>
              <a:rPr lang="es-MX" sz="2400" i="1" dirty="0" err="1" smtClean="0">
                <a:solidFill>
                  <a:srgbClr val="00FF00"/>
                </a:solidFill>
                <a:ea typeface="+mn-ea"/>
                <a:cs typeface="Times New Roman" pitchFamily="18" charset="0"/>
              </a:rPr>
              <a:t>v</a:t>
            </a:r>
            <a:r>
              <a:rPr lang="es-MX" sz="2400" i="1" baseline="-25000" dirty="0" err="1" smtClean="0">
                <a:solidFill>
                  <a:srgbClr val="00FF00"/>
                </a:solidFill>
                <a:ea typeface="+mn-ea"/>
                <a:cs typeface="Times New Roman" pitchFamily="18" charset="0"/>
              </a:rPr>
              <a:t>d</a:t>
            </a:r>
            <a:r>
              <a:rPr lang="es-MX" sz="2400" i="1" dirty="0" err="1" smtClean="0">
                <a:solidFill>
                  <a:srgbClr val="00FF00"/>
                </a:solidFill>
                <a:ea typeface="+mn-ea"/>
                <a:cs typeface="Times New Roman" pitchFamily="18" charset="0"/>
              </a:rPr>
              <a:t>dt</a:t>
            </a:r>
            <a:r>
              <a:rPr lang="es-MX" sz="2400" i="1" dirty="0" smtClean="0">
                <a:solidFill>
                  <a:srgbClr val="00FF00"/>
                </a:solidFill>
                <a:ea typeface="+mn-ea"/>
                <a:cs typeface="Times New Roman" pitchFamily="18" charset="0"/>
              </a:rPr>
              <a:t> </a:t>
            </a:r>
            <a:r>
              <a:rPr lang="es-MX" sz="2400" dirty="0" smtClean="0">
                <a:solidFill>
                  <a:schemeClr val="tx1"/>
                </a:solidFill>
                <a:ea typeface="+mn-ea"/>
                <a:cs typeface="Times New Roman" pitchFamily="18" charset="0"/>
              </a:rPr>
              <a:t>en la ecuación </a:t>
            </a:r>
            <a:r>
              <a:rPr lang="es-MX" sz="2400" dirty="0" smtClean="0">
                <a:cs typeface="Times New Roman" pitchFamily="18" charset="0"/>
              </a:rPr>
              <a:t>anterior</a:t>
            </a:r>
          </a:p>
          <a:p>
            <a:pPr algn="just"/>
            <a:endParaRPr lang="es-MX" sz="2000" dirty="0" smtClean="0">
              <a:solidFill>
                <a:schemeClr val="tx1"/>
              </a:solidFill>
              <a:ea typeface="+mn-ea"/>
              <a:cs typeface="Times New Roman" pitchFamily="18" charset="0"/>
            </a:endParaRPr>
          </a:p>
          <a:p>
            <a:pPr algn="just"/>
            <a:endParaRPr lang="es-MX" sz="2000" dirty="0" smtClean="0">
              <a:cs typeface="Times New Roman" pitchFamily="18" charset="0"/>
            </a:endParaRPr>
          </a:p>
          <a:p>
            <a:pPr algn="just"/>
            <a:r>
              <a:rPr lang="es-MX" sz="2400" dirty="0" smtClean="0">
                <a:solidFill>
                  <a:schemeClr val="tx1"/>
                </a:solidFill>
                <a:ea typeface="+mn-ea"/>
                <a:cs typeface="Times New Roman" pitchFamily="18" charset="0"/>
              </a:rPr>
              <a:t>O sea la carga por unidad de tiempo viene expresada por la ecuación</a:t>
            </a:r>
          </a:p>
          <a:p>
            <a:pPr algn="just">
              <a:buNone/>
            </a:pPr>
            <a:endParaRPr lang="es-MX" sz="2000" dirty="0" smtClean="0">
              <a:solidFill>
                <a:schemeClr val="tx1"/>
              </a:solidFill>
              <a:latin typeface="Times New Roman" pitchFamily="18" charset="0"/>
              <a:ea typeface="+mn-ea"/>
              <a:cs typeface="Times New Roman" pitchFamily="18" charset="0"/>
            </a:endParaRPr>
          </a:p>
          <a:p>
            <a:pPr algn="just"/>
            <a:endParaRPr lang="es-MX" sz="2000" dirty="0" smtClean="0">
              <a:latin typeface="Times New Roman" pitchFamily="18" charset="0"/>
              <a:cs typeface="Times New Roman" pitchFamily="18" charset="0"/>
            </a:endParaRPr>
          </a:p>
          <a:p>
            <a:pPr algn="just"/>
            <a:endParaRPr lang="es-MX" sz="2000" dirty="0" smtClean="0">
              <a:solidFill>
                <a:schemeClr val="tx1"/>
              </a:solidFill>
              <a:latin typeface="Times New Roman" pitchFamily="18" charset="0"/>
              <a:ea typeface="+mn-ea"/>
              <a:cs typeface="Times New Roman" pitchFamily="18" charset="0"/>
            </a:endParaRPr>
          </a:p>
          <a:p>
            <a:pPr algn="just"/>
            <a:endParaRPr lang="es-MX" sz="2000" dirty="0" smtClean="0">
              <a:latin typeface="Times New Roman" pitchFamily="18" charset="0"/>
              <a:cs typeface="Times New Roman" pitchFamily="18" charset="0"/>
            </a:endParaRPr>
          </a:p>
          <a:p>
            <a:pPr algn="just"/>
            <a:endParaRPr lang="es-MX" sz="2000" dirty="0" smtClean="0">
              <a:solidFill>
                <a:schemeClr val="tx1"/>
              </a:solidFill>
              <a:latin typeface="Times New Roman" pitchFamily="18" charset="0"/>
              <a:ea typeface="+mn-ea"/>
              <a:cs typeface="Times New Roman" pitchFamily="18" charset="0"/>
            </a:endParaRPr>
          </a:p>
          <a:p>
            <a:endParaRPr lang="es-MX" sz="2000" dirty="0">
              <a:latin typeface="Times New Roman" pitchFamily="18" charset="0"/>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1073" name="Object 1"/>
          <p:cNvGraphicFramePr>
            <a:graphicFrameLocks noChangeAspect="1"/>
          </p:cNvGraphicFramePr>
          <p:nvPr/>
        </p:nvGraphicFramePr>
        <p:xfrm>
          <a:off x="2583767" y="2836439"/>
          <a:ext cx="4808576" cy="751340"/>
        </p:xfrm>
        <a:graphic>
          <a:graphicData uri="http://schemas.openxmlformats.org/presentationml/2006/ole">
            <p:oleObj spid="_x0000_s693250" name="Equation" r:id="rId4" imgW="1523880" imgH="241200" progId="Equation.DSMT4">
              <p:embed/>
            </p:oleObj>
          </a:graphicData>
        </a:graphic>
      </p:graphicFrame>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1075" name="Object 3"/>
          <p:cNvGraphicFramePr>
            <a:graphicFrameLocks noChangeAspect="1"/>
          </p:cNvGraphicFramePr>
          <p:nvPr/>
        </p:nvGraphicFramePr>
        <p:xfrm>
          <a:off x="3070299" y="4243389"/>
          <a:ext cx="3229530" cy="747577"/>
        </p:xfrm>
        <a:graphic>
          <a:graphicData uri="http://schemas.openxmlformats.org/presentationml/2006/ole">
            <p:oleObj spid="_x0000_s693251" name="Equation" r:id="rId5" imgW="1028520" imgH="241200" progId="Equation.DSMT4">
              <p:embed/>
            </p:oleObj>
          </a:graphicData>
        </a:graphic>
      </p:graphicFrame>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1077" name="Object 5"/>
          <p:cNvGraphicFramePr>
            <a:graphicFrameLocks noChangeAspect="1"/>
          </p:cNvGraphicFramePr>
          <p:nvPr/>
        </p:nvGraphicFramePr>
        <p:xfrm>
          <a:off x="3679400" y="5746551"/>
          <a:ext cx="2733432" cy="1039417"/>
        </p:xfrm>
        <a:graphic>
          <a:graphicData uri="http://schemas.openxmlformats.org/presentationml/2006/ole">
            <p:oleObj spid="_x0000_s693252" name="Equation" r:id="rId6" imgW="825480" imgH="393480" progId="Equation.DSMT4">
              <p:embed/>
            </p:oleObj>
          </a:graphicData>
        </a:graphic>
      </p:graphicFrame>
      <p:sp>
        <p:nvSpPr>
          <p:cNvPr id="131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Tree>
  </p:cSld>
  <p:clrMapOvr>
    <a:masterClrMapping/>
  </p:clrMapOvr>
  <p:transition>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1073"/>
                                        </p:tgtEl>
                                        <p:attrNameLst>
                                          <p:attrName>style.visibility</p:attrName>
                                        </p:attrNameLst>
                                      </p:cBhvr>
                                      <p:to>
                                        <p:strVal val="visible"/>
                                      </p:to>
                                    </p:set>
                                    <p:anim calcmode="lin" valueType="num">
                                      <p:cBhvr additive="base">
                                        <p:cTn id="15" dur="500" fill="hold"/>
                                        <p:tgtEl>
                                          <p:spTgt spid="131073"/>
                                        </p:tgtEl>
                                        <p:attrNameLst>
                                          <p:attrName>ppt_x</p:attrName>
                                        </p:attrNameLst>
                                      </p:cBhvr>
                                      <p:tavLst>
                                        <p:tav tm="0">
                                          <p:val>
                                            <p:strVal val="#ppt_x"/>
                                          </p:val>
                                        </p:tav>
                                        <p:tav tm="100000">
                                          <p:val>
                                            <p:strVal val="#ppt_x"/>
                                          </p:val>
                                        </p:tav>
                                      </p:tavLst>
                                    </p:anim>
                                    <p:anim calcmode="lin" valueType="num">
                                      <p:cBhvr additive="base">
                                        <p:cTn id="16" dur="500" fill="hold"/>
                                        <p:tgtEl>
                                          <p:spTgt spid="13107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1075"/>
                                        </p:tgtEl>
                                        <p:attrNameLst>
                                          <p:attrName>style.visibility</p:attrName>
                                        </p:attrNameLst>
                                      </p:cBhvr>
                                      <p:to>
                                        <p:strVal val="visible"/>
                                      </p:to>
                                    </p:set>
                                    <p:anim calcmode="lin" valueType="num">
                                      <p:cBhvr additive="base">
                                        <p:cTn id="29" dur="500" fill="hold"/>
                                        <p:tgtEl>
                                          <p:spTgt spid="131075"/>
                                        </p:tgtEl>
                                        <p:attrNameLst>
                                          <p:attrName>ppt_x</p:attrName>
                                        </p:attrNameLst>
                                      </p:cBhvr>
                                      <p:tavLst>
                                        <p:tav tm="0">
                                          <p:val>
                                            <p:strVal val="#ppt_x"/>
                                          </p:val>
                                        </p:tav>
                                        <p:tav tm="100000">
                                          <p:val>
                                            <p:strVal val="#ppt_x"/>
                                          </p:val>
                                        </p:tav>
                                      </p:tavLst>
                                    </p:anim>
                                    <p:anim calcmode="lin" valueType="num">
                                      <p:cBhvr additive="base">
                                        <p:cTn id="30" dur="500" fill="hold"/>
                                        <p:tgtEl>
                                          <p:spTgt spid="13107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1077"/>
                                        </p:tgtEl>
                                        <p:attrNameLst>
                                          <p:attrName>style.visibility</p:attrName>
                                        </p:attrNameLst>
                                      </p:cBhvr>
                                      <p:to>
                                        <p:strVal val="visible"/>
                                      </p:to>
                                    </p:set>
                                    <p:anim calcmode="lin" valueType="num">
                                      <p:cBhvr additive="base">
                                        <p:cTn id="43" dur="500" fill="hold"/>
                                        <p:tgtEl>
                                          <p:spTgt spid="131077"/>
                                        </p:tgtEl>
                                        <p:attrNameLst>
                                          <p:attrName>ppt_x</p:attrName>
                                        </p:attrNameLst>
                                      </p:cBhvr>
                                      <p:tavLst>
                                        <p:tav tm="0">
                                          <p:val>
                                            <p:strVal val="#ppt_x"/>
                                          </p:val>
                                        </p:tav>
                                        <p:tav tm="100000">
                                          <p:val>
                                            <p:strVal val="#ppt_x"/>
                                          </p:val>
                                        </p:tav>
                                      </p:tavLst>
                                    </p:anim>
                                    <p:anim calcmode="lin" valueType="num">
                                      <p:cBhvr additive="base">
                                        <p:cTn id="44" dur="500" fill="hold"/>
                                        <p:tgtEl>
                                          <p:spTgt spid="131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14290"/>
            <a:ext cx="8501122" cy="714380"/>
          </a:xfrm>
        </p:spPr>
        <p:txBody>
          <a:bodyPr/>
          <a:lstStyle/>
          <a:p>
            <a:pPr algn="ctr"/>
            <a:r>
              <a:rPr lang="es-MX" sz="3200" b="1" dirty="0" smtClean="0">
                <a:solidFill>
                  <a:srgbClr val="FFFF00"/>
                </a:solidFill>
                <a:latin typeface="Times New Roman" pitchFamily="18" charset="0"/>
                <a:cs typeface="Times New Roman" pitchFamily="18" charset="0"/>
              </a:rPr>
              <a:t>V.	Relación densidad de corriente y velocidad de deriva_3</a:t>
            </a:r>
            <a:endParaRPr lang="es-MX" sz="32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420130" y="976184"/>
            <a:ext cx="8581026" cy="5881816"/>
          </a:xfrm>
          <a:solidFill>
            <a:schemeClr val="accent4">
              <a:lumMod val="10000"/>
            </a:schemeClr>
          </a:solidFill>
        </p:spPr>
        <p:txBody>
          <a:bodyPr/>
          <a:lstStyle/>
          <a:p>
            <a:pPr algn="just"/>
            <a:r>
              <a:rPr lang="es-MX" sz="2800" dirty="0" smtClean="0">
                <a:solidFill>
                  <a:schemeClr val="tx1"/>
                </a:solidFill>
                <a:ea typeface="+mn-ea"/>
                <a:cs typeface="Times New Roman" pitchFamily="18" charset="0"/>
              </a:rPr>
              <a:t>Pero </a:t>
            </a:r>
            <a:r>
              <a:rPr lang="es-MX" sz="2800" i="1" dirty="0" err="1" smtClean="0">
                <a:solidFill>
                  <a:schemeClr val="tx1"/>
                </a:solidFill>
                <a:ea typeface="+mn-ea"/>
                <a:cs typeface="Times New Roman" pitchFamily="18" charset="0"/>
              </a:rPr>
              <a:t>dq</a:t>
            </a:r>
            <a:r>
              <a:rPr lang="es-MX" sz="2800" i="1" dirty="0" smtClean="0">
                <a:solidFill>
                  <a:schemeClr val="tx1"/>
                </a:solidFill>
                <a:ea typeface="+mn-ea"/>
                <a:cs typeface="Times New Roman" pitchFamily="18" charset="0"/>
              </a:rPr>
              <a:t>/</a:t>
            </a:r>
            <a:r>
              <a:rPr lang="es-MX" sz="2800" i="1" dirty="0" err="1" smtClean="0">
                <a:solidFill>
                  <a:schemeClr val="tx1"/>
                </a:solidFill>
                <a:ea typeface="+mn-ea"/>
                <a:cs typeface="Times New Roman" pitchFamily="18" charset="0"/>
              </a:rPr>
              <a:t>dt</a:t>
            </a:r>
            <a:r>
              <a:rPr lang="es-MX" sz="2800" dirty="0" smtClean="0">
                <a:solidFill>
                  <a:schemeClr val="tx1"/>
                </a:solidFill>
                <a:ea typeface="+mn-ea"/>
                <a:cs typeface="Times New Roman" pitchFamily="18" charset="0"/>
              </a:rPr>
              <a:t> es la intensidad de corriente total en el tubo diferencial, entonces tenemos</a:t>
            </a:r>
          </a:p>
          <a:p>
            <a:pPr algn="just"/>
            <a:endParaRPr lang="es-MX" sz="2800" dirty="0" smtClean="0">
              <a:cs typeface="Times New Roman" pitchFamily="18" charset="0"/>
            </a:endParaRPr>
          </a:p>
          <a:p>
            <a:pPr algn="just"/>
            <a:r>
              <a:rPr lang="es-MX" sz="2800" dirty="0" smtClean="0">
                <a:cs typeface="Times New Roman" pitchFamily="18" charset="0"/>
              </a:rPr>
              <a:t>Por otro lado la corriente y la densidad de corriente se encuentran relacionadas por la ecuación           </a:t>
            </a:r>
            <a:r>
              <a:rPr lang="es-MX" sz="2800" dirty="0" err="1" smtClean="0">
                <a:solidFill>
                  <a:srgbClr val="00FF00"/>
                </a:solidFill>
                <a:cs typeface="Times New Roman" pitchFamily="18" charset="0"/>
              </a:rPr>
              <a:t>dI</a:t>
            </a:r>
            <a:r>
              <a:rPr lang="es-MX" sz="2800" dirty="0" smtClean="0">
                <a:solidFill>
                  <a:srgbClr val="00FF00"/>
                </a:solidFill>
                <a:cs typeface="Times New Roman" pitchFamily="18" charset="0"/>
              </a:rPr>
              <a:t> = j </a:t>
            </a:r>
            <a:r>
              <a:rPr lang="es-MX" sz="2800" dirty="0" err="1" smtClean="0">
                <a:solidFill>
                  <a:srgbClr val="00FF00"/>
                </a:solidFill>
                <a:cs typeface="Times New Roman" pitchFamily="18" charset="0"/>
              </a:rPr>
              <a:t>dA</a:t>
            </a:r>
            <a:r>
              <a:rPr lang="es-MX" sz="2800" dirty="0" smtClean="0">
                <a:solidFill>
                  <a:srgbClr val="FFFF00"/>
                </a:solidFill>
                <a:cs typeface="Times New Roman" pitchFamily="18" charset="0"/>
              </a:rPr>
              <a:t>, </a:t>
            </a:r>
            <a:r>
              <a:rPr lang="es-MX" sz="2800" dirty="0" smtClean="0">
                <a:cs typeface="Times New Roman" pitchFamily="18" charset="0"/>
              </a:rPr>
              <a:t>entonces</a:t>
            </a:r>
          </a:p>
          <a:p>
            <a:pPr algn="just"/>
            <a:endParaRPr lang="es-MX" sz="2800" dirty="0" smtClean="0">
              <a:cs typeface="Times New Roman" pitchFamily="18" charset="0"/>
            </a:endParaRPr>
          </a:p>
          <a:p>
            <a:pPr algn="just"/>
            <a:r>
              <a:rPr lang="es-MX" sz="2800" dirty="0" smtClean="0">
                <a:cs typeface="Times New Roman" pitchFamily="18" charset="0"/>
              </a:rPr>
              <a:t>Debido a que la densidad de corriente y la velocidad de deriva tienen la misma dirección, tenemos</a:t>
            </a:r>
          </a:p>
          <a:p>
            <a:pPr algn="just">
              <a:buNone/>
            </a:pPr>
            <a:endParaRPr lang="es-MX" sz="2800" dirty="0" smtClean="0">
              <a:cs typeface="Times New Roman" pitchFamily="18" charset="0"/>
            </a:endParaRPr>
          </a:p>
          <a:p>
            <a:pPr algn="just"/>
            <a:endParaRPr lang="es-MX" sz="2800" dirty="0" smtClean="0">
              <a:cs typeface="Times New Roman" pitchFamily="18" charset="0"/>
            </a:endParaRPr>
          </a:p>
          <a:p>
            <a:pPr algn="just"/>
            <a:endParaRPr lang="es-MX" sz="2800" dirty="0" smtClean="0">
              <a:cs typeface="Times New Roman" pitchFamily="18" charset="0"/>
            </a:endParaRPr>
          </a:p>
          <a:p>
            <a:pPr algn="just"/>
            <a:endParaRPr lang="es-MX" sz="2800" dirty="0" smtClean="0">
              <a:solidFill>
                <a:schemeClr val="tx1"/>
              </a:solidFill>
              <a:ea typeface="+mn-ea"/>
              <a:cs typeface="Times New Roman" pitchFamily="18" charset="0"/>
            </a:endParaRPr>
          </a:p>
          <a:p>
            <a:pPr algn="just"/>
            <a:endParaRPr lang="es-MX" sz="2800" dirty="0" smtClean="0">
              <a:cs typeface="Times New Roman" pitchFamily="18" charset="0"/>
            </a:endParaRPr>
          </a:p>
          <a:p>
            <a:pPr algn="just"/>
            <a:endParaRPr lang="es-MX" sz="2800" dirty="0" smtClean="0">
              <a:solidFill>
                <a:schemeClr val="tx1"/>
              </a:solidFill>
              <a:ea typeface="+mn-ea"/>
              <a:cs typeface="Times New Roman" pitchFamily="18" charset="0"/>
            </a:endParaRPr>
          </a:p>
          <a:p>
            <a:pPr algn="just"/>
            <a:endParaRPr lang="es-MX" sz="2000" dirty="0" smtClean="0">
              <a:latin typeface="Times New Roman" pitchFamily="18" charset="0"/>
              <a:cs typeface="Times New Roman" pitchFamily="18" charset="0"/>
            </a:endParaRPr>
          </a:p>
          <a:p>
            <a:pPr algn="just"/>
            <a:endParaRPr lang="es-MX" sz="2000" dirty="0" smtClean="0">
              <a:solidFill>
                <a:schemeClr val="tx1"/>
              </a:solidFill>
              <a:latin typeface="Times New Roman" pitchFamily="18" charset="0"/>
              <a:ea typeface="+mn-ea"/>
              <a:cs typeface="Times New Roman" pitchFamily="18" charset="0"/>
            </a:endParaRPr>
          </a:p>
          <a:p>
            <a:pPr algn="just"/>
            <a:endParaRPr lang="es-MX" sz="2000" dirty="0" smtClean="0">
              <a:latin typeface="Times New Roman" pitchFamily="18" charset="0"/>
              <a:cs typeface="Times New Roman" pitchFamily="18" charset="0"/>
            </a:endParaRPr>
          </a:p>
          <a:p>
            <a:pPr algn="just"/>
            <a:endParaRPr lang="es-MX" sz="2000" dirty="0" smtClean="0">
              <a:solidFill>
                <a:schemeClr val="tx1"/>
              </a:solidFill>
              <a:latin typeface="Times New Roman" pitchFamily="18" charset="0"/>
              <a:ea typeface="+mn-ea"/>
              <a:cs typeface="Times New Roman" pitchFamily="18" charset="0"/>
            </a:endParaRPr>
          </a:p>
          <a:p>
            <a:endParaRPr lang="es-MX" sz="2000" dirty="0">
              <a:latin typeface="Times New Roman" pitchFamily="18" charset="0"/>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1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1079" name="Object 7"/>
          <p:cNvGraphicFramePr>
            <a:graphicFrameLocks noChangeAspect="1"/>
          </p:cNvGraphicFramePr>
          <p:nvPr/>
        </p:nvGraphicFramePr>
        <p:xfrm>
          <a:off x="2934195" y="1786171"/>
          <a:ext cx="3528389" cy="1062768"/>
        </p:xfrm>
        <a:graphic>
          <a:graphicData uri="http://schemas.openxmlformats.org/presentationml/2006/ole">
            <p:oleObj spid="_x0000_s823301" name="Equation" r:id="rId4" imgW="787320" imgH="241200" progId="Equation.DSMT4">
              <p:embed/>
            </p:oleObj>
          </a:graphicData>
        </a:graphic>
      </p:graphicFrame>
      <p:graphicFrame>
        <p:nvGraphicFramePr>
          <p:cNvPr id="823302" name="Object 6"/>
          <p:cNvGraphicFramePr>
            <a:graphicFrameLocks noChangeAspect="1"/>
          </p:cNvGraphicFramePr>
          <p:nvPr/>
        </p:nvGraphicFramePr>
        <p:xfrm>
          <a:off x="3677987" y="3972927"/>
          <a:ext cx="2512748" cy="1102476"/>
        </p:xfrm>
        <a:graphic>
          <a:graphicData uri="http://schemas.openxmlformats.org/presentationml/2006/ole">
            <p:oleObj spid="_x0000_s823302" name="Equation" r:id="rId5" imgW="545760" imgH="241200" progId="Equation.DSMT4">
              <p:embed/>
            </p:oleObj>
          </a:graphicData>
        </a:graphic>
      </p:graphicFrame>
      <p:graphicFrame>
        <p:nvGraphicFramePr>
          <p:cNvPr id="823303" name="Object 7"/>
          <p:cNvGraphicFramePr>
            <a:graphicFrameLocks noChangeAspect="1"/>
          </p:cNvGraphicFramePr>
          <p:nvPr/>
        </p:nvGraphicFramePr>
        <p:xfrm>
          <a:off x="3762125" y="5797300"/>
          <a:ext cx="2918112" cy="1060700"/>
        </p:xfrm>
        <a:graphic>
          <a:graphicData uri="http://schemas.openxmlformats.org/presentationml/2006/ole">
            <p:oleObj spid="_x0000_s823303" name="Equation" r:id="rId6" imgW="558720" imgH="253800" progId="Equation.DSMT4">
              <p:embed/>
            </p:oleObj>
          </a:graphicData>
        </a:graphic>
      </p:graphicFrame>
    </p:spTree>
  </p:cSld>
  <p:clrMapOvr>
    <a:masterClrMapping/>
  </p:clrMapOvr>
  <p:transition>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1079"/>
                                        </p:tgtEl>
                                        <p:attrNameLst>
                                          <p:attrName>style.visibility</p:attrName>
                                        </p:attrNameLst>
                                      </p:cBhvr>
                                      <p:to>
                                        <p:strVal val="visible"/>
                                      </p:to>
                                    </p:set>
                                    <p:anim calcmode="lin" valueType="num">
                                      <p:cBhvr additive="base">
                                        <p:cTn id="31" dur="500" fill="hold"/>
                                        <p:tgtEl>
                                          <p:spTgt spid="131079"/>
                                        </p:tgtEl>
                                        <p:attrNameLst>
                                          <p:attrName>ppt_x</p:attrName>
                                        </p:attrNameLst>
                                      </p:cBhvr>
                                      <p:tavLst>
                                        <p:tav tm="0">
                                          <p:val>
                                            <p:strVal val="#ppt_x"/>
                                          </p:val>
                                        </p:tav>
                                        <p:tav tm="100000">
                                          <p:val>
                                            <p:strVal val="#ppt_x"/>
                                          </p:val>
                                        </p:tav>
                                      </p:tavLst>
                                    </p:anim>
                                    <p:anim calcmode="lin" valueType="num">
                                      <p:cBhvr additive="base">
                                        <p:cTn id="32" dur="500" fill="hold"/>
                                        <p:tgtEl>
                                          <p:spTgt spid="13107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23302"/>
                                        </p:tgtEl>
                                        <p:attrNameLst>
                                          <p:attrName>style.visibility</p:attrName>
                                        </p:attrNameLst>
                                      </p:cBhvr>
                                      <p:to>
                                        <p:strVal val="visible"/>
                                      </p:to>
                                    </p:set>
                                    <p:anim calcmode="lin" valueType="num">
                                      <p:cBhvr additive="base">
                                        <p:cTn id="37" dur="500" fill="hold"/>
                                        <p:tgtEl>
                                          <p:spTgt spid="823302"/>
                                        </p:tgtEl>
                                        <p:attrNameLst>
                                          <p:attrName>ppt_x</p:attrName>
                                        </p:attrNameLst>
                                      </p:cBhvr>
                                      <p:tavLst>
                                        <p:tav tm="0">
                                          <p:val>
                                            <p:strVal val="#ppt_x"/>
                                          </p:val>
                                        </p:tav>
                                        <p:tav tm="100000">
                                          <p:val>
                                            <p:strVal val="#ppt_x"/>
                                          </p:val>
                                        </p:tav>
                                      </p:tavLst>
                                    </p:anim>
                                    <p:anim calcmode="lin" valueType="num">
                                      <p:cBhvr additive="base">
                                        <p:cTn id="38" dur="500" fill="hold"/>
                                        <p:tgtEl>
                                          <p:spTgt spid="82330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823303"/>
                                        </p:tgtEl>
                                        <p:attrNameLst>
                                          <p:attrName>style.visibility</p:attrName>
                                        </p:attrNameLst>
                                      </p:cBhvr>
                                      <p:to>
                                        <p:strVal val="visible"/>
                                      </p:to>
                                    </p:set>
                                    <p:anim calcmode="lin" valueType="num">
                                      <p:cBhvr>
                                        <p:cTn id="43" dur="1000" fill="hold"/>
                                        <p:tgtEl>
                                          <p:spTgt spid="823303"/>
                                        </p:tgtEl>
                                        <p:attrNameLst>
                                          <p:attrName>ppt_w</p:attrName>
                                        </p:attrNameLst>
                                      </p:cBhvr>
                                      <p:tavLst>
                                        <p:tav tm="0">
                                          <p:val>
                                            <p:fltVal val="0"/>
                                          </p:val>
                                        </p:tav>
                                        <p:tav tm="100000">
                                          <p:val>
                                            <p:strVal val="#ppt_w"/>
                                          </p:val>
                                        </p:tav>
                                      </p:tavLst>
                                    </p:anim>
                                    <p:anim calcmode="lin" valueType="num">
                                      <p:cBhvr>
                                        <p:cTn id="44" dur="1000" fill="hold"/>
                                        <p:tgtEl>
                                          <p:spTgt spid="823303"/>
                                        </p:tgtEl>
                                        <p:attrNameLst>
                                          <p:attrName>ppt_h</p:attrName>
                                        </p:attrNameLst>
                                      </p:cBhvr>
                                      <p:tavLst>
                                        <p:tav tm="0">
                                          <p:val>
                                            <p:fltVal val="0"/>
                                          </p:val>
                                        </p:tav>
                                        <p:tav tm="100000">
                                          <p:val>
                                            <p:strVal val="#ppt_h"/>
                                          </p:val>
                                        </p:tav>
                                      </p:tavLst>
                                    </p:anim>
                                    <p:anim calcmode="lin" valueType="num">
                                      <p:cBhvr>
                                        <p:cTn id="45" dur="1000" fill="hold"/>
                                        <p:tgtEl>
                                          <p:spTgt spid="823303"/>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82330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36559" y="0"/>
            <a:ext cx="8614609" cy="1143000"/>
          </a:xfrm>
        </p:spPr>
        <p:txBody>
          <a:bodyPr/>
          <a:lstStyle/>
          <a:p>
            <a:pPr algn="ctr"/>
            <a:r>
              <a:rPr lang="es-MX" sz="3200" b="1" dirty="0" smtClean="0">
                <a:solidFill>
                  <a:srgbClr val="FFFF00"/>
                </a:solidFill>
                <a:latin typeface="Times New Roman" pitchFamily="18" charset="0"/>
                <a:cs typeface="Times New Roman" pitchFamily="18" charset="0"/>
              </a:rPr>
              <a:t>V.	Relación densidad de corriente y velocidad de deriva_3</a:t>
            </a:r>
            <a:endParaRPr lang="es-MX" sz="3200" b="1" dirty="0">
              <a:latin typeface="Times New Roman" pitchFamily="18" charset="0"/>
              <a:cs typeface="Times New Roman" pitchFamily="18" charset="0"/>
            </a:endParaRPr>
          </a:p>
        </p:txBody>
      </p:sp>
      <p:sp>
        <p:nvSpPr>
          <p:cNvPr id="6" name="5 Marcador de contenido"/>
          <p:cNvSpPr>
            <a:spLocks noGrp="1"/>
          </p:cNvSpPr>
          <p:nvPr>
            <p:ph sz="half" idx="4294967295"/>
          </p:nvPr>
        </p:nvSpPr>
        <p:spPr>
          <a:xfrm>
            <a:off x="421106" y="1034716"/>
            <a:ext cx="8518358" cy="5823284"/>
          </a:xfrm>
          <a:solidFill>
            <a:srgbClr val="002060"/>
          </a:solidFill>
        </p:spPr>
        <p:txBody>
          <a:bodyPr/>
          <a:lstStyle/>
          <a:p>
            <a:pPr algn="just"/>
            <a:r>
              <a:rPr lang="es-MX" sz="2400" dirty="0" smtClean="0">
                <a:cs typeface="Times New Roman" pitchFamily="18" charset="0"/>
              </a:rPr>
              <a:t>Si existe </a:t>
            </a:r>
            <a:r>
              <a:rPr lang="es-MX" sz="2400" i="1" dirty="0" smtClean="0">
                <a:cs typeface="Times New Roman" pitchFamily="18" charset="0"/>
              </a:rPr>
              <a:t>n</a:t>
            </a:r>
            <a:r>
              <a:rPr lang="es-MX" sz="2400" dirty="0" smtClean="0">
                <a:cs typeface="Times New Roman" pitchFamily="18" charset="0"/>
              </a:rPr>
              <a:t> partículas cargadas móviles  por unidad de volumen. La densidad de carga por unidad de volumen se expresa en la forma </a:t>
            </a:r>
          </a:p>
          <a:p>
            <a:pPr algn="just"/>
            <a:endParaRPr lang="es-MX" sz="2400" dirty="0" smtClean="0">
              <a:cs typeface="Times New Roman" pitchFamily="18" charset="0"/>
            </a:endParaRPr>
          </a:p>
          <a:p>
            <a:pPr algn="just"/>
            <a:r>
              <a:rPr lang="es-MX" sz="2400" dirty="0" smtClean="0">
                <a:cs typeface="Times New Roman" pitchFamily="18" charset="0"/>
              </a:rPr>
              <a:t>Por lo tanto </a:t>
            </a:r>
            <a:r>
              <a:rPr lang="es-MX" sz="2400" dirty="0" smtClean="0">
                <a:solidFill>
                  <a:srgbClr val="FFFF00"/>
                </a:solidFill>
                <a:cs typeface="Times New Roman" pitchFamily="18" charset="0"/>
              </a:rPr>
              <a:t>j</a:t>
            </a:r>
            <a:r>
              <a:rPr lang="es-MX" sz="2400" dirty="0" smtClean="0">
                <a:cs typeface="Times New Roman" pitchFamily="18" charset="0"/>
              </a:rPr>
              <a:t> puede escribirse en la forma</a:t>
            </a:r>
          </a:p>
          <a:p>
            <a:pPr algn="just"/>
            <a:endParaRPr lang="es-MX" sz="2400" dirty="0" smtClean="0">
              <a:cs typeface="Times New Roman" pitchFamily="18" charset="0"/>
            </a:endParaRPr>
          </a:p>
          <a:p>
            <a:pPr algn="just"/>
            <a:r>
              <a:rPr lang="es-MX" sz="2400" dirty="0" smtClean="0">
                <a:cs typeface="Times New Roman" pitchFamily="18" charset="0"/>
              </a:rPr>
              <a:t>Si los portadores de carga son los electrones</a:t>
            </a:r>
          </a:p>
          <a:p>
            <a:pPr algn="just"/>
            <a:endParaRPr lang="es-MX" sz="2400" dirty="0" smtClean="0">
              <a:cs typeface="Times New Roman" pitchFamily="18" charset="0"/>
            </a:endParaRPr>
          </a:p>
          <a:p>
            <a:pPr algn="just"/>
            <a:r>
              <a:rPr lang="es-MX" sz="2400" dirty="0" smtClean="0">
                <a:cs typeface="Times New Roman" pitchFamily="18" charset="0"/>
              </a:rPr>
              <a:t>Para portadores de ambos tipos </a:t>
            </a:r>
          </a:p>
          <a:p>
            <a:pPr algn="just"/>
            <a:endParaRPr lang="es-MX" sz="2000" dirty="0" smtClean="0">
              <a:latin typeface="Times New Roman" pitchFamily="18" charset="0"/>
              <a:cs typeface="Times New Roman" pitchFamily="18" charset="0"/>
            </a:endParaRPr>
          </a:p>
          <a:p>
            <a:pPr algn="just">
              <a:buNone/>
            </a:pPr>
            <a:endParaRPr lang="es-MX" sz="2000" dirty="0" smtClean="0">
              <a:latin typeface="Times New Roman" pitchFamily="18" charset="0"/>
              <a:cs typeface="Times New Roman" pitchFamily="18" charset="0"/>
            </a:endParaRPr>
          </a:p>
          <a:p>
            <a:pPr algn="just"/>
            <a:endParaRPr lang="es-MX" sz="2000" dirty="0" smtClean="0">
              <a:latin typeface="Times New Roman" pitchFamily="18" charset="0"/>
              <a:cs typeface="Times New Roman" pitchFamily="18" charset="0"/>
            </a:endParaRPr>
          </a:p>
          <a:p>
            <a:endParaRPr lang="es-MX" sz="2000" dirty="0">
              <a:latin typeface="Times New Roman" pitchFamily="18" charset="0"/>
              <a:cs typeface="Times New Roman" pitchFamily="18" charset="0"/>
            </a:endParaRPr>
          </a:p>
        </p:txBody>
      </p:sp>
      <p:sp>
        <p:nvSpPr>
          <p:cNvPr id="133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3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3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31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31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3129" name="Object 9"/>
          <p:cNvGraphicFramePr>
            <a:graphicFrameLocks noChangeAspect="1"/>
          </p:cNvGraphicFramePr>
          <p:nvPr/>
        </p:nvGraphicFramePr>
        <p:xfrm>
          <a:off x="3135740" y="2059646"/>
          <a:ext cx="2242375" cy="950158"/>
        </p:xfrm>
        <a:graphic>
          <a:graphicData uri="http://schemas.openxmlformats.org/presentationml/2006/ole">
            <p:oleObj spid="_x0000_s694276" name="Equation" r:id="rId4" imgW="558720" imgH="241200" progId="Equation.DSMT4">
              <p:embed/>
            </p:oleObj>
          </a:graphicData>
        </a:graphic>
      </p:graphicFrame>
      <p:sp>
        <p:nvSpPr>
          <p:cNvPr id="1331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3131" name="Object 11"/>
          <p:cNvGraphicFramePr>
            <a:graphicFrameLocks noChangeAspect="1"/>
          </p:cNvGraphicFramePr>
          <p:nvPr/>
        </p:nvGraphicFramePr>
        <p:xfrm>
          <a:off x="2634175" y="3222512"/>
          <a:ext cx="3314306" cy="994292"/>
        </p:xfrm>
        <a:graphic>
          <a:graphicData uri="http://schemas.openxmlformats.org/presentationml/2006/ole">
            <p:oleObj spid="_x0000_s694277" name="Equation" r:id="rId5" imgW="609480" imgH="241200" progId="Equation.DSMT4">
              <p:embed/>
            </p:oleObj>
          </a:graphicData>
        </a:graphic>
      </p:graphicFrame>
      <p:sp>
        <p:nvSpPr>
          <p:cNvPr id="1331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3133" name="Object 13"/>
          <p:cNvGraphicFramePr>
            <a:graphicFrameLocks noChangeAspect="1"/>
          </p:cNvGraphicFramePr>
          <p:nvPr/>
        </p:nvGraphicFramePr>
        <p:xfrm>
          <a:off x="2837877" y="4477353"/>
          <a:ext cx="2410817" cy="856475"/>
        </p:xfrm>
        <a:graphic>
          <a:graphicData uri="http://schemas.openxmlformats.org/presentationml/2006/ole">
            <p:oleObj spid="_x0000_s694278" name="Equation" r:id="rId6" imgW="723600" imgH="253800" progId="Equation.DSMT4">
              <p:embed/>
            </p:oleObj>
          </a:graphicData>
        </a:graphic>
      </p:graphicFrame>
      <p:sp>
        <p:nvSpPr>
          <p:cNvPr id="13313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3135" name="Object 15"/>
          <p:cNvGraphicFramePr>
            <a:graphicFrameLocks noChangeAspect="1"/>
          </p:cNvGraphicFramePr>
          <p:nvPr/>
        </p:nvGraphicFramePr>
        <p:xfrm>
          <a:off x="2799485" y="5816154"/>
          <a:ext cx="3434233" cy="1041846"/>
        </p:xfrm>
        <a:graphic>
          <a:graphicData uri="http://schemas.openxmlformats.org/presentationml/2006/ole">
            <p:oleObj spid="_x0000_s694279" name="Equation" r:id="rId7" imgW="850680" imgH="253800" progId="Equation.DSMT4">
              <p:embed/>
            </p:oleObj>
          </a:graphicData>
        </a:graphic>
      </p:graphicFrame>
    </p:spTree>
  </p:cSld>
  <p:clrMapOvr>
    <a:masterClrMapping/>
  </p:clrMapOvr>
  <p:transition>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3129"/>
                                        </p:tgtEl>
                                        <p:attrNameLst>
                                          <p:attrName>style.visibility</p:attrName>
                                        </p:attrNameLst>
                                      </p:cBhvr>
                                      <p:to>
                                        <p:strVal val="visible"/>
                                      </p:to>
                                    </p:set>
                                    <p:anim calcmode="lin" valueType="num">
                                      <p:cBhvr additive="base">
                                        <p:cTn id="15" dur="500" fill="hold"/>
                                        <p:tgtEl>
                                          <p:spTgt spid="133129"/>
                                        </p:tgtEl>
                                        <p:attrNameLst>
                                          <p:attrName>ppt_x</p:attrName>
                                        </p:attrNameLst>
                                      </p:cBhvr>
                                      <p:tavLst>
                                        <p:tav tm="0">
                                          <p:val>
                                            <p:strVal val="#ppt_x"/>
                                          </p:val>
                                        </p:tav>
                                        <p:tav tm="100000">
                                          <p:val>
                                            <p:strVal val="#ppt_x"/>
                                          </p:val>
                                        </p:tav>
                                      </p:tavLst>
                                    </p:anim>
                                    <p:anim calcmode="lin" valueType="num">
                                      <p:cBhvr additive="base">
                                        <p:cTn id="16" dur="500" fill="hold"/>
                                        <p:tgtEl>
                                          <p:spTgt spid="13312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3131"/>
                                        </p:tgtEl>
                                        <p:attrNameLst>
                                          <p:attrName>style.visibility</p:attrName>
                                        </p:attrNameLst>
                                      </p:cBhvr>
                                      <p:to>
                                        <p:strVal val="visible"/>
                                      </p:to>
                                    </p:set>
                                    <p:anim calcmode="lin" valueType="num">
                                      <p:cBhvr additive="base">
                                        <p:cTn id="29" dur="500" fill="hold"/>
                                        <p:tgtEl>
                                          <p:spTgt spid="133131"/>
                                        </p:tgtEl>
                                        <p:attrNameLst>
                                          <p:attrName>ppt_x</p:attrName>
                                        </p:attrNameLst>
                                      </p:cBhvr>
                                      <p:tavLst>
                                        <p:tav tm="0">
                                          <p:val>
                                            <p:strVal val="#ppt_x"/>
                                          </p:val>
                                        </p:tav>
                                        <p:tav tm="100000">
                                          <p:val>
                                            <p:strVal val="#ppt_x"/>
                                          </p:val>
                                        </p:tav>
                                      </p:tavLst>
                                    </p:anim>
                                    <p:anim calcmode="lin" valueType="num">
                                      <p:cBhvr additive="base">
                                        <p:cTn id="30" dur="500" fill="hold"/>
                                        <p:tgtEl>
                                          <p:spTgt spid="1331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33"/>
                                        </p:tgtEl>
                                        <p:attrNameLst>
                                          <p:attrName>style.visibility</p:attrName>
                                        </p:attrNameLst>
                                      </p:cBhvr>
                                      <p:to>
                                        <p:strVal val="visible"/>
                                      </p:to>
                                    </p:set>
                                    <p:anim calcmode="lin" valueType="num">
                                      <p:cBhvr additive="base">
                                        <p:cTn id="43" dur="500" fill="hold"/>
                                        <p:tgtEl>
                                          <p:spTgt spid="133133"/>
                                        </p:tgtEl>
                                        <p:attrNameLst>
                                          <p:attrName>ppt_x</p:attrName>
                                        </p:attrNameLst>
                                      </p:cBhvr>
                                      <p:tavLst>
                                        <p:tav tm="0">
                                          <p:val>
                                            <p:strVal val="#ppt_x"/>
                                          </p:val>
                                        </p:tav>
                                        <p:tav tm="100000">
                                          <p:val>
                                            <p:strVal val="#ppt_x"/>
                                          </p:val>
                                        </p:tav>
                                      </p:tavLst>
                                    </p:anim>
                                    <p:anim calcmode="lin" valueType="num">
                                      <p:cBhvr additive="base">
                                        <p:cTn id="44" dur="500" fill="hold"/>
                                        <p:tgtEl>
                                          <p:spTgt spid="1331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p:cTn id="49"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133135"/>
                                        </p:tgtEl>
                                        <p:attrNameLst>
                                          <p:attrName>style.visibility</p:attrName>
                                        </p:attrNameLst>
                                      </p:cBhvr>
                                      <p:to>
                                        <p:strVal val="visible"/>
                                      </p:to>
                                    </p:set>
                                    <p:animEffect transition="in" filter="diamond(in)">
                                      <p:cBhvr>
                                        <p:cTn id="57" dur="2000"/>
                                        <p:tgtEl>
                                          <p:spTgt spid="133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86538" y="0"/>
            <a:ext cx="7772400" cy="714380"/>
          </a:xfrm>
        </p:spPr>
        <p:txBody>
          <a:bodyPr/>
          <a:lstStyle/>
          <a:p>
            <a:pPr algn="ctr"/>
            <a:r>
              <a:rPr lang="es-MX" dirty="0" smtClean="0">
                <a:solidFill>
                  <a:srgbClr val="FFC000"/>
                </a:solidFill>
              </a:rPr>
              <a:t>Resumen</a:t>
            </a:r>
            <a:endParaRPr lang="es-MX" dirty="0">
              <a:solidFill>
                <a:srgbClr val="FFC000"/>
              </a:solidFill>
            </a:endParaRPr>
          </a:p>
        </p:txBody>
      </p:sp>
      <p:sp>
        <p:nvSpPr>
          <p:cNvPr id="6" name="5 Marcador de contenido"/>
          <p:cNvSpPr>
            <a:spLocks noGrp="1"/>
          </p:cNvSpPr>
          <p:nvPr>
            <p:ph idx="1"/>
          </p:nvPr>
        </p:nvSpPr>
        <p:spPr>
          <a:xfrm>
            <a:off x="336884" y="613611"/>
            <a:ext cx="8592834" cy="6101537"/>
          </a:xfrm>
        </p:spPr>
        <p:txBody>
          <a:bodyPr/>
          <a:lstStyle/>
          <a:p>
            <a:pPr>
              <a:buNone/>
            </a:pPr>
            <a:r>
              <a:rPr lang="es-MX" sz="2800" dirty="0" smtClean="0"/>
              <a:t>	La corriente y la densidad de corriente se expresan como</a:t>
            </a:r>
            <a:endParaRPr lang="es-MX" sz="2800" dirty="0"/>
          </a:p>
        </p:txBody>
      </p:sp>
      <p:pic>
        <p:nvPicPr>
          <p:cNvPr id="175107" name="Picture 3"/>
          <p:cNvPicPr>
            <a:picLocks noChangeAspect="1" noChangeArrowheads="1"/>
          </p:cNvPicPr>
          <p:nvPr/>
        </p:nvPicPr>
        <p:blipFill>
          <a:blip r:embed="rId3" cstate="print">
            <a:lum bright="-20000" contrast="40000"/>
          </a:blip>
          <a:srcRect/>
          <a:stretch>
            <a:fillRect/>
          </a:stretch>
        </p:blipFill>
        <p:spPr bwMode="auto">
          <a:xfrm>
            <a:off x="1458560" y="1581197"/>
            <a:ext cx="7035736" cy="5276803"/>
          </a:xfrm>
          <a:prstGeom prst="rect">
            <a:avLst/>
          </a:prstGeom>
          <a:noFill/>
          <a:ln w="9525">
            <a:noFill/>
            <a:miter lim="800000"/>
            <a:headEnd/>
            <a:tailEnd/>
          </a:ln>
        </p:spPr>
      </p:pic>
      <p:sp>
        <p:nvSpPr>
          <p:cNvPr id="10" name="9 Rectángulo"/>
          <p:cNvSpPr/>
          <p:nvPr/>
        </p:nvSpPr>
        <p:spPr bwMode="auto">
          <a:xfrm>
            <a:off x="6286512" y="3714752"/>
            <a:ext cx="2857488" cy="1154408"/>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smtClean="0">
              <a:ln>
                <a:noFill/>
              </a:ln>
              <a:solidFill>
                <a:schemeClr val="tx1"/>
              </a:solidFill>
              <a:effectLst/>
              <a:latin typeface="Times New Roman" pitchFamily="18" charset="0"/>
            </a:endParaRPr>
          </a:p>
        </p:txBody>
      </p:sp>
      <p:graphicFrame>
        <p:nvGraphicFramePr>
          <p:cNvPr id="175108" name="Object 4"/>
          <p:cNvGraphicFramePr>
            <a:graphicFrameLocks noChangeAspect="1"/>
          </p:cNvGraphicFramePr>
          <p:nvPr/>
        </p:nvGraphicFramePr>
        <p:xfrm>
          <a:off x="6357950" y="3857628"/>
          <a:ext cx="2651696" cy="795508"/>
        </p:xfrm>
        <a:graphic>
          <a:graphicData uri="http://schemas.openxmlformats.org/presentationml/2006/ole">
            <p:oleObj spid="_x0000_s695298" name="Equation" r:id="rId4" imgW="609480" imgH="241200" progId="Equation.DSMT4">
              <p:embed/>
            </p:oleObj>
          </a:graphicData>
        </a:graphic>
      </p:graphicFrame>
      <p:pic>
        <p:nvPicPr>
          <p:cNvPr id="175109" name="Picture 5"/>
          <p:cNvPicPr>
            <a:picLocks noChangeAspect="1" noChangeArrowheads="1"/>
          </p:cNvPicPr>
          <p:nvPr/>
        </p:nvPicPr>
        <p:blipFill>
          <a:blip r:embed="rId5" cstate="print">
            <a:lum bright="-20000" contrast="40000"/>
          </a:blip>
          <a:srcRect/>
          <a:stretch>
            <a:fillRect/>
          </a:stretch>
        </p:blipFill>
        <p:spPr bwMode="auto">
          <a:xfrm>
            <a:off x="815552" y="1449052"/>
            <a:ext cx="2870205" cy="1143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461946"/>
          </a:xfrm>
        </p:spPr>
        <p:txBody>
          <a:bodyPr/>
          <a:lstStyle/>
          <a:p>
            <a:pPr algn="ctr"/>
            <a:r>
              <a:rPr lang="es-MX" b="1" dirty="0" smtClean="0">
                <a:solidFill>
                  <a:srgbClr val="FFFF00"/>
                </a:solidFill>
              </a:rPr>
              <a:t>Ejemplo 01</a:t>
            </a:r>
            <a:endParaRPr lang="es-MX" b="1" dirty="0">
              <a:solidFill>
                <a:srgbClr val="FFFF00"/>
              </a:solidFill>
            </a:endParaRPr>
          </a:p>
        </p:txBody>
      </p:sp>
      <p:sp>
        <p:nvSpPr>
          <p:cNvPr id="3" name="2 Marcador de contenido"/>
          <p:cNvSpPr>
            <a:spLocks noGrp="1"/>
          </p:cNvSpPr>
          <p:nvPr>
            <p:ph idx="1"/>
          </p:nvPr>
        </p:nvSpPr>
        <p:spPr>
          <a:xfrm>
            <a:off x="357158" y="1500174"/>
            <a:ext cx="8572560" cy="5143536"/>
          </a:xfrm>
        </p:spPr>
        <p:txBody>
          <a:bodyPr/>
          <a:lstStyle/>
          <a:p>
            <a:pPr lvl="0" algn="just">
              <a:buNone/>
            </a:pPr>
            <a:r>
              <a:rPr lang="es-MX" dirty="0" smtClean="0"/>
              <a:t>	Una corriente de 2 A pasa a través de un conductor de cobre de 1,2 mm de diámetro. Determine: (a) la densidad de corriente , (b) la velocidad de deriva de los electrones libres del conductor, sabiendo que la densidad de electrónica es </a:t>
            </a:r>
            <a:r>
              <a:rPr lang="es-MX" i="1" dirty="0" smtClean="0"/>
              <a:t>n = 2,3.10</a:t>
            </a:r>
            <a:r>
              <a:rPr lang="es-MX" i="1" baseline="30000" dirty="0" smtClean="0"/>
              <a:t>29</a:t>
            </a:r>
            <a:r>
              <a:rPr lang="es-MX" i="1" dirty="0" smtClean="0"/>
              <a:t>electrones/m</a:t>
            </a:r>
            <a:r>
              <a:rPr lang="es-MX" i="1" baseline="30000" dirty="0" smtClean="0"/>
              <a:t>3</a:t>
            </a:r>
            <a:r>
              <a:rPr lang="es-MX" i="1" dirty="0" smtClean="0"/>
              <a:t>.</a:t>
            </a:r>
            <a:endParaRPr lang="es-MX" dirty="0" smtClean="0"/>
          </a:p>
          <a:p>
            <a:pPr>
              <a:buNone/>
            </a:pPr>
            <a:endParaRPr lang="es-MX"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461946"/>
          </a:xfrm>
        </p:spPr>
        <p:txBody>
          <a:bodyPr/>
          <a:lstStyle/>
          <a:p>
            <a:pPr algn="ctr"/>
            <a:r>
              <a:rPr lang="es-MX" b="1" dirty="0" smtClean="0">
                <a:solidFill>
                  <a:srgbClr val="FFFF00"/>
                </a:solidFill>
              </a:rPr>
              <a:t>Ejemplo 02</a:t>
            </a:r>
            <a:endParaRPr lang="es-MX" b="1" dirty="0">
              <a:solidFill>
                <a:srgbClr val="FFFF00"/>
              </a:solidFill>
            </a:endParaRPr>
          </a:p>
        </p:txBody>
      </p:sp>
      <p:sp>
        <p:nvSpPr>
          <p:cNvPr id="3" name="2 Marcador de contenido"/>
          <p:cNvSpPr>
            <a:spLocks noGrp="1"/>
          </p:cNvSpPr>
          <p:nvPr>
            <p:ph idx="1"/>
          </p:nvPr>
        </p:nvSpPr>
        <p:spPr>
          <a:xfrm>
            <a:off x="357158" y="1500174"/>
            <a:ext cx="8572560" cy="5143536"/>
          </a:xfrm>
        </p:spPr>
        <p:txBody>
          <a:bodyPr/>
          <a:lstStyle/>
          <a:p>
            <a:pPr lvl="0" algn="just">
              <a:buNone/>
            </a:pPr>
            <a:r>
              <a:rPr lang="es-MX" dirty="0" smtClean="0"/>
              <a:t>	La densidad del aluminio es de</a:t>
            </a:r>
            <a:r>
              <a:rPr lang="es-MX" i="1" dirty="0" smtClean="0"/>
              <a:t> </a:t>
            </a:r>
            <a:r>
              <a:rPr lang="es-MX" b="1" i="1" dirty="0" smtClean="0">
                <a:solidFill>
                  <a:srgbClr val="FFFF00"/>
                </a:solidFill>
              </a:rPr>
              <a:t>2,7 g/cm</a:t>
            </a:r>
            <a:r>
              <a:rPr lang="es-MX" b="1" i="1" baseline="30000" dirty="0" smtClean="0">
                <a:solidFill>
                  <a:srgbClr val="FFFF00"/>
                </a:solidFill>
              </a:rPr>
              <a:t>3</a:t>
            </a:r>
            <a:r>
              <a:rPr lang="es-MX" b="1" dirty="0" smtClean="0">
                <a:solidFill>
                  <a:srgbClr val="FFFF00"/>
                </a:solidFill>
              </a:rPr>
              <a:t> </a:t>
            </a:r>
            <a:r>
              <a:rPr lang="es-MX" dirty="0" smtClean="0"/>
              <a:t>y su peso atómico es </a:t>
            </a:r>
            <a:r>
              <a:rPr lang="es-MX" b="1" i="1" dirty="0" smtClean="0">
                <a:solidFill>
                  <a:srgbClr val="FFFF00"/>
                </a:solidFill>
              </a:rPr>
              <a:t>27</a:t>
            </a:r>
            <a:r>
              <a:rPr lang="es-MX" dirty="0" smtClean="0"/>
              <a:t>. Suponiendo que cada átomo tiene </a:t>
            </a:r>
            <a:r>
              <a:rPr lang="es-MX" b="1" i="1" dirty="0" smtClean="0">
                <a:solidFill>
                  <a:srgbClr val="FFFF00"/>
                </a:solidFill>
              </a:rPr>
              <a:t>3 electrones </a:t>
            </a:r>
            <a:r>
              <a:rPr lang="es-MX" dirty="0" smtClean="0"/>
              <a:t>de conducción. Determine: (a) El número de electrones por centímetro cúbico, (b) si una corriente de </a:t>
            </a:r>
            <a:r>
              <a:rPr lang="es-MX" b="1" i="1" dirty="0" smtClean="0">
                <a:solidFill>
                  <a:srgbClr val="FFFF00"/>
                </a:solidFill>
              </a:rPr>
              <a:t>10 </a:t>
            </a:r>
            <a:r>
              <a:rPr lang="es-MX" b="1" i="1" dirty="0" err="1" smtClean="0">
                <a:solidFill>
                  <a:srgbClr val="FFFF00"/>
                </a:solidFill>
              </a:rPr>
              <a:t>mA</a:t>
            </a:r>
            <a:r>
              <a:rPr lang="es-MX" b="1" i="1" dirty="0" smtClean="0">
                <a:solidFill>
                  <a:srgbClr val="FFFF00"/>
                </a:solidFill>
              </a:rPr>
              <a:t> </a:t>
            </a:r>
            <a:r>
              <a:rPr lang="es-MX" dirty="0" smtClean="0"/>
              <a:t>fluye por el alambre conductor de </a:t>
            </a:r>
            <a:r>
              <a:rPr lang="es-MX" b="1" i="1" dirty="0" smtClean="0">
                <a:solidFill>
                  <a:srgbClr val="FFFF00"/>
                </a:solidFill>
              </a:rPr>
              <a:t>1 mm</a:t>
            </a:r>
            <a:r>
              <a:rPr lang="es-MX" b="1" i="1" baseline="30000" dirty="0" smtClean="0">
                <a:solidFill>
                  <a:srgbClr val="FFFF00"/>
                </a:solidFill>
              </a:rPr>
              <a:t>2</a:t>
            </a:r>
            <a:r>
              <a:rPr lang="es-MX" b="1" i="1" dirty="0" smtClean="0">
                <a:solidFill>
                  <a:srgbClr val="FFFF00"/>
                </a:solidFill>
              </a:rPr>
              <a:t> </a:t>
            </a:r>
            <a:r>
              <a:rPr lang="es-MX" dirty="0" smtClean="0"/>
              <a:t>de área transversal, calcular la velocidad de desplazamiento </a:t>
            </a:r>
            <a:r>
              <a:rPr lang="es-MX" b="1" i="1" dirty="0" err="1" smtClean="0">
                <a:solidFill>
                  <a:srgbClr val="FFFF00"/>
                </a:solidFill>
              </a:rPr>
              <a:t>v</a:t>
            </a:r>
            <a:r>
              <a:rPr lang="es-MX" b="1" i="1" baseline="-25000" dirty="0" err="1" smtClean="0">
                <a:solidFill>
                  <a:srgbClr val="FFFF00"/>
                </a:solidFill>
              </a:rPr>
              <a:t>d</a:t>
            </a:r>
            <a:r>
              <a:rPr lang="es-MX" b="1" i="1" dirty="0" err="1" smtClean="0">
                <a:solidFill>
                  <a:srgbClr val="FFFF00"/>
                </a:solidFill>
              </a:rPr>
              <a:t>.</a:t>
            </a:r>
            <a:endParaRPr lang="es-MX" b="1" dirty="0" smtClean="0">
              <a:solidFill>
                <a:srgbClr val="FFFF00"/>
              </a:solidFill>
            </a:endParaRPr>
          </a:p>
          <a:p>
            <a:pPr>
              <a:buNone/>
            </a:pPr>
            <a:endParaRPr lang="es-MX"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461946"/>
          </a:xfrm>
        </p:spPr>
        <p:txBody>
          <a:bodyPr/>
          <a:lstStyle/>
          <a:p>
            <a:pPr algn="ctr"/>
            <a:r>
              <a:rPr lang="es-MX" b="1" dirty="0" smtClean="0">
                <a:solidFill>
                  <a:srgbClr val="FFFF00"/>
                </a:solidFill>
              </a:rPr>
              <a:t>Ejemplo 03</a:t>
            </a:r>
            <a:endParaRPr lang="es-MX" b="1" dirty="0">
              <a:solidFill>
                <a:srgbClr val="FFFF00"/>
              </a:solidFill>
            </a:endParaRPr>
          </a:p>
        </p:txBody>
      </p:sp>
      <p:sp>
        <p:nvSpPr>
          <p:cNvPr id="3" name="2 Marcador de contenido"/>
          <p:cNvSpPr>
            <a:spLocks noGrp="1"/>
          </p:cNvSpPr>
          <p:nvPr>
            <p:ph idx="1"/>
          </p:nvPr>
        </p:nvSpPr>
        <p:spPr>
          <a:xfrm>
            <a:off x="357158" y="1285860"/>
            <a:ext cx="8572560" cy="5357850"/>
          </a:xfrm>
        </p:spPr>
        <p:txBody>
          <a:bodyPr/>
          <a:lstStyle/>
          <a:p>
            <a:pPr lvl="0" algn="just">
              <a:buNone/>
            </a:pPr>
            <a:r>
              <a:rPr lang="es-MX" dirty="0" smtClean="0"/>
              <a:t>	Un conductor de </a:t>
            </a:r>
            <a:r>
              <a:rPr lang="es-MX" b="1" i="1" dirty="0" smtClean="0">
                <a:solidFill>
                  <a:srgbClr val="FFFF00"/>
                </a:solidFill>
              </a:rPr>
              <a:t>2,59 mm </a:t>
            </a:r>
            <a:r>
              <a:rPr lang="es-MX" dirty="0" smtClean="0"/>
              <a:t>de diámetro (calibre 10) se suelda por su extremo con otro de diámetro </a:t>
            </a:r>
            <a:r>
              <a:rPr lang="es-MX" b="1" i="1" dirty="0" smtClean="0">
                <a:solidFill>
                  <a:srgbClr val="FFFF00"/>
                </a:solidFill>
              </a:rPr>
              <a:t>1,63 mm </a:t>
            </a:r>
            <a:r>
              <a:rPr lang="es-MX" dirty="0" smtClean="0"/>
              <a:t>(calibre 14). Por estos conductores circula una corriente de </a:t>
            </a:r>
            <a:r>
              <a:rPr lang="es-MX" b="1" i="1" dirty="0" smtClean="0">
                <a:solidFill>
                  <a:srgbClr val="FFFF00"/>
                </a:solidFill>
              </a:rPr>
              <a:t>2 A</a:t>
            </a:r>
            <a:r>
              <a:rPr lang="es-MX" dirty="0" smtClean="0"/>
              <a:t>. Determine: (a) La densidad de corriente en cada conductor, (b) si ambos son de cobre, con </a:t>
            </a:r>
            <a:r>
              <a:rPr lang="es-MX" b="1" i="1" dirty="0" smtClean="0">
                <a:solidFill>
                  <a:srgbClr val="FFFF00"/>
                </a:solidFill>
              </a:rPr>
              <a:t>1 electrón libre por átomo</a:t>
            </a:r>
            <a:r>
              <a:rPr lang="es-MX" dirty="0" smtClean="0"/>
              <a:t>, halle la velocidad de deriva en cada uno de los conductores. Considere que la densidad del cobre es </a:t>
            </a:r>
            <a:r>
              <a:rPr lang="es-MX" b="1" i="1" dirty="0" smtClean="0">
                <a:solidFill>
                  <a:srgbClr val="FFFF00"/>
                </a:solidFill>
              </a:rPr>
              <a:t>8,92 g/cm</a:t>
            </a:r>
            <a:r>
              <a:rPr lang="es-MX" b="1" i="1" baseline="30000" dirty="0" smtClean="0">
                <a:solidFill>
                  <a:srgbClr val="FFFF00"/>
                </a:solidFill>
              </a:rPr>
              <a:t>3</a:t>
            </a:r>
            <a:r>
              <a:rPr lang="es-MX" b="1" i="1" dirty="0" smtClean="0">
                <a:solidFill>
                  <a:srgbClr val="FFFF00"/>
                </a:solidFill>
              </a:rPr>
              <a:t> </a:t>
            </a:r>
            <a:r>
              <a:rPr lang="es-MX" dirty="0" smtClean="0"/>
              <a:t>y su peso atómico es </a:t>
            </a:r>
            <a:r>
              <a:rPr lang="es-MX" b="1" i="1" dirty="0" smtClean="0">
                <a:solidFill>
                  <a:srgbClr val="FFFF00"/>
                </a:solidFill>
              </a:rPr>
              <a:t>63,5 g/mol</a:t>
            </a:r>
            <a:r>
              <a:rPr lang="es-MX" dirty="0" smtClean="0"/>
              <a:t>.</a:t>
            </a:r>
          </a:p>
          <a:p>
            <a:pPr>
              <a:buNone/>
            </a:pPr>
            <a:endParaRPr lang="es-MX"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676260"/>
          </a:xfrm>
        </p:spPr>
        <p:txBody>
          <a:bodyPr/>
          <a:lstStyle/>
          <a:p>
            <a:pPr algn="ctr"/>
            <a:r>
              <a:rPr lang="es-MX" b="1" dirty="0" smtClean="0">
                <a:solidFill>
                  <a:srgbClr val="FFFF00"/>
                </a:solidFill>
              </a:rPr>
              <a:t>Ejemplo 04</a:t>
            </a:r>
            <a:endParaRPr lang="es-MX" b="1" dirty="0">
              <a:solidFill>
                <a:srgbClr val="FFFF00"/>
              </a:solidFill>
            </a:endParaRPr>
          </a:p>
        </p:txBody>
      </p:sp>
      <p:sp>
        <p:nvSpPr>
          <p:cNvPr id="3" name="2 Marcador de contenido"/>
          <p:cNvSpPr>
            <a:spLocks noGrp="1"/>
          </p:cNvSpPr>
          <p:nvPr>
            <p:ph idx="1"/>
          </p:nvPr>
        </p:nvSpPr>
        <p:spPr>
          <a:xfrm>
            <a:off x="285720" y="1428736"/>
            <a:ext cx="8572560" cy="5143536"/>
          </a:xfrm>
        </p:spPr>
        <p:txBody>
          <a:bodyPr/>
          <a:lstStyle/>
          <a:p>
            <a:pPr lvl="0" algn="just"/>
            <a:r>
              <a:rPr lang="es-MX" dirty="0" smtClean="0"/>
              <a:t>En un cierto haz de electrones existen </a:t>
            </a:r>
            <a:r>
              <a:rPr lang="es-MX" b="1" i="1" dirty="0" smtClean="0">
                <a:solidFill>
                  <a:srgbClr val="FFFF00"/>
                </a:solidFill>
              </a:rPr>
              <a:t>5.10</a:t>
            </a:r>
            <a:r>
              <a:rPr lang="es-MX" b="1" i="1" baseline="30000" dirty="0" smtClean="0">
                <a:solidFill>
                  <a:srgbClr val="FFFF00"/>
                </a:solidFill>
              </a:rPr>
              <a:t>6</a:t>
            </a:r>
            <a:r>
              <a:rPr lang="es-MX" b="1" i="1" dirty="0" smtClean="0">
                <a:solidFill>
                  <a:srgbClr val="FFFF00"/>
                </a:solidFill>
              </a:rPr>
              <a:t> electrones por centímetro cúbico</a:t>
            </a:r>
            <a:r>
              <a:rPr lang="es-MX" dirty="0" smtClean="0"/>
              <a:t>. Suponiendo que la energía cinética de los electrones es        </a:t>
            </a:r>
            <a:r>
              <a:rPr lang="es-MX" b="1" i="1" dirty="0" smtClean="0">
                <a:solidFill>
                  <a:srgbClr val="FFFF00"/>
                </a:solidFill>
              </a:rPr>
              <a:t>10 </a:t>
            </a:r>
            <a:r>
              <a:rPr lang="es-MX" b="1" i="1" dirty="0" err="1" smtClean="0">
                <a:solidFill>
                  <a:srgbClr val="FFFF00"/>
                </a:solidFill>
              </a:rPr>
              <a:t>keV</a:t>
            </a:r>
            <a:r>
              <a:rPr lang="es-MX" b="1" i="1" dirty="0" smtClean="0">
                <a:solidFill>
                  <a:srgbClr val="FFFF00"/>
                </a:solidFill>
              </a:rPr>
              <a:t> </a:t>
            </a:r>
            <a:r>
              <a:rPr lang="es-MX" dirty="0" smtClean="0"/>
              <a:t>y el haz es cilíndrico con un diámetro de </a:t>
            </a:r>
            <a:r>
              <a:rPr lang="es-MX" b="1" i="1" dirty="0" smtClean="0">
                <a:solidFill>
                  <a:srgbClr val="FFFF00"/>
                </a:solidFill>
              </a:rPr>
              <a:t>1 mm</a:t>
            </a:r>
            <a:r>
              <a:rPr lang="es-MX" dirty="0" smtClean="0"/>
              <a:t>. Determine: (a) la velocidad de deriva de los electrones y (b) la intensidad de corriente del haz.</a:t>
            </a:r>
          </a:p>
          <a:p>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lstStyle/>
          <a:p>
            <a:pPr lvl="0" algn="ctr"/>
            <a:r>
              <a:rPr lang="es-MX" sz="3200" b="1" dirty="0" smtClean="0">
                <a:solidFill>
                  <a:srgbClr val="FFFF00"/>
                </a:solidFill>
                <a:latin typeface="Times New Roman" pitchFamily="18" charset="0"/>
                <a:ea typeface="+mj-ea"/>
                <a:cs typeface="Times New Roman" pitchFamily="18" charset="0"/>
              </a:rPr>
              <a:t/>
            </a:r>
            <a:br>
              <a:rPr lang="es-MX" sz="3200" b="1" dirty="0" smtClean="0">
                <a:solidFill>
                  <a:srgbClr val="FFFF00"/>
                </a:solidFill>
                <a:latin typeface="Times New Roman" pitchFamily="18" charset="0"/>
                <a:ea typeface="+mj-ea"/>
                <a:cs typeface="Times New Roman" pitchFamily="18" charset="0"/>
              </a:rPr>
            </a:br>
            <a:r>
              <a:rPr lang="es-MX" sz="3200" b="1" dirty="0" smtClean="0">
                <a:solidFill>
                  <a:srgbClr val="FFFF00"/>
                </a:solidFill>
                <a:latin typeface="Times New Roman" pitchFamily="18" charset="0"/>
                <a:cs typeface="Times New Roman" pitchFamily="18" charset="0"/>
              </a:rPr>
              <a:t>III.	</a:t>
            </a:r>
            <a:r>
              <a:rPr lang="es-MX" sz="3200" b="1" dirty="0" smtClean="0">
                <a:solidFill>
                  <a:srgbClr val="FFFF00"/>
                </a:solidFill>
                <a:latin typeface="Times New Roman" pitchFamily="18" charset="0"/>
                <a:ea typeface="+mj-ea"/>
                <a:cs typeface="Times New Roman" pitchFamily="18" charset="0"/>
              </a:rPr>
              <a:t>CORRIENTE ELECTRICA.</a:t>
            </a:r>
            <a:r>
              <a:rPr lang="es-MX" dirty="0" smtClean="0">
                <a:solidFill>
                  <a:schemeClr val="tx2"/>
                </a:solidFill>
                <a:latin typeface="Times New Roman" pitchFamily="18" charset="0"/>
                <a:ea typeface="+mj-ea"/>
                <a:cs typeface="Times New Roman" pitchFamily="18" charset="0"/>
              </a:rPr>
              <a:t/>
            </a:r>
            <a:br>
              <a:rPr lang="es-MX" dirty="0" smtClean="0">
                <a:solidFill>
                  <a:schemeClr val="tx2"/>
                </a:solidFill>
                <a:latin typeface="Times New Roman" pitchFamily="18" charset="0"/>
                <a:ea typeface="+mj-ea"/>
                <a:cs typeface="Times New Roman" pitchFamily="18" charset="0"/>
              </a:rPr>
            </a:b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385010" y="757988"/>
            <a:ext cx="8616145" cy="5885721"/>
          </a:xfrm>
        </p:spPr>
        <p:txBody>
          <a:bodyPr/>
          <a:lstStyle/>
          <a:p>
            <a:pPr marL="342900" lvl="1" indent="-342900" algn="ctr">
              <a:buNone/>
            </a:pPr>
            <a:r>
              <a:rPr lang="es-MX" b="1" dirty="0" smtClean="0">
                <a:solidFill>
                  <a:srgbClr val="FFC000"/>
                </a:solidFill>
                <a:cs typeface="Times New Roman" pitchFamily="18" charset="0"/>
              </a:rPr>
              <a:t>2.1	Flujo de carga en conductores_1</a:t>
            </a:r>
          </a:p>
          <a:p>
            <a:pPr marL="742950" lvl="2" indent="-342900" algn="just">
              <a:buFont typeface="Wingdings" pitchFamily="2" charset="2"/>
              <a:buChar char="Ø"/>
            </a:pPr>
            <a:r>
              <a:rPr lang="es-MX" sz="2600" dirty="0" smtClean="0">
                <a:solidFill>
                  <a:schemeClr val="tx1"/>
                </a:solidFill>
                <a:cs typeface="Times New Roman" pitchFamily="18" charset="0"/>
              </a:rPr>
              <a:t>  Si ocurre un flujo de carga en un material conductor, 	las condiciones dentro de la sustancia  ya no son de 	las de equilibrio electrostático.</a:t>
            </a:r>
          </a:p>
          <a:p>
            <a:pPr marL="742950" lvl="2" indent="-342900" algn="just">
              <a:buFont typeface="Wingdings" pitchFamily="2" charset="2"/>
              <a:buChar char="Ø"/>
            </a:pPr>
            <a:r>
              <a:rPr lang="es-MX" sz="2600" dirty="0" smtClean="0">
                <a:solidFill>
                  <a:srgbClr val="00FF00"/>
                </a:solidFill>
                <a:cs typeface="Times New Roman" pitchFamily="18" charset="0"/>
              </a:rPr>
              <a:t>En condiciones electrodinámicas el campo eléctrico en el interior del conductor es diferente de cero, dicho campo es el que permite mantener el flujo de carga.</a:t>
            </a:r>
          </a:p>
          <a:p>
            <a:pPr marL="742950" lvl="2" indent="-342900" algn="just">
              <a:buNone/>
            </a:pPr>
            <a:endParaRPr lang="es-MX" sz="2600" dirty="0" smtClean="0">
              <a:solidFill>
                <a:srgbClr val="00FF00"/>
              </a:solidFill>
              <a:latin typeface="Times New Roman" pitchFamily="18" charset="0"/>
              <a:cs typeface="Times New Roman" pitchFamily="18" charset="0"/>
            </a:endParaRPr>
          </a:p>
          <a:p>
            <a:endParaRPr lang="es-MX" dirty="0">
              <a:latin typeface="Times New Roman" pitchFamily="18" charset="0"/>
              <a:cs typeface="Times New Roman" pitchFamily="18" charset="0"/>
            </a:endParaRPr>
          </a:p>
        </p:txBody>
      </p:sp>
      <p:pic>
        <p:nvPicPr>
          <p:cNvPr id="4" name="Picture 2" descr="26_05_Current_in_conductor"/>
          <p:cNvPicPr>
            <a:picLocks noChangeAspect="1" noChangeArrowheads="1"/>
          </p:cNvPicPr>
          <p:nvPr/>
        </p:nvPicPr>
        <p:blipFill>
          <a:blip r:embed="rId3" cstate="print">
            <a:lum bright="-20000" contrast="40000"/>
          </a:blip>
          <a:srcRect/>
          <a:stretch>
            <a:fillRect/>
          </a:stretch>
        </p:blipFill>
        <p:spPr bwMode="auto">
          <a:xfrm>
            <a:off x="2987824" y="3818784"/>
            <a:ext cx="3220471" cy="2835635"/>
          </a:xfrm>
          <a:prstGeom prst="rect">
            <a:avLst/>
          </a:prstGeom>
          <a:noFill/>
          <a:ln w="9525">
            <a:noFill/>
            <a:miter lim="800000"/>
            <a:headEnd/>
            <a:tailEnd/>
          </a:ln>
        </p:spPr>
      </p:pic>
    </p:spTree>
  </p:cSld>
  <p:clrMapOvr>
    <a:masterClrMapping/>
  </p:clrMapOvr>
  <p:transition>
    <p:wip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solidFill>
                  <a:srgbClr val="FFFF00"/>
                </a:solidFill>
              </a:rPr>
              <a:t>Ejemplo 05</a:t>
            </a:r>
            <a:endParaRPr lang="es-MX" b="1" dirty="0">
              <a:solidFill>
                <a:srgbClr val="FFFF00"/>
              </a:solidFill>
            </a:endParaRPr>
          </a:p>
        </p:txBody>
      </p:sp>
      <p:sp>
        <p:nvSpPr>
          <p:cNvPr id="3" name="2 Marcador de contenido"/>
          <p:cNvSpPr>
            <a:spLocks noGrp="1"/>
          </p:cNvSpPr>
          <p:nvPr>
            <p:ph idx="1"/>
          </p:nvPr>
        </p:nvSpPr>
        <p:spPr/>
        <p:txBody>
          <a:bodyPr/>
          <a:lstStyle/>
          <a:p>
            <a:pPr lvl="0" algn="just"/>
            <a:r>
              <a:rPr lang="es-MX" dirty="0" smtClean="0"/>
              <a:t>La densidad de corriente en un alambre largo y recto con sección transversal circular de radio R, varía con la distancia desde el centro del alambre de acuerdo con la relación </a:t>
            </a:r>
            <a:r>
              <a:rPr lang="es-MX" b="1" i="1" dirty="0" smtClean="0">
                <a:solidFill>
                  <a:srgbClr val="FFFF00"/>
                </a:solidFill>
              </a:rPr>
              <a:t>j = λ r </a:t>
            </a:r>
            <a:r>
              <a:rPr lang="es-MX" dirty="0" smtClean="0"/>
              <a:t>, en donde λ es una constante positiva. Determine la intensidad de corriente que fluye por el alambre.</a:t>
            </a:r>
          </a:p>
          <a:p>
            <a:endParaRPr lang="es-MX"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332656"/>
            <a:ext cx="7772400" cy="720080"/>
          </a:xfrm>
        </p:spPr>
        <p:txBody>
          <a:bodyPr/>
          <a:lstStyle/>
          <a:p>
            <a:pPr algn="ctr"/>
            <a:r>
              <a:rPr lang="es-MX" b="1" dirty="0" smtClean="0">
                <a:solidFill>
                  <a:srgbClr val="FFFF00"/>
                </a:solidFill>
              </a:rPr>
              <a:t>Ejemplo 06</a:t>
            </a:r>
            <a:endParaRPr lang="es-MX" b="1" dirty="0">
              <a:solidFill>
                <a:srgbClr val="FFFF00"/>
              </a:solidFill>
            </a:endParaRPr>
          </a:p>
        </p:txBody>
      </p:sp>
      <p:sp>
        <p:nvSpPr>
          <p:cNvPr id="3" name="2 Marcador de contenido"/>
          <p:cNvSpPr>
            <a:spLocks noGrp="1"/>
          </p:cNvSpPr>
          <p:nvPr>
            <p:ph idx="1"/>
          </p:nvPr>
        </p:nvSpPr>
        <p:spPr>
          <a:xfrm>
            <a:off x="539552" y="1124744"/>
            <a:ext cx="8136904" cy="5400600"/>
          </a:xfrm>
        </p:spPr>
        <p:txBody>
          <a:bodyPr/>
          <a:lstStyle/>
          <a:p>
            <a:pPr algn="just"/>
            <a:r>
              <a:rPr lang="es-MX" dirty="0" smtClean="0"/>
              <a:t>A través de un conductor cilíndrico de radio R fluye cuna corriente con una densidad de corriente que varía con la distancia radial </a:t>
            </a:r>
            <a:r>
              <a:rPr lang="es-MX" i="1" dirty="0" smtClean="0"/>
              <a:t>r</a:t>
            </a:r>
            <a:r>
              <a:rPr lang="es-MX" dirty="0" smtClean="0"/>
              <a:t> dada por la expresión           . Determine la intensidad de corriente que fluye por el alambre.</a:t>
            </a:r>
            <a:endParaRPr lang="es-MX" dirty="0"/>
          </a:p>
        </p:txBody>
      </p:sp>
      <p:graphicFrame>
        <p:nvGraphicFramePr>
          <p:cNvPr id="434178" name="Object 2"/>
          <p:cNvGraphicFramePr>
            <a:graphicFrameLocks noChangeAspect="1"/>
          </p:cNvGraphicFramePr>
          <p:nvPr/>
        </p:nvGraphicFramePr>
        <p:xfrm>
          <a:off x="4932040" y="2636912"/>
          <a:ext cx="936104" cy="569004"/>
        </p:xfrm>
        <a:graphic>
          <a:graphicData uri="http://schemas.openxmlformats.org/presentationml/2006/ole">
            <p:oleObj spid="_x0000_s696322" name="Equation" r:id="rId3" imgW="647640" imgH="393480" progId="Equation.DSMT4">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Freeform 3"/>
          <p:cNvSpPr>
            <a:spLocks/>
          </p:cNvSpPr>
          <p:nvPr/>
        </p:nvSpPr>
        <p:spPr bwMode="auto">
          <a:xfrm>
            <a:off x="685800" y="3967163"/>
            <a:ext cx="3294063" cy="1327150"/>
          </a:xfrm>
          <a:custGeom>
            <a:avLst/>
            <a:gdLst>
              <a:gd name="T0" fmla="*/ 19965 w 20000"/>
              <a:gd name="T1" fmla="*/ 12584 h 20000"/>
              <a:gd name="T2" fmla="*/ 19792 w 20000"/>
              <a:gd name="T3" fmla="*/ 13914 h 20000"/>
              <a:gd name="T4" fmla="*/ 19530 w 20000"/>
              <a:gd name="T5" fmla="*/ 15234 h 20000"/>
              <a:gd name="T6" fmla="*/ 19179 w 20000"/>
              <a:gd name="T7" fmla="*/ 16459 h 20000"/>
              <a:gd name="T8" fmla="*/ 18747 w 20000"/>
              <a:gd name="T9" fmla="*/ 17388 h 20000"/>
              <a:gd name="T10" fmla="*/ 18242 w 20000"/>
              <a:gd name="T11" fmla="*/ 17933 h 20000"/>
              <a:gd name="T12" fmla="*/ 17833 w 20000"/>
              <a:gd name="T13" fmla="*/ 18124 h 20000"/>
              <a:gd name="T14" fmla="*/ 17436 w 20000"/>
              <a:gd name="T15" fmla="*/ 18220 h 20000"/>
              <a:gd name="T16" fmla="*/ 17028 w 20000"/>
              <a:gd name="T17" fmla="*/ 18258 h 20000"/>
              <a:gd name="T18" fmla="*/ 16631 w 20000"/>
              <a:gd name="T19" fmla="*/ 18249 h 20000"/>
              <a:gd name="T20" fmla="*/ 16222 w 20000"/>
              <a:gd name="T21" fmla="*/ 18211 h 20000"/>
              <a:gd name="T22" fmla="*/ 15817 w 20000"/>
              <a:gd name="T23" fmla="*/ 18153 h 20000"/>
              <a:gd name="T24" fmla="*/ 15416 w 20000"/>
              <a:gd name="T25" fmla="*/ 18096 h 20000"/>
              <a:gd name="T26" fmla="*/ 15012 w 20000"/>
              <a:gd name="T27" fmla="*/ 18057 h 20000"/>
              <a:gd name="T28" fmla="*/ 14603 w 20000"/>
              <a:gd name="T29" fmla="*/ 18057 h 20000"/>
              <a:gd name="T30" fmla="*/ 14206 w 20000"/>
              <a:gd name="T31" fmla="*/ 18096 h 20000"/>
              <a:gd name="T32" fmla="*/ 13824 w 20000"/>
              <a:gd name="T33" fmla="*/ 18278 h 20000"/>
              <a:gd name="T34" fmla="*/ 13493 w 20000"/>
              <a:gd name="T35" fmla="*/ 18593 h 20000"/>
              <a:gd name="T36" fmla="*/ 13157 w 20000"/>
              <a:gd name="T37" fmla="*/ 18861 h 20000"/>
              <a:gd name="T38" fmla="*/ 12814 w 20000"/>
              <a:gd name="T39" fmla="*/ 19100 h 20000"/>
              <a:gd name="T40" fmla="*/ 12467 w 20000"/>
              <a:gd name="T41" fmla="*/ 19301 h 20000"/>
              <a:gd name="T42" fmla="*/ 12109 w 20000"/>
              <a:gd name="T43" fmla="*/ 19464 h 20000"/>
              <a:gd name="T44" fmla="*/ 11754 w 20000"/>
              <a:gd name="T45" fmla="*/ 19617 h 20000"/>
              <a:gd name="T46" fmla="*/ 11396 w 20000"/>
              <a:gd name="T47" fmla="*/ 19722 h 20000"/>
              <a:gd name="T48" fmla="*/ 11041 w 20000"/>
              <a:gd name="T49" fmla="*/ 19818 h 20000"/>
              <a:gd name="T50" fmla="*/ 10682 w 20000"/>
              <a:gd name="T51" fmla="*/ 19904 h 20000"/>
              <a:gd name="T52" fmla="*/ 10328 w 20000"/>
              <a:gd name="T53" fmla="*/ 19971 h 20000"/>
              <a:gd name="T54" fmla="*/ 9965 w 20000"/>
              <a:gd name="T55" fmla="*/ 19990 h 20000"/>
              <a:gd name="T56" fmla="*/ 9599 w 20000"/>
              <a:gd name="T57" fmla="*/ 19962 h 20000"/>
              <a:gd name="T58" fmla="*/ 9229 w 20000"/>
              <a:gd name="T59" fmla="*/ 19914 h 20000"/>
              <a:gd name="T60" fmla="*/ 8859 w 20000"/>
              <a:gd name="T61" fmla="*/ 19847 h 20000"/>
              <a:gd name="T62" fmla="*/ 8489 w 20000"/>
              <a:gd name="T63" fmla="*/ 19742 h 20000"/>
              <a:gd name="T64" fmla="*/ 8123 w 20000"/>
              <a:gd name="T65" fmla="*/ 19617 h 20000"/>
              <a:gd name="T66" fmla="*/ 7756 w 20000"/>
              <a:gd name="T67" fmla="*/ 19455 h 20000"/>
              <a:gd name="T68" fmla="*/ 7394 w 20000"/>
              <a:gd name="T69" fmla="*/ 19244 h 20000"/>
              <a:gd name="T70" fmla="*/ 7039 w 20000"/>
              <a:gd name="T71" fmla="*/ 19005 h 20000"/>
              <a:gd name="T72" fmla="*/ 6685 w 20000"/>
              <a:gd name="T73" fmla="*/ 18718 h 20000"/>
              <a:gd name="T74" fmla="*/ 6342 w 20000"/>
              <a:gd name="T75" fmla="*/ 18383 h 20000"/>
              <a:gd name="T76" fmla="*/ 5956 w 20000"/>
              <a:gd name="T77" fmla="*/ 18306 h 20000"/>
              <a:gd name="T78" fmla="*/ 5559 w 20000"/>
              <a:gd name="T79" fmla="*/ 18306 h 20000"/>
              <a:gd name="T80" fmla="*/ 5139 w 20000"/>
              <a:gd name="T81" fmla="*/ 18344 h 20000"/>
              <a:gd name="T82" fmla="*/ 4715 w 20000"/>
              <a:gd name="T83" fmla="*/ 18431 h 20000"/>
              <a:gd name="T84" fmla="*/ 4283 w 20000"/>
              <a:gd name="T85" fmla="*/ 18526 h 20000"/>
              <a:gd name="T86" fmla="*/ 3859 w 20000"/>
              <a:gd name="T87" fmla="*/ 18603 h 20000"/>
              <a:gd name="T88" fmla="*/ 3439 w 20000"/>
              <a:gd name="T89" fmla="*/ 18641 h 20000"/>
              <a:gd name="T90" fmla="*/ 3034 w 20000"/>
              <a:gd name="T91" fmla="*/ 18632 h 20000"/>
              <a:gd name="T92" fmla="*/ 2645 w 20000"/>
              <a:gd name="T93" fmla="*/ 18536 h 20000"/>
              <a:gd name="T94" fmla="*/ 2278 w 20000"/>
              <a:gd name="T95" fmla="*/ 18325 h 20000"/>
              <a:gd name="T96" fmla="*/ 1928 w 20000"/>
              <a:gd name="T97" fmla="*/ 18019 h 20000"/>
              <a:gd name="T98" fmla="*/ 1565 w 20000"/>
              <a:gd name="T99" fmla="*/ 17579 h 20000"/>
              <a:gd name="T100" fmla="*/ 1230 w 20000"/>
              <a:gd name="T101" fmla="*/ 17043 h 20000"/>
              <a:gd name="T102" fmla="*/ 910 w 20000"/>
              <a:gd name="T103" fmla="*/ 16402 h 20000"/>
              <a:gd name="T104" fmla="*/ 640 w 20000"/>
              <a:gd name="T105" fmla="*/ 15665 h 20000"/>
              <a:gd name="T106" fmla="*/ 416 w 20000"/>
              <a:gd name="T107" fmla="*/ 14852 h 20000"/>
              <a:gd name="T108" fmla="*/ 308 w 20000"/>
              <a:gd name="T109" fmla="*/ 14373 h 20000"/>
              <a:gd name="T110" fmla="*/ 216 w 20000"/>
              <a:gd name="T111" fmla="*/ 13885 h 20000"/>
              <a:gd name="T112" fmla="*/ 131 w 20000"/>
              <a:gd name="T113" fmla="*/ 13388 h 20000"/>
              <a:gd name="T114" fmla="*/ 66 w 20000"/>
              <a:gd name="T115" fmla="*/ 12871 h 20000"/>
              <a:gd name="T116" fmla="*/ 8 w 20000"/>
              <a:gd name="T117" fmla="*/ 12335 h 20000"/>
              <a:gd name="T118" fmla="*/ 19981 w 20000"/>
              <a:gd name="T119" fmla="*/ 153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9996" y="0"/>
                </a:moveTo>
                <a:lnTo>
                  <a:pt x="19996" y="12153"/>
                </a:lnTo>
                <a:lnTo>
                  <a:pt x="19965" y="12584"/>
                </a:lnTo>
                <a:lnTo>
                  <a:pt x="19915" y="13005"/>
                </a:lnTo>
                <a:lnTo>
                  <a:pt x="19861" y="13455"/>
                </a:lnTo>
                <a:lnTo>
                  <a:pt x="19792" y="13914"/>
                </a:lnTo>
                <a:lnTo>
                  <a:pt x="19715" y="14364"/>
                </a:lnTo>
                <a:lnTo>
                  <a:pt x="19626" y="14813"/>
                </a:lnTo>
                <a:lnTo>
                  <a:pt x="19530" y="15234"/>
                </a:lnTo>
                <a:lnTo>
                  <a:pt x="19418" y="15665"/>
                </a:lnTo>
                <a:lnTo>
                  <a:pt x="19302" y="16077"/>
                </a:lnTo>
                <a:lnTo>
                  <a:pt x="19179" y="16459"/>
                </a:lnTo>
                <a:lnTo>
                  <a:pt x="19044" y="16794"/>
                </a:lnTo>
                <a:lnTo>
                  <a:pt x="18897" y="17110"/>
                </a:lnTo>
                <a:lnTo>
                  <a:pt x="18747" y="17388"/>
                </a:lnTo>
                <a:lnTo>
                  <a:pt x="18585" y="17617"/>
                </a:lnTo>
                <a:lnTo>
                  <a:pt x="18419" y="17809"/>
                </a:lnTo>
                <a:lnTo>
                  <a:pt x="18242" y="17933"/>
                </a:lnTo>
                <a:lnTo>
                  <a:pt x="18107" y="18000"/>
                </a:lnTo>
                <a:lnTo>
                  <a:pt x="17972" y="18067"/>
                </a:lnTo>
                <a:lnTo>
                  <a:pt x="17833" y="18124"/>
                </a:lnTo>
                <a:lnTo>
                  <a:pt x="17702" y="18163"/>
                </a:lnTo>
                <a:lnTo>
                  <a:pt x="17567" y="18191"/>
                </a:lnTo>
                <a:lnTo>
                  <a:pt x="17436" y="18220"/>
                </a:lnTo>
                <a:lnTo>
                  <a:pt x="17301" y="18249"/>
                </a:lnTo>
                <a:lnTo>
                  <a:pt x="17159" y="18258"/>
                </a:lnTo>
                <a:lnTo>
                  <a:pt x="17028" y="18258"/>
                </a:lnTo>
                <a:lnTo>
                  <a:pt x="16897" y="18258"/>
                </a:lnTo>
                <a:lnTo>
                  <a:pt x="16762" y="18258"/>
                </a:lnTo>
                <a:lnTo>
                  <a:pt x="16631" y="18249"/>
                </a:lnTo>
                <a:lnTo>
                  <a:pt x="16492" y="18249"/>
                </a:lnTo>
                <a:lnTo>
                  <a:pt x="16353" y="18230"/>
                </a:lnTo>
                <a:lnTo>
                  <a:pt x="16222" y="18211"/>
                </a:lnTo>
                <a:lnTo>
                  <a:pt x="16087" y="18191"/>
                </a:lnTo>
                <a:lnTo>
                  <a:pt x="15956" y="18182"/>
                </a:lnTo>
                <a:lnTo>
                  <a:pt x="15817" y="18153"/>
                </a:lnTo>
                <a:lnTo>
                  <a:pt x="15686" y="18134"/>
                </a:lnTo>
                <a:lnTo>
                  <a:pt x="15547" y="18115"/>
                </a:lnTo>
                <a:lnTo>
                  <a:pt x="15416" y="18096"/>
                </a:lnTo>
                <a:lnTo>
                  <a:pt x="15281" y="18086"/>
                </a:lnTo>
                <a:lnTo>
                  <a:pt x="15143" y="18067"/>
                </a:lnTo>
                <a:lnTo>
                  <a:pt x="15012" y="18057"/>
                </a:lnTo>
                <a:lnTo>
                  <a:pt x="14880" y="18057"/>
                </a:lnTo>
                <a:lnTo>
                  <a:pt x="14742" y="18038"/>
                </a:lnTo>
                <a:lnTo>
                  <a:pt x="14603" y="18057"/>
                </a:lnTo>
                <a:lnTo>
                  <a:pt x="14472" y="18057"/>
                </a:lnTo>
                <a:lnTo>
                  <a:pt x="14337" y="18067"/>
                </a:lnTo>
                <a:lnTo>
                  <a:pt x="14206" y="18096"/>
                </a:lnTo>
                <a:lnTo>
                  <a:pt x="14067" y="18124"/>
                </a:lnTo>
                <a:lnTo>
                  <a:pt x="13932" y="18163"/>
                </a:lnTo>
                <a:lnTo>
                  <a:pt x="13824" y="18278"/>
                </a:lnTo>
                <a:lnTo>
                  <a:pt x="13716" y="18383"/>
                </a:lnTo>
                <a:lnTo>
                  <a:pt x="13604" y="18498"/>
                </a:lnTo>
                <a:lnTo>
                  <a:pt x="13493" y="18593"/>
                </a:lnTo>
                <a:lnTo>
                  <a:pt x="13381" y="18689"/>
                </a:lnTo>
                <a:lnTo>
                  <a:pt x="13273" y="18785"/>
                </a:lnTo>
                <a:lnTo>
                  <a:pt x="13157" y="18861"/>
                </a:lnTo>
                <a:lnTo>
                  <a:pt x="13042" y="18947"/>
                </a:lnTo>
                <a:lnTo>
                  <a:pt x="12926" y="19024"/>
                </a:lnTo>
                <a:lnTo>
                  <a:pt x="12814" y="19100"/>
                </a:lnTo>
                <a:lnTo>
                  <a:pt x="12699" y="19177"/>
                </a:lnTo>
                <a:lnTo>
                  <a:pt x="12583" y="19234"/>
                </a:lnTo>
                <a:lnTo>
                  <a:pt x="12467" y="19301"/>
                </a:lnTo>
                <a:lnTo>
                  <a:pt x="12344" y="19359"/>
                </a:lnTo>
                <a:lnTo>
                  <a:pt x="12228" y="19407"/>
                </a:lnTo>
                <a:lnTo>
                  <a:pt x="12109" y="19464"/>
                </a:lnTo>
                <a:lnTo>
                  <a:pt x="11993" y="19522"/>
                </a:lnTo>
                <a:lnTo>
                  <a:pt x="11874" y="19560"/>
                </a:lnTo>
                <a:lnTo>
                  <a:pt x="11754" y="19617"/>
                </a:lnTo>
                <a:lnTo>
                  <a:pt x="11638" y="19656"/>
                </a:lnTo>
                <a:lnTo>
                  <a:pt x="11511" y="19703"/>
                </a:lnTo>
                <a:lnTo>
                  <a:pt x="11396" y="19722"/>
                </a:lnTo>
                <a:lnTo>
                  <a:pt x="11272" y="19770"/>
                </a:lnTo>
                <a:lnTo>
                  <a:pt x="11157" y="19799"/>
                </a:lnTo>
                <a:lnTo>
                  <a:pt x="11041" y="19818"/>
                </a:lnTo>
                <a:lnTo>
                  <a:pt x="10921" y="19847"/>
                </a:lnTo>
                <a:lnTo>
                  <a:pt x="10798" y="19876"/>
                </a:lnTo>
                <a:lnTo>
                  <a:pt x="10682" y="19904"/>
                </a:lnTo>
                <a:lnTo>
                  <a:pt x="10563" y="19933"/>
                </a:lnTo>
                <a:lnTo>
                  <a:pt x="10447" y="19943"/>
                </a:lnTo>
                <a:lnTo>
                  <a:pt x="10328" y="19971"/>
                </a:lnTo>
                <a:lnTo>
                  <a:pt x="10212" y="19990"/>
                </a:lnTo>
                <a:lnTo>
                  <a:pt x="10093" y="19990"/>
                </a:lnTo>
                <a:lnTo>
                  <a:pt x="9965" y="19990"/>
                </a:lnTo>
                <a:lnTo>
                  <a:pt x="9846" y="19971"/>
                </a:lnTo>
                <a:lnTo>
                  <a:pt x="9722" y="19971"/>
                </a:lnTo>
                <a:lnTo>
                  <a:pt x="9599" y="19962"/>
                </a:lnTo>
                <a:lnTo>
                  <a:pt x="9480" y="19943"/>
                </a:lnTo>
                <a:lnTo>
                  <a:pt x="9352" y="19933"/>
                </a:lnTo>
                <a:lnTo>
                  <a:pt x="9229" y="19914"/>
                </a:lnTo>
                <a:lnTo>
                  <a:pt x="9106" y="19895"/>
                </a:lnTo>
                <a:lnTo>
                  <a:pt x="8982" y="19876"/>
                </a:lnTo>
                <a:lnTo>
                  <a:pt x="8859" y="19847"/>
                </a:lnTo>
                <a:lnTo>
                  <a:pt x="8732" y="19818"/>
                </a:lnTo>
                <a:lnTo>
                  <a:pt x="8612" y="19780"/>
                </a:lnTo>
                <a:lnTo>
                  <a:pt x="8489" y="19742"/>
                </a:lnTo>
                <a:lnTo>
                  <a:pt x="8365" y="19713"/>
                </a:lnTo>
                <a:lnTo>
                  <a:pt x="8242" y="19656"/>
                </a:lnTo>
                <a:lnTo>
                  <a:pt x="8123" y="19617"/>
                </a:lnTo>
                <a:lnTo>
                  <a:pt x="7999" y="19560"/>
                </a:lnTo>
                <a:lnTo>
                  <a:pt x="7876" y="19502"/>
                </a:lnTo>
                <a:lnTo>
                  <a:pt x="7756" y="19455"/>
                </a:lnTo>
                <a:lnTo>
                  <a:pt x="7641" y="19388"/>
                </a:lnTo>
                <a:lnTo>
                  <a:pt x="7513" y="19311"/>
                </a:lnTo>
                <a:lnTo>
                  <a:pt x="7394" y="19244"/>
                </a:lnTo>
                <a:lnTo>
                  <a:pt x="7274" y="19177"/>
                </a:lnTo>
                <a:lnTo>
                  <a:pt x="7155" y="19100"/>
                </a:lnTo>
                <a:lnTo>
                  <a:pt x="7039" y="19005"/>
                </a:lnTo>
                <a:lnTo>
                  <a:pt x="6924" y="18919"/>
                </a:lnTo>
                <a:lnTo>
                  <a:pt x="6804" y="18823"/>
                </a:lnTo>
                <a:lnTo>
                  <a:pt x="6685" y="18718"/>
                </a:lnTo>
                <a:lnTo>
                  <a:pt x="6569" y="18622"/>
                </a:lnTo>
                <a:lnTo>
                  <a:pt x="6457" y="18507"/>
                </a:lnTo>
                <a:lnTo>
                  <a:pt x="6342" y="18383"/>
                </a:lnTo>
                <a:lnTo>
                  <a:pt x="6222" y="18344"/>
                </a:lnTo>
                <a:lnTo>
                  <a:pt x="6095" y="18316"/>
                </a:lnTo>
                <a:lnTo>
                  <a:pt x="5956" y="18306"/>
                </a:lnTo>
                <a:lnTo>
                  <a:pt x="5825" y="18287"/>
                </a:lnTo>
                <a:lnTo>
                  <a:pt x="5690" y="18287"/>
                </a:lnTo>
                <a:lnTo>
                  <a:pt x="5559" y="18306"/>
                </a:lnTo>
                <a:lnTo>
                  <a:pt x="5420" y="18316"/>
                </a:lnTo>
                <a:lnTo>
                  <a:pt x="5281" y="18325"/>
                </a:lnTo>
                <a:lnTo>
                  <a:pt x="5139" y="18344"/>
                </a:lnTo>
                <a:lnTo>
                  <a:pt x="5000" y="18373"/>
                </a:lnTo>
                <a:lnTo>
                  <a:pt x="4857" y="18402"/>
                </a:lnTo>
                <a:lnTo>
                  <a:pt x="4715" y="18431"/>
                </a:lnTo>
                <a:lnTo>
                  <a:pt x="4576" y="18469"/>
                </a:lnTo>
                <a:lnTo>
                  <a:pt x="4433" y="18498"/>
                </a:lnTo>
                <a:lnTo>
                  <a:pt x="4283" y="18526"/>
                </a:lnTo>
                <a:lnTo>
                  <a:pt x="4144" y="18545"/>
                </a:lnTo>
                <a:lnTo>
                  <a:pt x="4002" y="18574"/>
                </a:lnTo>
                <a:lnTo>
                  <a:pt x="3859" y="18603"/>
                </a:lnTo>
                <a:lnTo>
                  <a:pt x="3720" y="18622"/>
                </a:lnTo>
                <a:lnTo>
                  <a:pt x="3577" y="18632"/>
                </a:lnTo>
                <a:lnTo>
                  <a:pt x="3439" y="18641"/>
                </a:lnTo>
                <a:lnTo>
                  <a:pt x="3300" y="18641"/>
                </a:lnTo>
                <a:lnTo>
                  <a:pt x="3169" y="18641"/>
                </a:lnTo>
                <a:lnTo>
                  <a:pt x="3034" y="18632"/>
                </a:lnTo>
                <a:lnTo>
                  <a:pt x="2903" y="18603"/>
                </a:lnTo>
                <a:lnTo>
                  <a:pt x="2772" y="18574"/>
                </a:lnTo>
                <a:lnTo>
                  <a:pt x="2645" y="18536"/>
                </a:lnTo>
                <a:lnTo>
                  <a:pt x="2517" y="18478"/>
                </a:lnTo>
                <a:lnTo>
                  <a:pt x="2394" y="18411"/>
                </a:lnTo>
                <a:lnTo>
                  <a:pt x="2278" y="18325"/>
                </a:lnTo>
                <a:lnTo>
                  <a:pt x="2163" y="18230"/>
                </a:lnTo>
                <a:lnTo>
                  <a:pt x="2051" y="18124"/>
                </a:lnTo>
                <a:lnTo>
                  <a:pt x="1928" y="18019"/>
                </a:lnTo>
                <a:lnTo>
                  <a:pt x="1804" y="17876"/>
                </a:lnTo>
                <a:lnTo>
                  <a:pt x="1689" y="17742"/>
                </a:lnTo>
                <a:lnTo>
                  <a:pt x="1565" y="17579"/>
                </a:lnTo>
                <a:lnTo>
                  <a:pt x="1449" y="17416"/>
                </a:lnTo>
                <a:lnTo>
                  <a:pt x="1338" y="17234"/>
                </a:lnTo>
                <a:lnTo>
                  <a:pt x="1230" y="17043"/>
                </a:lnTo>
                <a:lnTo>
                  <a:pt x="1114" y="16842"/>
                </a:lnTo>
                <a:lnTo>
                  <a:pt x="1010" y="16622"/>
                </a:lnTo>
                <a:lnTo>
                  <a:pt x="910" y="16402"/>
                </a:lnTo>
                <a:lnTo>
                  <a:pt x="817" y="16172"/>
                </a:lnTo>
                <a:lnTo>
                  <a:pt x="721" y="15923"/>
                </a:lnTo>
                <a:lnTo>
                  <a:pt x="640" y="15665"/>
                </a:lnTo>
                <a:lnTo>
                  <a:pt x="555" y="15397"/>
                </a:lnTo>
                <a:lnTo>
                  <a:pt x="482" y="15129"/>
                </a:lnTo>
                <a:lnTo>
                  <a:pt x="416" y="14852"/>
                </a:lnTo>
                <a:lnTo>
                  <a:pt x="374" y="14689"/>
                </a:lnTo>
                <a:lnTo>
                  <a:pt x="343" y="14536"/>
                </a:lnTo>
                <a:lnTo>
                  <a:pt x="308" y="14373"/>
                </a:lnTo>
                <a:lnTo>
                  <a:pt x="274" y="14211"/>
                </a:lnTo>
                <a:lnTo>
                  <a:pt x="243" y="14048"/>
                </a:lnTo>
                <a:lnTo>
                  <a:pt x="216" y="13885"/>
                </a:lnTo>
                <a:lnTo>
                  <a:pt x="181" y="13722"/>
                </a:lnTo>
                <a:lnTo>
                  <a:pt x="158" y="13550"/>
                </a:lnTo>
                <a:lnTo>
                  <a:pt x="131" y="13388"/>
                </a:lnTo>
                <a:lnTo>
                  <a:pt x="108" y="13215"/>
                </a:lnTo>
                <a:lnTo>
                  <a:pt x="81" y="13043"/>
                </a:lnTo>
                <a:lnTo>
                  <a:pt x="66" y="12871"/>
                </a:lnTo>
                <a:lnTo>
                  <a:pt x="42" y="12689"/>
                </a:lnTo>
                <a:lnTo>
                  <a:pt x="27" y="12517"/>
                </a:lnTo>
                <a:lnTo>
                  <a:pt x="8" y="12335"/>
                </a:lnTo>
                <a:lnTo>
                  <a:pt x="0" y="12153"/>
                </a:lnTo>
                <a:lnTo>
                  <a:pt x="0" y="0"/>
                </a:lnTo>
                <a:lnTo>
                  <a:pt x="19981" y="153"/>
                </a:lnTo>
                <a:lnTo>
                  <a:pt x="19996"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w="12700">
            <a:solidFill>
              <a:srgbClr val="000000"/>
            </a:solidFill>
            <a:round/>
            <a:headEnd/>
            <a:tailEnd/>
          </a:ln>
        </p:spPr>
        <p:txBody>
          <a:bodyPr/>
          <a:lstStyle/>
          <a:p>
            <a:endParaRPr lang="es-MX"/>
          </a:p>
        </p:txBody>
      </p:sp>
      <p:sp>
        <p:nvSpPr>
          <p:cNvPr id="14344" name="Oval 4"/>
          <p:cNvSpPr>
            <a:spLocks noChangeArrowheads="1"/>
          </p:cNvSpPr>
          <p:nvPr/>
        </p:nvSpPr>
        <p:spPr bwMode="auto">
          <a:xfrm>
            <a:off x="685800" y="3352800"/>
            <a:ext cx="3294063" cy="1195388"/>
          </a:xfrm>
          <a:prstGeom prst="ellipse">
            <a:avLst/>
          </a:prstGeom>
          <a:gradFill rotWithShape="0">
            <a:gsLst>
              <a:gs pos="0">
                <a:srgbClr val="FAE3B7"/>
              </a:gs>
              <a:gs pos="9000">
                <a:srgbClr val="A28949"/>
              </a:gs>
              <a:gs pos="15500">
                <a:srgbClr val="835E17"/>
              </a:gs>
              <a:gs pos="16499">
                <a:srgbClr val="BD922A"/>
              </a:gs>
              <a:gs pos="18500">
                <a:srgbClr val="FBE4AE"/>
              </a:gs>
              <a:gs pos="39500">
                <a:srgbClr val="BD922A"/>
              </a:gs>
              <a:gs pos="43500">
                <a:srgbClr val="BD922A"/>
              </a:gs>
              <a:gs pos="50000">
                <a:srgbClr val="FBE4AE"/>
              </a:gs>
              <a:gs pos="56500">
                <a:srgbClr val="BD922A"/>
              </a:gs>
              <a:gs pos="60501">
                <a:srgbClr val="BD922A"/>
              </a:gs>
              <a:gs pos="81500">
                <a:srgbClr val="FBE4AE"/>
              </a:gs>
              <a:gs pos="83501">
                <a:srgbClr val="BD922A"/>
              </a:gs>
              <a:gs pos="84500">
                <a:srgbClr val="835E17"/>
              </a:gs>
              <a:gs pos="91000">
                <a:srgbClr val="A28949"/>
              </a:gs>
              <a:gs pos="100000">
                <a:srgbClr val="FAE3B7"/>
              </a:gs>
            </a:gsLst>
            <a:lin ang="2700000" scaled="1"/>
          </a:gradFill>
          <a:ln w="12700">
            <a:solidFill>
              <a:srgbClr val="000000"/>
            </a:solidFill>
            <a:round/>
            <a:headEnd/>
            <a:tailEnd/>
          </a:ln>
        </p:spPr>
        <p:txBody>
          <a:bodyPr/>
          <a:lstStyle/>
          <a:p>
            <a:endParaRPr lang="es-MX"/>
          </a:p>
        </p:txBody>
      </p:sp>
      <p:sp>
        <p:nvSpPr>
          <p:cNvPr id="14345" name="Line 5"/>
          <p:cNvSpPr>
            <a:spLocks noChangeShapeType="1"/>
          </p:cNvSpPr>
          <p:nvPr/>
        </p:nvSpPr>
        <p:spPr bwMode="auto">
          <a:xfrm flipV="1">
            <a:off x="3943350" y="2266950"/>
            <a:ext cx="0" cy="1665288"/>
          </a:xfrm>
          <a:prstGeom prst="line">
            <a:avLst/>
          </a:prstGeom>
          <a:noFill/>
          <a:ln w="50800">
            <a:solidFill>
              <a:srgbClr val="0000FF"/>
            </a:solidFill>
            <a:round/>
            <a:headEnd/>
            <a:tailEnd type="triangle" w="sm" len="med"/>
          </a:ln>
        </p:spPr>
        <p:txBody>
          <a:bodyPr/>
          <a:lstStyle/>
          <a:p>
            <a:endParaRPr lang="es-MX"/>
          </a:p>
        </p:txBody>
      </p:sp>
      <p:sp>
        <p:nvSpPr>
          <p:cNvPr id="14346" name="Line 6"/>
          <p:cNvSpPr>
            <a:spLocks noChangeShapeType="1"/>
          </p:cNvSpPr>
          <p:nvPr/>
        </p:nvSpPr>
        <p:spPr bwMode="auto">
          <a:xfrm flipV="1">
            <a:off x="3584575" y="2628900"/>
            <a:ext cx="1588" cy="1303338"/>
          </a:xfrm>
          <a:prstGeom prst="line">
            <a:avLst/>
          </a:prstGeom>
          <a:noFill/>
          <a:ln w="50800">
            <a:solidFill>
              <a:srgbClr val="0000FF"/>
            </a:solidFill>
            <a:round/>
            <a:headEnd/>
            <a:tailEnd type="triangle" w="sm" len="med"/>
          </a:ln>
        </p:spPr>
        <p:txBody>
          <a:bodyPr/>
          <a:lstStyle/>
          <a:p>
            <a:endParaRPr lang="es-MX"/>
          </a:p>
        </p:txBody>
      </p:sp>
      <p:sp>
        <p:nvSpPr>
          <p:cNvPr id="14347" name="Line 7"/>
          <p:cNvSpPr>
            <a:spLocks noChangeShapeType="1"/>
          </p:cNvSpPr>
          <p:nvPr/>
        </p:nvSpPr>
        <p:spPr bwMode="auto">
          <a:xfrm flipV="1">
            <a:off x="2351088" y="2122488"/>
            <a:ext cx="1738312" cy="1809750"/>
          </a:xfrm>
          <a:prstGeom prst="line">
            <a:avLst/>
          </a:prstGeom>
          <a:noFill/>
          <a:ln w="6350">
            <a:solidFill>
              <a:srgbClr val="000000"/>
            </a:solidFill>
            <a:prstDash val="sysDot"/>
            <a:round/>
            <a:headEnd type="none" w="sm" len="lg"/>
            <a:tailEnd type="none" w="sm" len="lg"/>
          </a:ln>
        </p:spPr>
        <p:txBody>
          <a:bodyPr/>
          <a:lstStyle/>
          <a:p>
            <a:endParaRPr lang="es-MX"/>
          </a:p>
        </p:txBody>
      </p:sp>
      <p:sp>
        <p:nvSpPr>
          <p:cNvPr id="14348" name="Rectangle 8"/>
          <p:cNvSpPr>
            <a:spLocks noChangeArrowheads="1"/>
          </p:cNvSpPr>
          <p:nvPr/>
        </p:nvSpPr>
        <p:spPr bwMode="auto">
          <a:xfrm>
            <a:off x="3111500" y="4149725"/>
            <a:ext cx="398463" cy="327025"/>
          </a:xfrm>
          <a:prstGeom prst="rect">
            <a:avLst/>
          </a:prstGeom>
          <a:noFill/>
          <a:ln w="25400">
            <a:noFill/>
            <a:miter lim="800000"/>
            <a:headEnd/>
            <a:tailEnd/>
          </a:ln>
        </p:spPr>
        <p:txBody>
          <a:bodyPr lIns="12700" tIns="12700" rIns="12700" bIns="12700"/>
          <a:lstStyle/>
          <a:p>
            <a:pPr algn="just"/>
            <a:r>
              <a:rPr lang="es-ES_tradnl" sz="1800"/>
              <a:t>R</a:t>
            </a:r>
          </a:p>
        </p:txBody>
      </p:sp>
      <p:sp>
        <p:nvSpPr>
          <p:cNvPr id="14349" name="Rectangle 9"/>
          <p:cNvSpPr>
            <a:spLocks noChangeArrowheads="1"/>
          </p:cNvSpPr>
          <p:nvPr/>
        </p:nvSpPr>
        <p:spPr bwMode="auto">
          <a:xfrm>
            <a:off x="2568575" y="4981575"/>
            <a:ext cx="273050" cy="325438"/>
          </a:xfrm>
          <a:prstGeom prst="rect">
            <a:avLst/>
          </a:prstGeom>
          <a:noFill/>
          <a:ln w="25400">
            <a:noFill/>
            <a:miter lim="800000"/>
            <a:headEnd/>
            <a:tailEnd/>
          </a:ln>
        </p:spPr>
        <p:txBody>
          <a:bodyPr lIns="12700" tIns="12700" rIns="12700" bIns="12700"/>
          <a:lstStyle/>
          <a:p>
            <a:pPr algn="just"/>
            <a:r>
              <a:rPr lang="es-ES_tradnl" sz="1800" b="1">
                <a:solidFill>
                  <a:srgbClr val="0000FF"/>
                </a:solidFill>
              </a:rPr>
              <a:t>I</a:t>
            </a:r>
          </a:p>
        </p:txBody>
      </p:sp>
      <p:sp>
        <p:nvSpPr>
          <p:cNvPr id="14350" name="Line 10"/>
          <p:cNvSpPr>
            <a:spLocks noChangeShapeType="1"/>
          </p:cNvSpPr>
          <p:nvPr/>
        </p:nvSpPr>
        <p:spPr bwMode="auto">
          <a:xfrm flipV="1">
            <a:off x="2347913" y="3113088"/>
            <a:ext cx="1587" cy="2428875"/>
          </a:xfrm>
          <a:prstGeom prst="line">
            <a:avLst/>
          </a:prstGeom>
          <a:noFill/>
          <a:ln w="6350">
            <a:solidFill>
              <a:srgbClr val="000000"/>
            </a:solidFill>
            <a:prstDash val="sysDashDot"/>
            <a:round/>
            <a:headEnd type="none" w="sm" len="lg"/>
            <a:tailEnd type="none" w="sm" len="lg"/>
          </a:ln>
        </p:spPr>
        <p:txBody>
          <a:bodyPr/>
          <a:lstStyle/>
          <a:p>
            <a:endParaRPr lang="es-MX"/>
          </a:p>
        </p:txBody>
      </p:sp>
      <p:sp>
        <p:nvSpPr>
          <p:cNvPr id="14351" name="Line 11"/>
          <p:cNvSpPr>
            <a:spLocks noChangeShapeType="1"/>
          </p:cNvSpPr>
          <p:nvPr/>
        </p:nvSpPr>
        <p:spPr bwMode="auto">
          <a:xfrm>
            <a:off x="2349500" y="4691063"/>
            <a:ext cx="0" cy="796925"/>
          </a:xfrm>
          <a:prstGeom prst="line">
            <a:avLst/>
          </a:prstGeom>
          <a:noFill/>
          <a:ln w="50800">
            <a:solidFill>
              <a:srgbClr val="0000FF"/>
            </a:solidFill>
            <a:round/>
            <a:headEnd type="triangle" w="sm" len="lg"/>
            <a:tailEnd type="none" w="sm" len="lg"/>
          </a:ln>
        </p:spPr>
        <p:txBody>
          <a:bodyPr/>
          <a:lstStyle/>
          <a:p>
            <a:endParaRPr lang="es-MX"/>
          </a:p>
        </p:txBody>
      </p:sp>
      <p:sp>
        <p:nvSpPr>
          <p:cNvPr id="53261" name="Rectangle 13"/>
          <p:cNvSpPr>
            <a:spLocks noChangeArrowheads="1"/>
          </p:cNvSpPr>
          <p:nvPr/>
        </p:nvSpPr>
        <p:spPr bwMode="auto">
          <a:xfrm>
            <a:off x="5004048" y="1340768"/>
            <a:ext cx="2379114" cy="538040"/>
          </a:xfrm>
          <a:prstGeom prst="rect">
            <a:avLst/>
          </a:prstGeom>
          <a:noFill/>
          <a:ln w="12700">
            <a:noFill/>
            <a:miter lim="800000"/>
            <a:headEnd/>
            <a:tailEnd/>
          </a:ln>
        </p:spPr>
        <p:txBody>
          <a:bodyPr wrap="square">
            <a:spAutoFit/>
          </a:bodyPr>
          <a:lstStyle/>
          <a:p>
            <a:pPr algn="ctr"/>
            <a:r>
              <a:rPr lang="es-ES_tradnl" sz="2800" dirty="0" err="1">
                <a:solidFill>
                  <a:srgbClr val="66FF66"/>
                </a:solidFill>
              </a:rPr>
              <a:t>dS</a:t>
            </a:r>
            <a:r>
              <a:rPr lang="es-ES_tradnl" sz="2800" dirty="0">
                <a:solidFill>
                  <a:srgbClr val="66FF66"/>
                </a:solidFill>
              </a:rPr>
              <a:t> = 2</a:t>
            </a:r>
            <a:r>
              <a:rPr lang="es-ES_tradnl" sz="2800" dirty="0">
                <a:solidFill>
                  <a:srgbClr val="66FF66"/>
                </a:solidFill>
                <a:sym typeface="Symbol" pitchFamily="18" charset="2"/>
              </a:rPr>
              <a:t></a:t>
            </a:r>
            <a:r>
              <a:rPr lang="es-ES_tradnl" sz="2800" dirty="0">
                <a:solidFill>
                  <a:srgbClr val="66FF66"/>
                </a:solidFill>
              </a:rPr>
              <a:t>rdr</a:t>
            </a:r>
          </a:p>
        </p:txBody>
      </p:sp>
      <p:sp>
        <p:nvSpPr>
          <p:cNvPr id="53263" name="Rectangle 15"/>
          <p:cNvSpPr>
            <a:spLocks noGrp="1" noChangeArrowheads="1"/>
          </p:cNvSpPr>
          <p:nvPr>
            <p:ph type="title"/>
          </p:nvPr>
        </p:nvSpPr>
        <p:spPr>
          <a:xfrm>
            <a:off x="971600" y="404664"/>
            <a:ext cx="7924800" cy="579437"/>
          </a:xfrm>
        </p:spPr>
        <p:txBody>
          <a:bodyPr/>
          <a:lstStyle/>
          <a:p>
            <a:pPr algn="ctr">
              <a:defRPr/>
            </a:pPr>
            <a:r>
              <a:rPr lang="es-ES_tradnl" dirty="0" smtClean="0">
                <a:solidFill>
                  <a:srgbClr val="FFFF00"/>
                </a:solidFill>
                <a:latin typeface="Times New Roman" pitchFamily="18" charset="0"/>
                <a:cs typeface="Times New Roman" pitchFamily="18" charset="0"/>
              </a:rPr>
              <a:t>Solución</a:t>
            </a:r>
          </a:p>
        </p:txBody>
      </p:sp>
      <p:grpSp>
        <p:nvGrpSpPr>
          <p:cNvPr id="2" name="Group 16"/>
          <p:cNvGrpSpPr>
            <a:grpSpLocks/>
          </p:cNvGrpSpPr>
          <p:nvPr/>
        </p:nvGrpSpPr>
        <p:grpSpPr bwMode="auto">
          <a:xfrm>
            <a:off x="933450" y="2560638"/>
            <a:ext cx="2497138" cy="1706562"/>
            <a:chOff x="588" y="1613"/>
            <a:chExt cx="1573" cy="1075"/>
          </a:xfrm>
        </p:grpSpPr>
        <p:sp>
          <p:nvSpPr>
            <p:cNvPr id="14361" name="AutoShape 17"/>
            <p:cNvSpPr>
              <a:spLocks noChangeArrowheads="1"/>
            </p:cNvSpPr>
            <p:nvPr/>
          </p:nvSpPr>
          <p:spPr bwMode="auto">
            <a:xfrm>
              <a:off x="792" y="2241"/>
              <a:ext cx="1369" cy="447"/>
            </a:xfrm>
            <a:custGeom>
              <a:avLst/>
              <a:gdLst>
                <a:gd name="T0" fmla="*/ 684 w 21600"/>
                <a:gd name="T1" fmla="*/ 0 h 21600"/>
                <a:gd name="T2" fmla="*/ 200 w 21600"/>
                <a:gd name="T3" fmla="*/ 65 h 21600"/>
                <a:gd name="T4" fmla="*/ 0 w 21600"/>
                <a:gd name="T5" fmla="*/ 224 h 21600"/>
                <a:gd name="T6" fmla="*/ 200 w 21600"/>
                <a:gd name="T7" fmla="*/ 382 h 21600"/>
                <a:gd name="T8" fmla="*/ 684 w 21600"/>
                <a:gd name="T9" fmla="*/ 447 h 21600"/>
                <a:gd name="T10" fmla="*/ 1169 w 21600"/>
                <a:gd name="T11" fmla="*/ 382 h 21600"/>
                <a:gd name="T12" fmla="*/ 1369 w 21600"/>
                <a:gd name="T13" fmla="*/ 224 h 21600"/>
                <a:gd name="T14" fmla="*/ 1169 w 21600"/>
                <a:gd name="T15" fmla="*/ 65 h 21600"/>
                <a:gd name="T16" fmla="*/ 0 60000 65536"/>
                <a:gd name="T17" fmla="*/ 0 60000 65536"/>
                <a:gd name="T18" fmla="*/ 0 60000 65536"/>
                <a:gd name="T19" fmla="*/ 0 60000 65536"/>
                <a:gd name="T20" fmla="*/ 0 60000 65536"/>
                <a:gd name="T21" fmla="*/ 0 60000 65536"/>
                <a:gd name="T22" fmla="*/ 0 60000 65536"/>
                <a:gd name="T23" fmla="*/ 0 60000 65536"/>
                <a:gd name="T24" fmla="*/ 3156 w 21600"/>
                <a:gd name="T25" fmla="*/ 3141 h 21600"/>
                <a:gd name="T26" fmla="*/ 18444 w 21600"/>
                <a:gd name="T27" fmla="*/ 1845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46" y="10800"/>
                  </a:moveTo>
                  <a:cubicBezTo>
                    <a:pt x="1846" y="15745"/>
                    <a:pt x="5855" y="19754"/>
                    <a:pt x="10800" y="19754"/>
                  </a:cubicBezTo>
                  <a:cubicBezTo>
                    <a:pt x="15745" y="19754"/>
                    <a:pt x="19754" y="15745"/>
                    <a:pt x="19754" y="10800"/>
                  </a:cubicBezTo>
                  <a:cubicBezTo>
                    <a:pt x="19754" y="5855"/>
                    <a:pt x="15745" y="1846"/>
                    <a:pt x="10800" y="1846"/>
                  </a:cubicBezTo>
                  <a:cubicBezTo>
                    <a:pt x="5855" y="1846"/>
                    <a:pt x="1846" y="5855"/>
                    <a:pt x="1846" y="10800"/>
                  </a:cubicBezTo>
                  <a:close/>
                </a:path>
              </a:pathLst>
            </a:custGeom>
            <a:solidFill>
              <a:srgbClr val="FF0000"/>
            </a:solidFill>
            <a:ln w="9525">
              <a:noFill/>
              <a:round/>
              <a:headEnd/>
              <a:tailEnd/>
            </a:ln>
          </p:spPr>
          <p:txBody>
            <a:bodyPr wrap="none" anchor="ctr"/>
            <a:lstStyle/>
            <a:p>
              <a:endParaRPr lang="es-MX"/>
            </a:p>
          </p:txBody>
        </p:sp>
        <p:sp>
          <p:nvSpPr>
            <p:cNvPr id="14362" name="Line 18"/>
            <p:cNvSpPr>
              <a:spLocks noChangeShapeType="1"/>
            </p:cNvSpPr>
            <p:nvPr/>
          </p:nvSpPr>
          <p:spPr bwMode="auto">
            <a:xfrm flipV="1">
              <a:off x="1151" y="1613"/>
              <a:ext cx="1" cy="661"/>
            </a:xfrm>
            <a:prstGeom prst="line">
              <a:avLst/>
            </a:prstGeom>
            <a:noFill/>
            <a:ln w="50800">
              <a:solidFill>
                <a:srgbClr val="0000FF"/>
              </a:solidFill>
              <a:round/>
              <a:headEnd/>
              <a:tailEnd type="triangle" w="sm" len="med"/>
            </a:ln>
          </p:spPr>
          <p:txBody>
            <a:bodyPr/>
            <a:lstStyle/>
            <a:p>
              <a:endParaRPr lang="es-MX"/>
            </a:p>
          </p:txBody>
        </p:sp>
        <p:sp>
          <p:nvSpPr>
            <p:cNvPr id="14363" name="Line 19"/>
            <p:cNvSpPr>
              <a:spLocks noChangeShapeType="1"/>
            </p:cNvSpPr>
            <p:nvPr/>
          </p:nvSpPr>
          <p:spPr bwMode="auto">
            <a:xfrm flipV="1">
              <a:off x="952" y="1900"/>
              <a:ext cx="0" cy="661"/>
            </a:xfrm>
            <a:prstGeom prst="line">
              <a:avLst/>
            </a:prstGeom>
            <a:noFill/>
            <a:ln w="50800">
              <a:solidFill>
                <a:srgbClr val="0000FF"/>
              </a:solidFill>
              <a:round/>
              <a:headEnd/>
              <a:tailEnd type="triangle" w="sm" len="med"/>
            </a:ln>
          </p:spPr>
          <p:txBody>
            <a:bodyPr/>
            <a:lstStyle/>
            <a:p>
              <a:endParaRPr lang="es-MX"/>
            </a:p>
          </p:txBody>
        </p:sp>
        <p:sp>
          <p:nvSpPr>
            <p:cNvPr id="14364" name="Line 20"/>
            <p:cNvSpPr>
              <a:spLocks noChangeShapeType="1"/>
            </p:cNvSpPr>
            <p:nvPr/>
          </p:nvSpPr>
          <p:spPr bwMode="auto">
            <a:xfrm flipV="1">
              <a:off x="1363" y="2009"/>
              <a:ext cx="1" cy="661"/>
            </a:xfrm>
            <a:prstGeom prst="line">
              <a:avLst/>
            </a:prstGeom>
            <a:noFill/>
            <a:ln w="50800">
              <a:solidFill>
                <a:srgbClr val="0000FF"/>
              </a:solidFill>
              <a:round/>
              <a:headEnd/>
              <a:tailEnd type="triangle" w="sm" len="med"/>
            </a:ln>
          </p:spPr>
          <p:txBody>
            <a:bodyPr/>
            <a:lstStyle/>
            <a:p>
              <a:endParaRPr lang="es-MX"/>
            </a:p>
          </p:txBody>
        </p:sp>
        <p:sp>
          <p:nvSpPr>
            <p:cNvPr id="14365" name="Rectangle 21"/>
            <p:cNvSpPr>
              <a:spLocks noChangeArrowheads="1"/>
            </p:cNvSpPr>
            <p:nvPr/>
          </p:nvSpPr>
          <p:spPr bwMode="auto">
            <a:xfrm>
              <a:off x="588" y="2242"/>
              <a:ext cx="251" cy="205"/>
            </a:xfrm>
            <a:prstGeom prst="rect">
              <a:avLst/>
            </a:prstGeom>
            <a:noFill/>
            <a:ln w="25400">
              <a:noFill/>
              <a:miter lim="800000"/>
              <a:headEnd/>
              <a:tailEnd/>
            </a:ln>
          </p:spPr>
          <p:txBody>
            <a:bodyPr lIns="12700" tIns="12700" rIns="12700" bIns="12700"/>
            <a:lstStyle/>
            <a:p>
              <a:pPr algn="just"/>
              <a:r>
                <a:rPr lang="es-ES_tradnl" sz="1800">
                  <a:solidFill>
                    <a:srgbClr val="FF0000"/>
                  </a:solidFill>
                </a:rPr>
                <a:t>dS</a:t>
              </a:r>
            </a:p>
          </p:txBody>
        </p:sp>
      </p:grpSp>
      <p:sp>
        <p:nvSpPr>
          <p:cNvPr id="14355" name="Line 22"/>
          <p:cNvSpPr>
            <a:spLocks noChangeShapeType="1"/>
          </p:cNvSpPr>
          <p:nvPr/>
        </p:nvSpPr>
        <p:spPr bwMode="auto">
          <a:xfrm flipV="1">
            <a:off x="3224213" y="3027363"/>
            <a:ext cx="1587" cy="904875"/>
          </a:xfrm>
          <a:prstGeom prst="line">
            <a:avLst/>
          </a:prstGeom>
          <a:noFill/>
          <a:ln w="50800">
            <a:solidFill>
              <a:srgbClr val="0000FF"/>
            </a:solidFill>
            <a:round/>
            <a:headEnd/>
            <a:tailEnd type="triangle" w="sm" len="med"/>
          </a:ln>
        </p:spPr>
        <p:txBody>
          <a:bodyPr/>
          <a:lstStyle/>
          <a:p>
            <a:endParaRPr lang="es-MX"/>
          </a:p>
        </p:txBody>
      </p:sp>
      <p:sp>
        <p:nvSpPr>
          <p:cNvPr id="14356" name="Line 23"/>
          <p:cNvSpPr>
            <a:spLocks noChangeShapeType="1"/>
          </p:cNvSpPr>
          <p:nvPr/>
        </p:nvSpPr>
        <p:spPr bwMode="auto">
          <a:xfrm flipV="1">
            <a:off x="2863850" y="3389313"/>
            <a:ext cx="0" cy="542925"/>
          </a:xfrm>
          <a:prstGeom prst="line">
            <a:avLst/>
          </a:prstGeom>
          <a:noFill/>
          <a:ln w="50800">
            <a:solidFill>
              <a:srgbClr val="0000FF"/>
            </a:solidFill>
            <a:round/>
            <a:headEnd/>
            <a:tailEnd type="triangle" w="sm" len="med"/>
          </a:ln>
        </p:spPr>
        <p:txBody>
          <a:bodyPr/>
          <a:lstStyle/>
          <a:p>
            <a:endParaRPr lang="es-MX"/>
          </a:p>
        </p:txBody>
      </p:sp>
      <p:sp>
        <p:nvSpPr>
          <p:cNvPr id="14357" name="Line 24"/>
          <p:cNvSpPr>
            <a:spLocks noChangeShapeType="1"/>
          </p:cNvSpPr>
          <p:nvPr/>
        </p:nvSpPr>
        <p:spPr bwMode="auto">
          <a:xfrm>
            <a:off x="2351088" y="3932238"/>
            <a:ext cx="796925" cy="542925"/>
          </a:xfrm>
          <a:prstGeom prst="line">
            <a:avLst/>
          </a:prstGeom>
          <a:noFill/>
          <a:ln w="6350">
            <a:solidFill>
              <a:srgbClr val="000000"/>
            </a:solidFill>
            <a:prstDash val="dash"/>
            <a:round/>
            <a:headEnd type="none" w="sm" len="lg"/>
            <a:tailEnd type="none" w="sm" len="lg"/>
          </a:ln>
        </p:spPr>
        <p:txBody>
          <a:bodyPr/>
          <a:lstStyle/>
          <a:p>
            <a:endParaRPr lang="es-MX"/>
          </a:p>
        </p:txBody>
      </p:sp>
      <p:sp>
        <p:nvSpPr>
          <p:cNvPr id="14358" name="Line 25"/>
          <p:cNvSpPr>
            <a:spLocks noChangeShapeType="1"/>
          </p:cNvSpPr>
          <p:nvPr/>
        </p:nvSpPr>
        <p:spPr bwMode="auto">
          <a:xfrm flipV="1">
            <a:off x="2503488" y="3751263"/>
            <a:ext cx="0" cy="180975"/>
          </a:xfrm>
          <a:prstGeom prst="line">
            <a:avLst/>
          </a:prstGeom>
          <a:noFill/>
          <a:ln w="50800">
            <a:solidFill>
              <a:srgbClr val="0000FF"/>
            </a:solidFill>
            <a:round/>
            <a:headEnd/>
            <a:tailEnd type="triangle" w="sm" len="med"/>
          </a:ln>
        </p:spPr>
        <p:txBody>
          <a:bodyPr/>
          <a:lstStyle/>
          <a:p>
            <a:endParaRPr lang="es-MX"/>
          </a:p>
        </p:txBody>
      </p:sp>
      <p:sp>
        <p:nvSpPr>
          <p:cNvPr id="53274" name="AutoShape 26">
            <a:hlinkClick r:id="" action="ppaction://hlinkshowjump?jump=nextslide" highlightClick="1"/>
          </p:cNvPr>
          <p:cNvSpPr>
            <a:spLocks noChangeArrowheads="1"/>
          </p:cNvSpPr>
          <p:nvPr/>
        </p:nvSpPr>
        <p:spPr bwMode="auto">
          <a:xfrm>
            <a:off x="8686800" y="6477000"/>
            <a:ext cx="228600" cy="228600"/>
          </a:xfrm>
          <a:prstGeom prst="actionButtonForwardNext">
            <a:avLst/>
          </a:prstGeom>
          <a:gradFill rotWithShape="0">
            <a:gsLst>
              <a:gs pos="0">
                <a:srgbClr val="9E9E9E"/>
              </a:gs>
              <a:gs pos="50000">
                <a:srgbClr val="DDDDDD"/>
              </a:gs>
              <a:gs pos="100000">
                <a:srgbClr val="9E9E9E"/>
              </a:gs>
            </a:gsLst>
            <a:lin ang="5400000" scaled="1"/>
          </a:gradFill>
          <a:ln w="9525">
            <a:noFill/>
            <a:miter lim="800000"/>
            <a:headEnd/>
            <a:tailEnd/>
          </a:ln>
        </p:spPr>
        <p:txBody>
          <a:bodyPr wrap="none" anchor="ctr"/>
          <a:lstStyle/>
          <a:p>
            <a:endParaRPr lang="es-MX"/>
          </a:p>
        </p:txBody>
      </p:sp>
      <p:sp>
        <p:nvSpPr>
          <p:cNvPr id="30" name="29 Rectángulo"/>
          <p:cNvSpPr/>
          <p:nvPr/>
        </p:nvSpPr>
        <p:spPr>
          <a:xfrm>
            <a:off x="428596" y="1357298"/>
            <a:ext cx="2143140" cy="77555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91847" name="Object 12"/>
          <p:cNvGraphicFramePr>
            <a:graphicFrameLocks noChangeAspect="1"/>
          </p:cNvGraphicFramePr>
          <p:nvPr/>
        </p:nvGraphicFramePr>
        <p:xfrm>
          <a:off x="683568" y="1340768"/>
          <a:ext cx="1397000" cy="722313"/>
        </p:xfrm>
        <a:graphic>
          <a:graphicData uri="http://schemas.openxmlformats.org/presentationml/2006/ole">
            <p:oleObj spid="_x0000_s697346" name="Equation" r:id="rId4" imgW="1396800" imgH="723600" progId="Equation.DSMT4">
              <p:embed/>
            </p:oleObj>
          </a:graphicData>
        </a:graphic>
      </p:graphicFrame>
      <p:sp>
        <p:nvSpPr>
          <p:cNvPr id="34" name="33 Rectángulo"/>
          <p:cNvSpPr/>
          <p:nvPr/>
        </p:nvSpPr>
        <p:spPr>
          <a:xfrm>
            <a:off x="4644008" y="2132856"/>
            <a:ext cx="3857652" cy="92869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91849" name="Object 9"/>
          <p:cNvGraphicFramePr>
            <a:graphicFrameLocks noChangeAspect="1"/>
          </p:cNvGraphicFramePr>
          <p:nvPr/>
        </p:nvGraphicFramePr>
        <p:xfrm>
          <a:off x="5076056" y="2204864"/>
          <a:ext cx="2932717" cy="857256"/>
        </p:xfrm>
        <a:graphic>
          <a:graphicData uri="http://schemas.openxmlformats.org/presentationml/2006/ole">
            <p:oleObj spid="_x0000_s697347" name="Equation" r:id="rId5" imgW="825480" imgH="241200" progId="Equation.DSMT4">
              <p:embed/>
            </p:oleObj>
          </a:graphicData>
        </a:graphic>
      </p:graphicFrame>
      <p:sp>
        <p:nvSpPr>
          <p:cNvPr id="36" name="35 Rectángulo"/>
          <p:cNvSpPr/>
          <p:nvPr/>
        </p:nvSpPr>
        <p:spPr>
          <a:xfrm>
            <a:off x="4214810" y="3357562"/>
            <a:ext cx="4357718" cy="1071570"/>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91850" name="Object 10"/>
          <p:cNvGraphicFramePr>
            <a:graphicFrameLocks noChangeAspect="1"/>
          </p:cNvGraphicFramePr>
          <p:nvPr/>
        </p:nvGraphicFramePr>
        <p:xfrm>
          <a:off x="4429124" y="3357562"/>
          <a:ext cx="4135681" cy="1000132"/>
        </p:xfrm>
        <a:graphic>
          <a:graphicData uri="http://schemas.openxmlformats.org/presentationml/2006/ole">
            <p:oleObj spid="_x0000_s697348" name="Equation" r:id="rId6" imgW="1942920" imgH="469800" progId="Equation.DSMT4">
              <p:embed/>
            </p:oleObj>
          </a:graphicData>
        </a:graphic>
      </p:graphicFrame>
      <p:sp>
        <p:nvSpPr>
          <p:cNvPr id="38" name="37 Rectángulo"/>
          <p:cNvSpPr/>
          <p:nvPr/>
        </p:nvSpPr>
        <p:spPr>
          <a:xfrm>
            <a:off x="4071934" y="4572008"/>
            <a:ext cx="4929222" cy="114300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91851" name="Object 11"/>
          <p:cNvGraphicFramePr>
            <a:graphicFrameLocks noChangeAspect="1"/>
          </p:cNvGraphicFramePr>
          <p:nvPr/>
        </p:nvGraphicFramePr>
        <p:xfrm>
          <a:off x="4071934" y="4714884"/>
          <a:ext cx="4796000" cy="857256"/>
        </p:xfrm>
        <a:graphic>
          <a:graphicData uri="http://schemas.openxmlformats.org/presentationml/2006/ole">
            <p:oleObj spid="_x0000_s697349" name="Equation" r:id="rId7" imgW="2628720" imgH="469800" progId="Equation.DSMT4">
              <p:embed/>
            </p:oleObj>
          </a:graphicData>
        </a:graphic>
      </p:graphicFrame>
      <p:sp>
        <p:nvSpPr>
          <p:cNvPr id="40" name="39 Rectángulo"/>
          <p:cNvSpPr/>
          <p:nvPr/>
        </p:nvSpPr>
        <p:spPr>
          <a:xfrm>
            <a:off x="5214942" y="5714992"/>
            <a:ext cx="2143140" cy="114300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91852" name="Object 12"/>
          <p:cNvGraphicFramePr>
            <a:graphicFrameLocks noChangeAspect="1"/>
          </p:cNvGraphicFramePr>
          <p:nvPr/>
        </p:nvGraphicFramePr>
        <p:xfrm>
          <a:off x="5214942" y="5786454"/>
          <a:ext cx="2108526" cy="1071546"/>
        </p:xfrm>
        <a:graphic>
          <a:graphicData uri="http://schemas.openxmlformats.org/presentationml/2006/ole">
            <p:oleObj spid="_x0000_s697350" name="Equation" r:id="rId8" imgW="774360" imgH="39348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3261">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3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1" grpId="0" build="p" autoUpdateAnimBg="0" advAuto="0"/>
      <p:bldP spid="532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1000132"/>
          </a:xfrm>
        </p:spPr>
        <p:txBody>
          <a:bodyPr/>
          <a:lstStyle/>
          <a:p>
            <a:pPr lvl="1" algn="ctr"/>
            <a:r>
              <a:rPr lang="es-MX" sz="2800" b="1" dirty="0" smtClean="0">
                <a:solidFill>
                  <a:srgbClr val="FFFF00"/>
                </a:solidFill>
                <a:latin typeface="Times New Roman" pitchFamily="18" charset="0"/>
                <a:cs typeface="Times New Roman" pitchFamily="18" charset="0"/>
              </a:rPr>
              <a:t/>
            </a:r>
            <a:br>
              <a:rPr lang="es-MX" sz="2800" b="1" dirty="0" smtClean="0">
                <a:solidFill>
                  <a:srgbClr val="FFFF00"/>
                </a:solidFill>
                <a:latin typeface="Times New Roman" pitchFamily="18" charset="0"/>
                <a:cs typeface="Times New Roman" pitchFamily="18" charset="0"/>
              </a:rPr>
            </a:br>
            <a:r>
              <a:rPr lang="es-MX" sz="2800" b="1" dirty="0" smtClean="0">
                <a:solidFill>
                  <a:srgbClr val="FFFF00"/>
                </a:solidFill>
                <a:latin typeface="Times New Roman" pitchFamily="18" charset="0"/>
                <a:cs typeface="Times New Roman" pitchFamily="18" charset="0"/>
              </a:rPr>
              <a:t>VI.	</a:t>
            </a:r>
            <a:r>
              <a:rPr lang="es-MX" sz="3600" b="1" dirty="0" smtClean="0">
                <a:solidFill>
                  <a:srgbClr val="FFFF00"/>
                </a:solidFill>
                <a:latin typeface="Times New Roman" pitchFamily="18" charset="0"/>
                <a:cs typeface="Times New Roman" pitchFamily="18" charset="0"/>
              </a:rPr>
              <a:t>LEY DE OHM MICROSCÓPICA: </a:t>
            </a:r>
            <a:r>
              <a:rPr lang="es-MX" sz="3600" b="1" dirty="0" smtClean="0">
                <a:solidFill>
                  <a:srgbClr val="00FF00"/>
                </a:solidFill>
                <a:latin typeface="Times New Roman" pitchFamily="18" charset="0"/>
                <a:cs typeface="Times New Roman" pitchFamily="18" charset="0"/>
              </a:rPr>
              <a:t>Conductividad eléctrica_1</a:t>
            </a:r>
            <a:r>
              <a:rPr lang="es-MX" sz="5400" dirty="0" smtClean="0">
                <a:latin typeface="Times New Roman" pitchFamily="18" charset="0"/>
                <a:cs typeface="Times New Roman" pitchFamily="18" charset="0"/>
              </a:rPr>
              <a:t/>
            </a:r>
            <a:br>
              <a:rPr lang="es-MX" sz="5400" dirty="0" smtClean="0">
                <a:latin typeface="Times New Roman" pitchFamily="18" charset="0"/>
                <a:cs typeface="Times New Roman" pitchFamily="18" charset="0"/>
              </a:rPr>
            </a:br>
            <a:endParaRPr lang="es-MX" dirty="0">
              <a:latin typeface="Times New Roman" pitchFamily="18" charset="0"/>
              <a:cs typeface="Times New Roman" pitchFamily="18" charset="0"/>
            </a:endParaRPr>
          </a:p>
        </p:txBody>
      </p:sp>
      <p:sp>
        <p:nvSpPr>
          <p:cNvPr id="5" name="4 Marcador de contenido"/>
          <p:cNvSpPr>
            <a:spLocks noGrp="1"/>
          </p:cNvSpPr>
          <p:nvPr>
            <p:ph idx="1"/>
          </p:nvPr>
        </p:nvSpPr>
        <p:spPr>
          <a:xfrm>
            <a:off x="360946" y="962526"/>
            <a:ext cx="8640209" cy="5895474"/>
          </a:xfrm>
        </p:spPr>
        <p:txBody>
          <a:bodyPr/>
          <a:lstStyle/>
          <a:p>
            <a:pPr algn="just"/>
            <a:r>
              <a:rPr lang="es-MX" sz="2400" dirty="0" smtClean="0">
                <a:solidFill>
                  <a:schemeClr val="tx1"/>
                </a:solidFill>
                <a:ea typeface="+mn-ea"/>
                <a:cs typeface="Times New Roman" pitchFamily="18" charset="0"/>
              </a:rPr>
              <a:t>En los conductores  los portadores de carga no se encuentran en completa libertad para moverse, es decir su movimiento es aleatorio tal como se muestra, esta trayectoria que describe los portadores se debe a la interacción con los demás electrones y con los iones fijos de la red cristalina véase figura. Durante estas interacciones los electrones pierden gran cantidad de energía cinética que la adquirieron cuando se aplicó el campo eléctrico, campo que le produce una fuerza eléctrica .</a:t>
            </a:r>
          </a:p>
          <a:p>
            <a:endParaRPr lang="es-MX" sz="2000" dirty="0">
              <a:latin typeface="Times New Roman" pitchFamily="18" charset="0"/>
              <a:cs typeface="Times New Roman" pitchFamily="18" charset="0"/>
            </a:endParaRPr>
          </a:p>
        </p:txBody>
      </p:sp>
      <p:pic>
        <p:nvPicPr>
          <p:cNvPr id="6" name="5 Imagen" descr="C:\Documents and Settings\Administrador\My Documents\CR10.png"/>
          <p:cNvPicPr/>
          <p:nvPr/>
        </p:nvPicPr>
        <p:blipFill>
          <a:blip r:embed="rId2" cstate="print">
            <a:lum bright="-20000" contrast="40000"/>
          </a:blip>
          <a:srcRect/>
          <a:stretch>
            <a:fillRect/>
          </a:stretch>
        </p:blipFill>
        <p:spPr bwMode="auto">
          <a:xfrm>
            <a:off x="1163440" y="4386649"/>
            <a:ext cx="2555943" cy="2471351"/>
          </a:xfrm>
          <a:prstGeom prst="rect">
            <a:avLst/>
          </a:prstGeom>
          <a:noFill/>
          <a:ln w="9525">
            <a:noFill/>
            <a:miter lim="800000"/>
            <a:headEnd/>
            <a:tailEnd/>
          </a:ln>
        </p:spPr>
      </p:pic>
      <p:pic>
        <p:nvPicPr>
          <p:cNvPr id="7" name="6 Imagen"/>
          <p:cNvPicPr/>
          <p:nvPr/>
        </p:nvPicPr>
        <p:blipFill>
          <a:blip r:embed="rId3" cstate="print">
            <a:lum bright="-20000" contrast="40000"/>
          </a:blip>
          <a:srcRect l="2686" t="6995" r="51022" b="16940"/>
          <a:stretch>
            <a:fillRect/>
          </a:stretch>
        </p:blipFill>
        <p:spPr bwMode="auto">
          <a:xfrm>
            <a:off x="5162421" y="4460789"/>
            <a:ext cx="3536735" cy="239721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44379"/>
            <a:ext cx="8229600" cy="868346"/>
          </a:xfrm>
        </p:spPr>
        <p:txBody>
          <a:bodyPr/>
          <a:lstStyle/>
          <a:p>
            <a:pPr algn="ctr"/>
            <a:r>
              <a:rPr lang="es-MX" sz="3600" b="1" dirty="0" smtClean="0">
                <a:solidFill>
                  <a:srgbClr val="FFFF00"/>
                </a:solidFill>
                <a:latin typeface="Times New Roman" pitchFamily="18" charset="0"/>
                <a:cs typeface="Times New Roman" pitchFamily="18" charset="0"/>
              </a:rPr>
              <a:t>VI.	LEY DE OHM MICROSCÓPICA: </a:t>
            </a:r>
            <a:r>
              <a:rPr lang="es-MX" sz="3600" b="1" dirty="0" smtClean="0">
                <a:solidFill>
                  <a:srgbClr val="00FF00"/>
                </a:solidFill>
                <a:latin typeface="Times New Roman" pitchFamily="18" charset="0"/>
                <a:cs typeface="Times New Roman" pitchFamily="18" charset="0"/>
              </a:rPr>
              <a:t>Conductividad eléctrica.</a:t>
            </a:r>
            <a:endParaRPr lang="es-MX" sz="3600" dirty="0">
              <a:solidFill>
                <a:srgbClr val="00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385011" y="1058779"/>
            <a:ext cx="8544706" cy="5584931"/>
          </a:xfrm>
        </p:spPr>
        <p:txBody>
          <a:bodyPr/>
          <a:lstStyle/>
          <a:p>
            <a:pPr algn="just">
              <a:buFont typeface="Wingdings" pitchFamily="2" charset="2"/>
              <a:buChar char="Ø"/>
            </a:pPr>
            <a:r>
              <a:rPr lang="es-MX" sz="2800" dirty="0" smtClean="0">
                <a:solidFill>
                  <a:schemeClr val="tx1"/>
                </a:solidFill>
                <a:ea typeface="+mn-ea"/>
                <a:cs typeface="Times New Roman" pitchFamily="18" charset="0"/>
              </a:rPr>
              <a:t>La conversión de energía eléctrica en energía cinética de los electrones y la posterior conversión en energía térmica (calentamiento del conductor) podrían representarse como pérdidas debidas a fuerzas de fricción sobre las cargas móviles.</a:t>
            </a:r>
          </a:p>
          <a:p>
            <a:pPr algn="just">
              <a:buFont typeface="Wingdings" pitchFamily="2" charset="2"/>
              <a:buChar char="Ø"/>
            </a:pPr>
            <a:r>
              <a:rPr lang="es-MX" sz="2800" dirty="0" smtClean="0">
                <a:solidFill>
                  <a:schemeClr val="tx1"/>
                </a:solidFill>
                <a:ea typeface="+mn-ea"/>
                <a:cs typeface="Times New Roman" pitchFamily="18" charset="0"/>
              </a:rPr>
              <a:t>Estas fuerzas de fricción pueden asemejarse a las que aparecen en el movimiento de un sólido en el interior de un fluido, siendo dichas fuerzas proporcionales a la velocidad de deriva de los electrones , entonces se tiene</a:t>
            </a:r>
          </a:p>
          <a:p>
            <a:endParaRPr lang="es-MX" sz="2400" dirty="0">
              <a:latin typeface="Times New Roman" pitchFamily="18" charset="0"/>
              <a:cs typeface="Times New Roman" pitchFamily="18" charset="0"/>
            </a:endParaRPr>
          </a:p>
        </p:txBody>
      </p:sp>
      <p:sp>
        <p:nvSpPr>
          <p:cNvPr id="1341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4148" name="Object 4"/>
          <p:cNvGraphicFramePr>
            <a:graphicFrameLocks noChangeAspect="1"/>
          </p:cNvGraphicFramePr>
          <p:nvPr/>
        </p:nvGraphicFramePr>
        <p:xfrm>
          <a:off x="3414706" y="5496647"/>
          <a:ext cx="2601083" cy="1254093"/>
        </p:xfrm>
        <a:graphic>
          <a:graphicData uri="http://schemas.openxmlformats.org/presentationml/2006/ole">
            <p:oleObj spid="_x0000_s698370" name="Equation" r:id="rId4" imgW="533160" imgH="253800" progId="Equation.DSMT4">
              <p:embed/>
            </p:oleObj>
          </a:graphicData>
        </a:graphic>
      </p:graphicFrame>
    </p:spTree>
  </p:cSld>
  <p:clrMapOvr>
    <a:masterClrMapping/>
  </p:clrMapOvr>
  <p:transition>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4148"/>
                                        </p:tgtEl>
                                        <p:attrNameLst>
                                          <p:attrName>style.visibility</p:attrName>
                                        </p:attrNameLst>
                                      </p:cBhvr>
                                      <p:to>
                                        <p:strVal val="visible"/>
                                      </p:to>
                                    </p:set>
                                    <p:anim calcmode="lin" valueType="num">
                                      <p:cBhvr additive="base">
                                        <p:cTn id="23" dur="500" fill="hold"/>
                                        <p:tgtEl>
                                          <p:spTgt spid="134148"/>
                                        </p:tgtEl>
                                        <p:attrNameLst>
                                          <p:attrName>ppt_x</p:attrName>
                                        </p:attrNameLst>
                                      </p:cBhvr>
                                      <p:tavLst>
                                        <p:tav tm="0">
                                          <p:val>
                                            <p:strVal val="#ppt_x"/>
                                          </p:val>
                                        </p:tav>
                                        <p:tav tm="100000">
                                          <p:val>
                                            <p:strVal val="#ppt_x"/>
                                          </p:val>
                                        </p:tav>
                                      </p:tavLst>
                                    </p:anim>
                                    <p:anim calcmode="lin" valueType="num">
                                      <p:cBhvr additive="base">
                                        <p:cTn id="24" dur="500" fill="hold"/>
                                        <p:tgtEl>
                                          <p:spTgt spid="134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857256"/>
          </a:xfrm>
        </p:spPr>
        <p:txBody>
          <a:bodyPr/>
          <a:lstStyle/>
          <a:p>
            <a:pPr algn="ctr"/>
            <a:r>
              <a:rPr lang="es-MX" sz="3600" b="1" dirty="0" smtClean="0">
                <a:solidFill>
                  <a:srgbClr val="FFFF00"/>
                </a:solidFill>
                <a:latin typeface="Times New Roman" pitchFamily="18" charset="0"/>
                <a:cs typeface="Times New Roman" pitchFamily="18" charset="0"/>
              </a:rPr>
              <a:t>VI.	LEY DE OHM MICROSCÓPICA: </a:t>
            </a:r>
            <a:r>
              <a:rPr lang="es-MX" sz="3600" b="1" dirty="0" smtClean="0">
                <a:solidFill>
                  <a:srgbClr val="00FF00"/>
                </a:solidFill>
                <a:latin typeface="Times New Roman" pitchFamily="18" charset="0"/>
                <a:cs typeface="Times New Roman" pitchFamily="18" charset="0"/>
              </a:rPr>
              <a:t>Conductividad eléctrica</a:t>
            </a:r>
            <a:r>
              <a:rPr lang="es-MX" sz="2800" b="1" dirty="0" smtClean="0">
                <a:solidFill>
                  <a:srgbClr val="00FF00"/>
                </a:solidFill>
                <a:latin typeface="Times New Roman" pitchFamily="18" charset="0"/>
                <a:cs typeface="Times New Roman" pitchFamily="18" charset="0"/>
              </a:rPr>
              <a:t>_3</a:t>
            </a:r>
            <a:endParaRPr lang="es-MX" sz="2800" dirty="0">
              <a:solidFill>
                <a:srgbClr val="00FF00"/>
              </a:solidFill>
              <a:latin typeface="Times New Roman" pitchFamily="18" charset="0"/>
              <a:cs typeface="Times New Roman" pitchFamily="18" charset="0"/>
            </a:endParaRPr>
          </a:p>
        </p:txBody>
      </p:sp>
      <p:sp>
        <p:nvSpPr>
          <p:cNvPr id="8" name="7 Marcador de contenido"/>
          <p:cNvSpPr>
            <a:spLocks noGrp="1"/>
          </p:cNvSpPr>
          <p:nvPr>
            <p:ph sz="half" idx="1"/>
          </p:nvPr>
        </p:nvSpPr>
        <p:spPr>
          <a:xfrm>
            <a:off x="179512" y="1071546"/>
            <a:ext cx="8784976" cy="5786454"/>
          </a:xfrm>
          <a:solidFill>
            <a:schemeClr val="accent4">
              <a:lumMod val="10000"/>
            </a:schemeClr>
          </a:solidFill>
        </p:spPr>
        <p:txBody>
          <a:bodyPr/>
          <a:lstStyle/>
          <a:p>
            <a:pPr algn="just">
              <a:buFont typeface="Wingdings" pitchFamily="2" charset="2"/>
              <a:buChar char="Ø"/>
            </a:pPr>
            <a:r>
              <a:rPr lang="es-MX" dirty="0" smtClean="0">
                <a:cs typeface="Times New Roman" pitchFamily="18" charset="0"/>
              </a:rPr>
              <a:t>Debido a que la fuerza eléctrica y la fuerza </a:t>
            </a:r>
            <a:r>
              <a:rPr lang="es-MX" dirty="0" err="1" smtClean="0">
                <a:cs typeface="Times New Roman" pitchFamily="18" charset="0"/>
              </a:rPr>
              <a:t>friccional</a:t>
            </a:r>
            <a:r>
              <a:rPr lang="es-MX" dirty="0" smtClean="0">
                <a:cs typeface="Times New Roman" pitchFamily="18" charset="0"/>
              </a:rPr>
              <a:t> tienen signos opuestos, después de cierto tiempo esta se equilibran dando lugar a un movimiento uniforme con una velocidad </a:t>
            </a:r>
            <a:r>
              <a:rPr lang="es-MX" i="1" dirty="0" smtClean="0">
                <a:solidFill>
                  <a:srgbClr val="FFFF00"/>
                </a:solidFill>
                <a:cs typeface="Times New Roman" pitchFamily="18" charset="0"/>
              </a:rPr>
              <a:t>terminal o límite</a:t>
            </a:r>
            <a:r>
              <a:rPr lang="es-MX" dirty="0" smtClean="0">
                <a:solidFill>
                  <a:srgbClr val="FFFF00"/>
                </a:solidFill>
                <a:cs typeface="Times New Roman" pitchFamily="18" charset="0"/>
              </a:rPr>
              <a:t> </a:t>
            </a:r>
          </a:p>
          <a:p>
            <a:pPr algn="just"/>
            <a:endParaRPr lang="es-MX" dirty="0" smtClean="0">
              <a:cs typeface="Times New Roman" pitchFamily="18" charset="0"/>
            </a:endParaRPr>
          </a:p>
          <a:p>
            <a:pPr algn="just"/>
            <a:endParaRPr lang="es-MX" dirty="0" smtClean="0">
              <a:cs typeface="Times New Roman" pitchFamily="18" charset="0"/>
            </a:endParaRPr>
          </a:p>
          <a:p>
            <a:pPr algn="just"/>
            <a:endParaRPr lang="es-MX" dirty="0" smtClean="0">
              <a:cs typeface="Times New Roman" pitchFamily="18" charset="0"/>
            </a:endParaRPr>
          </a:p>
          <a:p>
            <a:pPr algn="just">
              <a:buFont typeface="Wingdings" pitchFamily="2" charset="2"/>
              <a:buChar char="Ø"/>
            </a:pPr>
            <a:r>
              <a:rPr lang="es-MX" dirty="0" smtClean="0">
                <a:cs typeface="Times New Roman" pitchFamily="18" charset="0"/>
              </a:rPr>
              <a:t>Por otro lado, denominamos movilidad de los electrones </a:t>
            </a:r>
            <a:r>
              <a:rPr lang="es-MX" dirty="0" smtClean="0">
                <a:solidFill>
                  <a:srgbClr val="00FF00"/>
                </a:solidFill>
                <a:cs typeface="Times New Roman" pitchFamily="18" charset="0"/>
              </a:rPr>
              <a:t>(</a:t>
            </a:r>
            <a:r>
              <a:rPr lang="el-GR" dirty="0" smtClean="0">
                <a:solidFill>
                  <a:srgbClr val="00FF00"/>
                </a:solidFill>
                <a:cs typeface="Times New Roman" pitchFamily="18" charset="0"/>
              </a:rPr>
              <a:t>μ</a:t>
            </a:r>
            <a:r>
              <a:rPr lang="es-MX" sz="1800" dirty="0" smtClean="0">
                <a:solidFill>
                  <a:srgbClr val="00FF00"/>
                </a:solidFill>
                <a:cs typeface="Times New Roman" pitchFamily="18" charset="0"/>
              </a:rPr>
              <a:t>e</a:t>
            </a:r>
            <a:r>
              <a:rPr lang="es-MX" dirty="0" smtClean="0">
                <a:solidFill>
                  <a:srgbClr val="00FF00"/>
                </a:solidFill>
                <a:cs typeface="Times New Roman" pitchFamily="18" charset="0"/>
              </a:rPr>
              <a:t>) </a:t>
            </a:r>
            <a:r>
              <a:rPr lang="es-MX" dirty="0" smtClean="0">
                <a:cs typeface="Times New Roman" pitchFamily="18" charset="0"/>
              </a:rPr>
              <a:t>al cociente </a:t>
            </a:r>
            <a:r>
              <a:rPr lang="el-GR" dirty="0" smtClean="0">
                <a:solidFill>
                  <a:srgbClr val="00FF00"/>
                </a:solidFill>
                <a:cs typeface="Times New Roman" pitchFamily="18" charset="0"/>
              </a:rPr>
              <a:t>μ</a:t>
            </a:r>
            <a:r>
              <a:rPr lang="es-MX" sz="1800" dirty="0" smtClean="0">
                <a:solidFill>
                  <a:srgbClr val="00FF00"/>
                </a:solidFill>
                <a:cs typeface="Times New Roman" pitchFamily="18" charset="0"/>
              </a:rPr>
              <a:t>e</a:t>
            </a:r>
            <a:r>
              <a:rPr lang="es-MX" dirty="0" smtClean="0">
                <a:solidFill>
                  <a:srgbClr val="00FF00"/>
                </a:solidFill>
                <a:cs typeface="Times New Roman" pitchFamily="18" charset="0"/>
              </a:rPr>
              <a:t> =</a:t>
            </a:r>
            <a:r>
              <a:rPr lang="es-MX" i="1" dirty="0" smtClean="0">
                <a:solidFill>
                  <a:srgbClr val="00FF00"/>
                </a:solidFill>
                <a:cs typeface="Times New Roman" pitchFamily="18" charset="0"/>
              </a:rPr>
              <a:t>e/b</a:t>
            </a:r>
            <a:r>
              <a:rPr lang="es-MX" dirty="0" smtClean="0">
                <a:cs typeface="Times New Roman" pitchFamily="18" charset="0"/>
              </a:rPr>
              <a:t>, es decir </a:t>
            </a:r>
          </a:p>
          <a:p>
            <a:pPr algn="just"/>
            <a:endParaRPr lang="es-MX" sz="2000" dirty="0">
              <a:latin typeface="Times New Roman" pitchFamily="18" charset="0"/>
              <a:cs typeface="Times New Roman" pitchFamily="18" charset="0"/>
            </a:endParaRPr>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6193" name="Object 1"/>
          <p:cNvGraphicFramePr>
            <a:graphicFrameLocks noChangeAspect="1"/>
          </p:cNvGraphicFramePr>
          <p:nvPr/>
        </p:nvGraphicFramePr>
        <p:xfrm>
          <a:off x="2374689" y="2913522"/>
          <a:ext cx="4896544" cy="899366"/>
        </p:xfrm>
        <a:graphic>
          <a:graphicData uri="http://schemas.openxmlformats.org/presentationml/2006/ole">
            <p:oleObj spid="_x0000_s699394" name="Equation" r:id="rId4" imgW="1396800" imgH="253800" progId="Equation.DSMT4">
              <p:embed/>
            </p:oleObj>
          </a:graphicData>
        </a:graphic>
      </p:graphicFrame>
      <p:sp>
        <p:nvSpPr>
          <p:cNvPr id="136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6195" name="Object 3"/>
          <p:cNvGraphicFramePr>
            <a:graphicFrameLocks noChangeAspect="1"/>
          </p:cNvGraphicFramePr>
          <p:nvPr/>
        </p:nvGraphicFramePr>
        <p:xfrm>
          <a:off x="3084546" y="3770725"/>
          <a:ext cx="2160240" cy="1250986"/>
        </p:xfrm>
        <a:graphic>
          <a:graphicData uri="http://schemas.openxmlformats.org/presentationml/2006/ole">
            <p:oleObj spid="_x0000_s699395" name="Equation" r:id="rId5" imgW="558720" imgH="393480" progId="Equation.DSMT4">
              <p:embed/>
            </p:oleObj>
          </a:graphicData>
        </a:graphic>
      </p:graphicFrame>
      <p:sp>
        <p:nvSpPr>
          <p:cNvPr id="136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6197" name="Object 5"/>
          <p:cNvGraphicFramePr>
            <a:graphicFrameLocks noChangeAspect="1"/>
          </p:cNvGraphicFramePr>
          <p:nvPr/>
        </p:nvGraphicFramePr>
        <p:xfrm>
          <a:off x="3408385" y="5805264"/>
          <a:ext cx="2378402" cy="1052736"/>
        </p:xfrm>
        <a:graphic>
          <a:graphicData uri="http://schemas.openxmlformats.org/presentationml/2006/ole">
            <p:oleObj spid="_x0000_s699396" name="Equation" r:id="rId6" imgW="583920" imgH="253800" progId="Equation.DSMT4">
              <p:embed/>
            </p:oleObj>
          </a:graphicData>
        </a:graphic>
      </p:graphicFrame>
      <p:sp>
        <p:nvSpPr>
          <p:cNvPr id="136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6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6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6193"/>
                                        </p:tgtEl>
                                        <p:attrNameLst>
                                          <p:attrName>style.visibility</p:attrName>
                                        </p:attrNameLst>
                                      </p:cBhvr>
                                      <p:to>
                                        <p:strVal val="visible"/>
                                      </p:to>
                                    </p:set>
                                    <p:anim calcmode="lin" valueType="num">
                                      <p:cBhvr additive="base">
                                        <p:cTn id="15" dur="500" fill="hold"/>
                                        <p:tgtEl>
                                          <p:spTgt spid="136193"/>
                                        </p:tgtEl>
                                        <p:attrNameLst>
                                          <p:attrName>ppt_x</p:attrName>
                                        </p:attrNameLst>
                                      </p:cBhvr>
                                      <p:tavLst>
                                        <p:tav tm="0">
                                          <p:val>
                                            <p:strVal val="#ppt_x"/>
                                          </p:val>
                                        </p:tav>
                                        <p:tav tm="100000">
                                          <p:val>
                                            <p:strVal val="#ppt_x"/>
                                          </p:val>
                                        </p:tav>
                                      </p:tavLst>
                                    </p:anim>
                                    <p:anim calcmode="lin" valueType="num">
                                      <p:cBhvr additive="base">
                                        <p:cTn id="16" dur="500" fill="hold"/>
                                        <p:tgtEl>
                                          <p:spTgt spid="13619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36195"/>
                                        </p:tgtEl>
                                        <p:attrNameLst>
                                          <p:attrName>style.visibility</p:attrName>
                                        </p:attrNameLst>
                                      </p:cBhvr>
                                      <p:to>
                                        <p:strVal val="visible"/>
                                      </p:to>
                                    </p:set>
                                    <p:animEffect transition="in" filter="diamond(in)">
                                      <p:cBhvr>
                                        <p:cTn id="21" dur="2000"/>
                                        <p:tgtEl>
                                          <p:spTgt spid="136195"/>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 calcmode="lin" valueType="num">
                                      <p:cBhvr>
                                        <p:cTn id="26"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28" dur="1000" fill="hold"/>
                                        <p:tgtEl>
                                          <p:spTgt spid="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6197"/>
                                        </p:tgtEl>
                                        <p:attrNameLst>
                                          <p:attrName>style.visibility</p:attrName>
                                        </p:attrNameLst>
                                      </p:cBhvr>
                                      <p:to>
                                        <p:strVal val="visible"/>
                                      </p:to>
                                    </p:set>
                                    <p:anim calcmode="lin" valueType="num">
                                      <p:cBhvr additive="base">
                                        <p:cTn id="34" dur="500" fill="hold"/>
                                        <p:tgtEl>
                                          <p:spTgt spid="136197"/>
                                        </p:tgtEl>
                                        <p:attrNameLst>
                                          <p:attrName>ppt_x</p:attrName>
                                        </p:attrNameLst>
                                      </p:cBhvr>
                                      <p:tavLst>
                                        <p:tav tm="0">
                                          <p:val>
                                            <p:strVal val="#ppt_x"/>
                                          </p:val>
                                        </p:tav>
                                        <p:tav tm="100000">
                                          <p:val>
                                            <p:strVal val="#ppt_x"/>
                                          </p:val>
                                        </p:tav>
                                      </p:tavLst>
                                    </p:anim>
                                    <p:anim calcmode="lin" valueType="num">
                                      <p:cBhvr additive="base">
                                        <p:cTn id="35" dur="500" fill="hold"/>
                                        <p:tgtEl>
                                          <p:spTgt spid="136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857256"/>
          </a:xfrm>
        </p:spPr>
        <p:txBody>
          <a:bodyPr/>
          <a:lstStyle/>
          <a:p>
            <a:pPr algn="ctr"/>
            <a:r>
              <a:rPr lang="es-MX" sz="3600" b="1" dirty="0" smtClean="0">
                <a:solidFill>
                  <a:srgbClr val="FFFF00"/>
                </a:solidFill>
                <a:latin typeface="Times New Roman" pitchFamily="18" charset="0"/>
                <a:cs typeface="Times New Roman" pitchFamily="18" charset="0"/>
              </a:rPr>
              <a:t>VI.	LEY DE OHM MICROSCÓPICA: </a:t>
            </a:r>
            <a:r>
              <a:rPr lang="es-MX" sz="3600" b="1" dirty="0" smtClean="0">
                <a:solidFill>
                  <a:srgbClr val="00FF00"/>
                </a:solidFill>
                <a:latin typeface="Times New Roman" pitchFamily="18" charset="0"/>
                <a:cs typeface="Times New Roman" pitchFamily="18" charset="0"/>
              </a:rPr>
              <a:t>Conductividad eléctrica</a:t>
            </a:r>
            <a:r>
              <a:rPr lang="es-MX" sz="2800" b="1" dirty="0" smtClean="0">
                <a:solidFill>
                  <a:srgbClr val="00FF00"/>
                </a:solidFill>
                <a:latin typeface="Times New Roman" pitchFamily="18" charset="0"/>
                <a:cs typeface="Times New Roman" pitchFamily="18" charset="0"/>
              </a:rPr>
              <a:t>_3</a:t>
            </a:r>
            <a:endParaRPr lang="es-MX" sz="2800" dirty="0">
              <a:solidFill>
                <a:srgbClr val="00FF00"/>
              </a:solidFill>
              <a:latin typeface="Times New Roman" pitchFamily="18" charset="0"/>
              <a:cs typeface="Times New Roman" pitchFamily="18" charset="0"/>
            </a:endParaRPr>
          </a:p>
        </p:txBody>
      </p:sp>
      <p:sp>
        <p:nvSpPr>
          <p:cNvPr id="9" name="8 Marcador de contenido"/>
          <p:cNvSpPr>
            <a:spLocks noGrp="1"/>
          </p:cNvSpPr>
          <p:nvPr>
            <p:ph sz="half" idx="2"/>
          </p:nvPr>
        </p:nvSpPr>
        <p:spPr>
          <a:xfrm>
            <a:off x="397041" y="986589"/>
            <a:ext cx="8568019" cy="5871411"/>
          </a:xfrm>
          <a:solidFill>
            <a:srgbClr val="7030A0"/>
          </a:solidFill>
        </p:spPr>
        <p:txBody>
          <a:bodyPr/>
          <a:lstStyle/>
          <a:p>
            <a:pPr algn="just">
              <a:buFont typeface="Wingdings" pitchFamily="2" charset="2"/>
              <a:buChar char="Ø"/>
            </a:pPr>
            <a:r>
              <a:rPr lang="es-MX" dirty="0" smtClean="0">
                <a:cs typeface="Times New Roman" pitchFamily="18" charset="0"/>
              </a:rPr>
              <a:t>Puesto que la densidad de corriente es proporcional a la velocidad de deriva de los electrones, entonces se tiene</a:t>
            </a:r>
          </a:p>
          <a:p>
            <a:pPr algn="just"/>
            <a:endParaRPr lang="es-MX" dirty="0" smtClean="0">
              <a:cs typeface="Times New Roman" pitchFamily="18" charset="0"/>
            </a:endParaRPr>
          </a:p>
          <a:p>
            <a:pPr algn="just">
              <a:buFont typeface="Wingdings" pitchFamily="2" charset="2"/>
              <a:buChar char="Ø"/>
            </a:pPr>
            <a:r>
              <a:rPr lang="es-MX" dirty="0" smtClean="0">
                <a:cs typeface="Times New Roman" pitchFamily="18" charset="0"/>
              </a:rPr>
              <a:t>La ecuación indica que </a:t>
            </a:r>
            <a:r>
              <a:rPr lang="es-MX" dirty="0" smtClean="0">
                <a:solidFill>
                  <a:srgbClr val="00FF00"/>
                </a:solidFill>
                <a:cs typeface="Times New Roman" pitchFamily="18" charset="0"/>
              </a:rPr>
              <a:t>j</a:t>
            </a:r>
            <a:r>
              <a:rPr lang="es-MX" dirty="0" smtClean="0">
                <a:solidFill>
                  <a:srgbClr val="FFFF00"/>
                </a:solidFill>
                <a:cs typeface="Times New Roman" pitchFamily="18" charset="0"/>
              </a:rPr>
              <a:t> </a:t>
            </a:r>
            <a:r>
              <a:rPr lang="es-MX" dirty="0" smtClean="0">
                <a:cs typeface="Times New Roman" pitchFamily="18" charset="0"/>
              </a:rPr>
              <a:t>es proporcional al campo eléctrico </a:t>
            </a:r>
            <a:r>
              <a:rPr lang="es-MX" dirty="0" smtClean="0">
                <a:solidFill>
                  <a:srgbClr val="00FF00"/>
                </a:solidFill>
                <a:cs typeface="Times New Roman" pitchFamily="18" charset="0"/>
              </a:rPr>
              <a:t>E</a:t>
            </a:r>
            <a:r>
              <a:rPr lang="es-MX" dirty="0" smtClean="0">
                <a:cs typeface="Times New Roman" pitchFamily="18" charset="0"/>
              </a:rPr>
              <a:t> siendo la constante de proporcionalidad la </a:t>
            </a:r>
            <a:r>
              <a:rPr lang="es-MX" b="1" i="1" dirty="0" smtClean="0">
                <a:solidFill>
                  <a:srgbClr val="00FF00"/>
                </a:solidFill>
                <a:cs typeface="Times New Roman" pitchFamily="18" charset="0"/>
              </a:rPr>
              <a:t>conductividad eléctrica</a:t>
            </a:r>
            <a:r>
              <a:rPr lang="es-MX" b="1" dirty="0" smtClean="0">
                <a:solidFill>
                  <a:srgbClr val="00FF00"/>
                </a:solidFill>
                <a:cs typeface="Times New Roman" pitchFamily="18" charset="0"/>
              </a:rPr>
              <a:t> (σ)</a:t>
            </a:r>
            <a:r>
              <a:rPr lang="es-MX" b="1" dirty="0" smtClean="0">
                <a:cs typeface="Times New Roman" pitchFamily="18" charset="0"/>
              </a:rPr>
              <a:t> </a:t>
            </a:r>
            <a:r>
              <a:rPr lang="es-MX" dirty="0" smtClean="0">
                <a:cs typeface="Times New Roman" pitchFamily="18" charset="0"/>
              </a:rPr>
              <a:t>y a su recíproco se le llama </a:t>
            </a:r>
            <a:r>
              <a:rPr lang="es-MX" b="1" i="1" dirty="0" smtClean="0">
                <a:solidFill>
                  <a:srgbClr val="FFFF00"/>
                </a:solidFill>
                <a:effectLst>
                  <a:outerShdw blurRad="38100" dist="38100" dir="2700000" algn="tl">
                    <a:srgbClr val="000000">
                      <a:alpha val="43137"/>
                    </a:srgbClr>
                  </a:outerShdw>
                </a:effectLst>
                <a:cs typeface="Times New Roman" pitchFamily="18" charset="0"/>
              </a:rPr>
              <a:t>resistividad eléctrica (</a:t>
            </a:r>
            <a:r>
              <a:rPr lang="es-MX" b="1" i="1" dirty="0" smtClean="0">
                <a:solidFill>
                  <a:srgbClr val="FFFF00"/>
                </a:solidFill>
                <a:effectLst>
                  <a:outerShdw blurRad="38100" dist="38100" dir="2700000" algn="tl">
                    <a:srgbClr val="000000">
                      <a:alpha val="43137"/>
                    </a:srgbClr>
                  </a:outerShdw>
                </a:effectLst>
                <a:cs typeface="Times New Roman" pitchFamily="18" charset="0"/>
                <a:sym typeface="Symbol"/>
              </a:rPr>
              <a:t>)</a:t>
            </a:r>
            <a:r>
              <a:rPr lang="es-MX" b="1" dirty="0" smtClean="0">
                <a:solidFill>
                  <a:srgbClr val="FFFF00"/>
                </a:solidFill>
                <a:effectLst>
                  <a:outerShdw blurRad="38100" dist="38100" dir="2700000" algn="tl">
                    <a:srgbClr val="000000">
                      <a:alpha val="43137"/>
                    </a:srgbClr>
                  </a:outerShdw>
                </a:effectLst>
                <a:cs typeface="Times New Roman" pitchFamily="18" charset="0"/>
              </a:rPr>
              <a:t> </a:t>
            </a:r>
            <a:r>
              <a:rPr lang="es-MX" dirty="0" smtClean="0">
                <a:cs typeface="Times New Roman" pitchFamily="18" charset="0"/>
              </a:rPr>
              <a:t>del material. Es decir</a:t>
            </a:r>
          </a:p>
          <a:p>
            <a:pPr algn="just">
              <a:buNone/>
            </a:pPr>
            <a:endParaRPr lang="es-MX" sz="2000" dirty="0">
              <a:latin typeface="Times New Roman" pitchFamily="18" charset="0"/>
              <a:cs typeface="Times New Roman" pitchFamily="18" charset="0"/>
            </a:endParaRPr>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6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6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6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6199" name="Object 7"/>
          <p:cNvGraphicFramePr>
            <a:graphicFrameLocks noChangeAspect="1"/>
          </p:cNvGraphicFramePr>
          <p:nvPr/>
        </p:nvGraphicFramePr>
        <p:xfrm>
          <a:off x="2975249" y="2058351"/>
          <a:ext cx="3456384" cy="1314400"/>
        </p:xfrm>
        <a:graphic>
          <a:graphicData uri="http://schemas.openxmlformats.org/presentationml/2006/ole">
            <p:oleObj spid="_x0000_s700418" name="Equation" r:id="rId4" imgW="672840" imgH="253800" progId="Equation.DSMT4">
              <p:embed/>
            </p:oleObj>
          </a:graphicData>
        </a:graphic>
      </p:graphicFrame>
      <p:sp>
        <p:nvSpPr>
          <p:cNvPr id="136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6201" name="Object 9"/>
          <p:cNvGraphicFramePr>
            <a:graphicFrameLocks noChangeAspect="1"/>
          </p:cNvGraphicFramePr>
          <p:nvPr/>
        </p:nvGraphicFramePr>
        <p:xfrm>
          <a:off x="672261" y="5206275"/>
          <a:ext cx="3430507" cy="1651725"/>
        </p:xfrm>
        <a:graphic>
          <a:graphicData uri="http://schemas.openxmlformats.org/presentationml/2006/ole">
            <p:oleObj spid="_x0000_s700419" name="Equation" r:id="rId5" imgW="863280" imgH="419040" progId="Equation.DSMT4">
              <p:embed/>
            </p:oleObj>
          </a:graphicData>
        </a:graphic>
      </p:graphicFrame>
      <p:sp>
        <p:nvSpPr>
          <p:cNvPr id="136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8" name="17 Flecha derecha"/>
          <p:cNvSpPr/>
          <p:nvPr/>
        </p:nvSpPr>
        <p:spPr bwMode="auto">
          <a:xfrm>
            <a:off x="4139952" y="5805264"/>
            <a:ext cx="648072" cy="216024"/>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18 Rectángulo"/>
          <p:cNvSpPr/>
          <p:nvPr/>
        </p:nvSpPr>
        <p:spPr bwMode="auto">
          <a:xfrm>
            <a:off x="5076056" y="5085184"/>
            <a:ext cx="3816424" cy="1772816"/>
          </a:xfrm>
          <a:prstGeom prst="rect">
            <a:avLst/>
          </a:prstGeom>
          <a:solidFill>
            <a:schemeClr val="accent4">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330760" name="Object 8"/>
          <p:cNvGraphicFramePr>
            <a:graphicFrameLocks noChangeAspect="1"/>
          </p:cNvGraphicFramePr>
          <p:nvPr/>
        </p:nvGraphicFramePr>
        <p:xfrm>
          <a:off x="5004048" y="5045075"/>
          <a:ext cx="3914775" cy="1812925"/>
        </p:xfrm>
        <a:graphic>
          <a:graphicData uri="http://schemas.openxmlformats.org/presentationml/2006/ole">
            <p:oleObj spid="_x0000_s700420" name="Equation" r:id="rId6" imgW="901440" imgH="419040" progId="Equation.DSMT4">
              <p:embed/>
            </p:oleObj>
          </a:graphicData>
        </a:graphic>
      </p:graphicFrame>
    </p:spTree>
  </p:cSld>
  <p:clrMapOvr>
    <a:masterClrMapping/>
  </p:clrMapOvr>
  <p:transition>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6199"/>
                                        </p:tgtEl>
                                        <p:attrNameLst>
                                          <p:attrName>style.visibility</p:attrName>
                                        </p:attrNameLst>
                                      </p:cBhvr>
                                      <p:to>
                                        <p:strVal val="visible"/>
                                      </p:to>
                                    </p:set>
                                    <p:anim calcmode="lin" valueType="num">
                                      <p:cBhvr additive="base">
                                        <p:cTn id="15" dur="500" fill="hold"/>
                                        <p:tgtEl>
                                          <p:spTgt spid="136199"/>
                                        </p:tgtEl>
                                        <p:attrNameLst>
                                          <p:attrName>ppt_x</p:attrName>
                                        </p:attrNameLst>
                                      </p:cBhvr>
                                      <p:tavLst>
                                        <p:tav tm="0">
                                          <p:val>
                                            <p:strVal val="#ppt_x"/>
                                          </p:val>
                                        </p:tav>
                                        <p:tav tm="100000">
                                          <p:val>
                                            <p:strVal val="#ppt_x"/>
                                          </p:val>
                                        </p:tav>
                                      </p:tavLst>
                                    </p:anim>
                                    <p:anim calcmode="lin" valueType="num">
                                      <p:cBhvr additive="base">
                                        <p:cTn id="16" dur="500" fill="hold"/>
                                        <p:tgtEl>
                                          <p:spTgt spid="13619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6201"/>
                                        </p:tgtEl>
                                        <p:attrNameLst>
                                          <p:attrName>style.visibility</p:attrName>
                                        </p:attrNameLst>
                                      </p:cBhvr>
                                      <p:to>
                                        <p:strVal val="visible"/>
                                      </p:to>
                                    </p:set>
                                    <p:anim calcmode="lin" valueType="num">
                                      <p:cBhvr additive="base">
                                        <p:cTn id="29" dur="500" fill="hold"/>
                                        <p:tgtEl>
                                          <p:spTgt spid="136201"/>
                                        </p:tgtEl>
                                        <p:attrNameLst>
                                          <p:attrName>ppt_x</p:attrName>
                                        </p:attrNameLst>
                                      </p:cBhvr>
                                      <p:tavLst>
                                        <p:tav tm="0">
                                          <p:val>
                                            <p:strVal val="#ppt_x"/>
                                          </p:val>
                                        </p:tav>
                                        <p:tav tm="100000">
                                          <p:val>
                                            <p:strVal val="#ppt_x"/>
                                          </p:val>
                                        </p:tav>
                                      </p:tavLst>
                                    </p:anim>
                                    <p:anim calcmode="lin" valueType="num">
                                      <p:cBhvr additive="base">
                                        <p:cTn id="30" dur="500" fill="hold"/>
                                        <p:tgtEl>
                                          <p:spTgt spid="13620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330760"/>
                                        </p:tgtEl>
                                        <p:attrNameLst>
                                          <p:attrName>style.visibility</p:attrName>
                                        </p:attrNameLst>
                                      </p:cBhvr>
                                      <p:to>
                                        <p:strVal val="visible"/>
                                      </p:to>
                                    </p:set>
                                    <p:animEffect transition="in" filter="diamond(in)">
                                      <p:cBhvr>
                                        <p:cTn id="35" dur="2000"/>
                                        <p:tgtEl>
                                          <p:spTgt spid="330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857256"/>
          </a:xfrm>
        </p:spPr>
        <p:txBody>
          <a:bodyPr/>
          <a:lstStyle/>
          <a:p>
            <a:pPr algn="ctr"/>
            <a:r>
              <a:rPr lang="es-MX" sz="3600" b="1" dirty="0" smtClean="0">
                <a:solidFill>
                  <a:srgbClr val="FFFF00"/>
                </a:solidFill>
                <a:latin typeface="Times New Roman" pitchFamily="18" charset="0"/>
                <a:cs typeface="Times New Roman" pitchFamily="18" charset="0"/>
              </a:rPr>
              <a:t>VI.	LEY DE OHM MICROSCÓPICA: </a:t>
            </a:r>
            <a:r>
              <a:rPr lang="es-MX" sz="3600" b="1" dirty="0" smtClean="0">
                <a:solidFill>
                  <a:srgbClr val="00FF00"/>
                </a:solidFill>
                <a:latin typeface="Times New Roman" pitchFamily="18" charset="0"/>
                <a:cs typeface="Times New Roman" pitchFamily="18" charset="0"/>
              </a:rPr>
              <a:t>Relación entre vectores j, E y </a:t>
            </a:r>
            <a:r>
              <a:rPr lang="es-MX" sz="3600" b="1" dirty="0" err="1" smtClean="0">
                <a:solidFill>
                  <a:srgbClr val="00FF00"/>
                </a:solidFill>
                <a:latin typeface="Times New Roman" pitchFamily="18" charset="0"/>
                <a:cs typeface="Times New Roman" pitchFamily="18" charset="0"/>
              </a:rPr>
              <a:t>v</a:t>
            </a:r>
            <a:r>
              <a:rPr lang="es-MX" sz="1600" b="1" dirty="0" err="1" smtClean="0">
                <a:solidFill>
                  <a:srgbClr val="00FF00"/>
                </a:solidFill>
                <a:latin typeface="Times New Roman" pitchFamily="18" charset="0"/>
                <a:cs typeface="Times New Roman" pitchFamily="18" charset="0"/>
              </a:rPr>
              <a:t>d</a:t>
            </a:r>
            <a:endParaRPr lang="es-MX" sz="1600" dirty="0">
              <a:solidFill>
                <a:srgbClr val="00FF00"/>
              </a:solidFill>
              <a:latin typeface="Times New Roman" pitchFamily="18" charset="0"/>
              <a:cs typeface="Times New Roman" pitchFamily="18" charset="0"/>
            </a:endParaRPr>
          </a:p>
        </p:txBody>
      </p:sp>
      <p:sp>
        <p:nvSpPr>
          <p:cNvPr id="9" name="8 Marcador de contenido"/>
          <p:cNvSpPr>
            <a:spLocks noGrp="1"/>
          </p:cNvSpPr>
          <p:nvPr>
            <p:ph sz="half" idx="2"/>
          </p:nvPr>
        </p:nvSpPr>
        <p:spPr>
          <a:xfrm>
            <a:off x="179512" y="1124744"/>
            <a:ext cx="8821644" cy="5733256"/>
          </a:xfrm>
          <a:solidFill>
            <a:schemeClr val="bg1">
              <a:lumMod val="50000"/>
            </a:schemeClr>
          </a:solidFill>
        </p:spPr>
        <p:txBody>
          <a:bodyPr/>
          <a:lstStyle/>
          <a:p>
            <a:pPr algn="just">
              <a:buNone/>
            </a:pPr>
            <a:r>
              <a:rPr lang="es-MX" sz="2000" dirty="0" smtClean="0">
                <a:latin typeface="Times New Roman" pitchFamily="18" charset="0"/>
                <a:cs typeface="Times New Roman" pitchFamily="18" charset="0"/>
              </a:rPr>
              <a:t>	</a:t>
            </a:r>
            <a:r>
              <a:rPr lang="es-MX" sz="2400" dirty="0" smtClean="0">
                <a:cs typeface="Times New Roman" pitchFamily="18" charset="0"/>
              </a:rPr>
              <a:t>LA esta relación se le conoce como ley de OH microscópica</a:t>
            </a:r>
            <a:endParaRPr lang="es-MX" sz="2400" dirty="0">
              <a:cs typeface="Times New Roman" pitchFamily="18" charset="0"/>
            </a:endParaRPr>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6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6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6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6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6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331781" name="Picture 5"/>
          <p:cNvPicPr>
            <a:picLocks noChangeAspect="1" noChangeArrowheads="1"/>
          </p:cNvPicPr>
          <p:nvPr/>
        </p:nvPicPr>
        <p:blipFill>
          <a:blip r:embed="rId4" cstate="print">
            <a:lum bright="-20000" contrast="40000"/>
          </a:blip>
          <a:srcRect/>
          <a:stretch>
            <a:fillRect/>
          </a:stretch>
        </p:blipFill>
        <p:spPr bwMode="auto">
          <a:xfrm>
            <a:off x="3767122" y="3513221"/>
            <a:ext cx="5196077" cy="3344779"/>
          </a:xfrm>
          <a:prstGeom prst="rect">
            <a:avLst/>
          </a:prstGeom>
          <a:noFill/>
          <a:ln w="9525">
            <a:noFill/>
            <a:miter lim="800000"/>
            <a:headEnd/>
            <a:tailEnd/>
          </a:ln>
        </p:spPr>
      </p:pic>
      <p:graphicFrame>
        <p:nvGraphicFramePr>
          <p:cNvPr id="331782" name="Object 6"/>
          <p:cNvGraphicFramePr>
            <a:graphicFrameLocks noChangeAspect="1"/>
          </p:cNvGraphicFramePr>
          <p:nvPr/>
        </p:nvGraphicFramePr>
        <p:xfrm>
          <a:off x="1173163" y="1379538"/>
          <a:ext cx="6078537" cy="2119312"/>
        </p:xfrm>
        <a:graphic>
          <a:graphicData uri="http://schemas.openxmlformats.org/presentationml/2006/ole">
            <p:oleObj spid="_x0000_s701442" name="Equation" r:id="rId5" imgW="1269720" imgH="444240" progId="Equation.DSMT4">
              <p:embed/>
            </p:oleObj>
          </a:graphicData>
        </a:graphic>
      </p:graphicFrame>
      <p:pic>
        <p:nvPicPr>
          <p:cNvPr id="12" name="11 Imagen"/>
          <p:cNvPicPr/>
          <p:nvPr/>
        </p:nvPicPr>
        <p:blipFill>
          <a:blip r:embed="rId6" cstate="print">
            <a:lum bright="-20000" contrast="40000"/>
          </a:blip>
          <a:srcRect/>
          <a:stretch>
            <a:fillRect/>
          </a:stretch>
        </p:blipFill>
        <p:spPr bwMode="auto">
          <a:xfrm>
            <a:off x="204085" y="4255237"/>
            <a:ext cx="3538061" cy="2389772"/>
          </a:xfrm>
          <a:prstGeom prst="rect">
            <a:avLst/>
          </a:prstGeom>
          <a:noFill/>
          <a:ln w="9525">
            <a:noFill/>
            <a:miter lim="800000"/>
            <a:headEnd/>
            <a:tailEnd/>
          </a:ln>
        </p:spPr>
      </p:pic>
    </p:spTree>
  </p:cSld>
  <p:clrMapOvr>
    <a:masterClrMapping/>
  </p:clrMapOvr>
  <p:transition>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31782"/>
                                        </p:tgtEl>
                                        <p:attrNameLst>
                                          <p:attrName>style.visibility</p:attrName>
                                        </p:attrNameLst>
                                      </p:cBhvr>
                                      <p:to>
                                        <p:strVal val="visible"/>
                                      </p:to>
                                    </p:set>
                                    <p:animEffect transition="in" filter="diamond(in)">
                                      <p:cBhvr>
                                        <p:cTn id="15" dur="2000"/>
                                        <p:tgtEl>
                                          <p:spTgt spid="331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lstStyle/>
          <a:p>
            <a:pPr algn="ctr"/>
            <a:r>
              <a:rPr lang="es-MX" sz="3200" b="1" dirty="0" smtClean="0">
                <a:solidFill>
                  <a:srgbClr val="FFFF00"/>
                </a:solidFill>
                <a:latin typeface="Times New Roman" pitchFamily="18" charset="0"/>
                <a:cs typeface="Times New Roman" pitchFamily="18" charset="0"/>
              </a:rPr>
              <a:t>VII.	RESISTIVIDAD Y CONDUCTIVIDAD</a:t>
            </a:r>
            <a:endParaRPr lang="es-MX" sz="3200" b="1" dirty="0">
              <a:solidFill>
                <a:srgbClr val="FFFF00"/>
              </a:solidFill>
              <a:latin typeface="Times New Roman" pitchFamily="18" charset="0"/>
              <a:cs typeface="Times New Roman" pitchFamily="18" charset="0"/>
            </a:endParaRPr>
          </a:p>
        </p:txBody>
      </p:sp>
      <p:graphicFrame>
        <p:nvGraphicFramePr>
          <p:cNvPr id="6" name="5 Marcador de contenido"/>
          <p:cNvGraphicFramePr>
            <a:graphicFrameLocks noGrp="1"/>
          </p:cNvGraphicFramePr>
          <p:nvPr>
            <p:ph idx="1"/>
          </p:nvPr>
        </p:nvGraphicFramePr>
        <p:xfrm>
          <a:off x="357158" y="1071545"/>
          <a:ext cx="8429685" cy="5592552"/>
        </p:xfrm>
        <a:graphic>
          <a:graphicData uri="http://schemas.openxmlformats.org/drawingml/2006/table">
            <a:tbl>
              <a:tblPr/>
              <a:tblGrid>
                <a:gridCol w="1909380"/>
                <a:gridCol w="1935787"/>
                <a:gridCol w="1935787"/>
                <a:gridCol w="2648731"/>
              </a:tblGrid>
              <a:tr h="439908">
                <a:tc>
                  <a:txBody>
                    <a:bodyPr/>
                    <a:lstStyle/>
                    <a:p>
                      <a:pPr algn="ctr">
                        <a:lnSpc>
                          <a:spcPct val="115000"/>
                        </a:lnSpc>
                        <a:spcAft>
                          <a:spcPts val="0"/>
                        </a:spcAft>
                      </a:pPr>
                      <a:r>
                        <a:rPr lang="es-MX" sz="1200" b="1" dirty="0">
                          <a:solidFill>
                            <a:srgbClr val="00FF00"/>
                          </a:solidFill>
                          <a:latin typeface="Times New Roman"/>
                          <a:ea typeface="Calibri"/>
                          <a:cs typeface="Times New Roman"/>
                        </a:rPr>
                        <a:t>MATERIAL</a:t>
                      </a:r>
                      <a:endParaRPr lang="es-MX" sz="1200" dirty="0">
                        <a:solidFill>
                          <a:srgbClr val="00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a:solidFill>
                            <a:srgbClr val="00FF00"/>
                          </a:solidFill>
                          <a:latin typeface="Times New Roman"/>
                          <a:ea typeface="Calibri"/>
                          <a:cs typeface="Times New Roman"/>
                        </a:rPr>
                        <a:t>RESISTIVIDAD</a:t>
                      </a:r>
                      <a:endParaRPr lang="es-MX" sz="1200" dirty="0">
                        <a:solidFill>
                          <a:srgbClr val="00FF00"/>
                        </a:solidFill>
                        <a:latin typeface="Calibri"/>
                        <a:ea typeface="Calibri"/>
                        <a:cs typeface="Times New Roman"/>
                      </a:endParaRPr>
                    </a:p>
                    <a:p>
                      <a:pPr algn="ctr">
                        <a:lnSpc>
                          <a:spcPct val="115000"/>
                        </a:lnSpc>
                        <a:spcAft>
                          <a:spcPts val="0"/>
                        </a:spcAft>
                      </a:pPr>
                      <a:r>
                        <a:rPr lang="es-MX" sz="1200" dirty="0">
                          <a:solidFill>
                            <a:srgbClr val="00FF00"/>
                          </a:solidFill>
                          <a:latin typeface="Times New Roman"/>
                          <a:ea typeface="Calibri"/>
                          <a:cs typeface="Times New Roman"/>
                        </a:rPr>
                        <a:t> ρ   (</a:t>
                      </a:r>
                      <a:r>
                        <a:rPr lang="es-MX" sz="1200" dirty="0" err="1">
                          <a:solidFill>
                            <a:srgbClr val="00FF00"/>
                          </a:solidFill>
                          <a:latin typeface="Times New Roman"/>
                          <a:ea typeface="Calibri"/>
                          <a:cs typeface="Times New Roman"/>
                        </a:rPr>
                        <a:t>Ω.m</a:t>
                      </a:r>
                      <a:r>
                        <a:rPr lang="es-MX" sz="1200" dirty="0">
                          <a:solidFill>
                            <a:srgbClr val="00FF00"/>
                          </a:solidFill>
                          <a:latin typeface="Times New Roman"/>
                          <a:ea typeface="Calibri"/>
                          <a:cs typeface="Times New Roman"/>
                        </a:rPr>
                        <a:t>)</a:t>
                      </a:r>
                      <a:endParaRPr lang="es-MX" sz="1200" dirty="0">
                        <a:solidFill>
                          <a:srgbClr val="00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a:solidFill>
                            <a:srgbClr val="00FF00"/>
                          </a:solidFill>
                          <a:latin typeface="Times New Roman"/>
                          <a:ea typeface="Calibri"/>
                          <a:cs typeface="Times New Roman"/>
                        </a:rPr>
                        <a:t>CONDUCTIVIDAD </a:t>
                      </a:r>
                      <a:endParaRPr lang="es-MX" sz="1200" dirty="0">
                        <a:solidFill>
                          <a:srgbClr val="00FF00"/>
                        </a:solidFill>
                        <a:latin typeface="Calibri"/>
                        <a:ea typeface="Calibri"/>
                        <a:cs typeface="Times New Roman"/>
                      </a:endParaRPr>
                    </a:p>
                    <a:p>
                      <a:pPr algn="ctr">
                        <a:lnSpc>
                          <a:spcPct val="115000"/>
                        </a:lnSpc>
                        <a:spcAft>
                          <a:spcPts val="0"/>
                        </a:spcAft>
                      </a:pPr>
                      <a:r>
                        <a:rPr lang="es-MX" sz="1200" dirty="0">
                          <a:solidFill>
                            <a:srgbClr val="00FF00"/>
                          </a:solidFill>
                          <a:latin typeface="Times New Roman"/>
                          <a:ea typeface="Calibri"/>
                          <a:cs typeface="Times New Roman"/>
                        </a:rPr>
                        <a:t> σ   (</a:t>
                      </a:r>
                      <a:r>
                        <a:rPr lang="es-MX" sz="1200" dirty="0" err="1">
                          <a:solidFill>
                            <a:srgbClr val="00FF00"/>
                          </a:solidFill>
                          <a:latin typeface="Times New Roman"/>
                          <a:ea typeface="Calibri"/>
                          <a:cs typeface="Times New Roman"/>
                        </a:rPr>
                        <a:t>Ω.m</a:t>
                      </a:r>
                      <a:r>
                        <a:rPr lang="es-MX" sz="1200" dirty="0">
                          <a:solidFill>
                            <a:srgbClr val="00FF00"/>
                          </a:solidFill>
                          <a:latin typeface="Times New Roman"/>
                          <a:ea typeface="Calibri"/>
                          <a:cs typeface="Times New Roman"/>
                        </a:rPr>
                        <a:t>)</a:t>
                      </a:r>
                      <a:r>
                        <a:rPr lang="es-MX" sz="1200" baseline="30000" dirty="0">
                          <a:solidFill>
                            <a:srgbClr val="00FF00"/>
                          </a:solidFill>
                          <a:latin typeface="Times New Roman"/>
                          <a:ea typeface="Calibri"/>
                          <a:cs typeface="Times New Roman"/>
                        </a:rPr>
                        <a:t>-1</a:t>
                      </a:r>
                      <a:endParaRPr lang="es-MX" sz="1200" dirty="0">
                        <a:solidFill>
                          <a:srgbClr val="00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a:solidFill>
                            <a:srgbClr val="00FF00"/>
                          </a:solidFill>
                          <a:latin typeface="Times New Roman"/>
                          <a:ea typeface="Calibri"/>
                          <a:cs typeface="Times New Roman"/>
                        </a:rPr>
                        <a:t>COEFICIENTE DE  TEMPERA</a:t>
                      </a:r>
                      <a:r>
                        <a:rPr lang="es-MX" sz="1200" dirty="0">
                          <a:solidFill>
                            <a:srgbClr val="00FF00"/>
                          </a:solidFill>
                          <a:latin typeface="Times New Roman"/>
                          <a:ea typeface="Calibri"/>
                          <a:cs typeface="Times New Roman"/>
                        </a:rPr>
                        <a:t>. </a:t>
                      </a:r>
                      <a:endParaRPr lang="es-MX" sz="1200" dirty="0">
                        <a:solidFill>
                          <a:srgbClr val="00FF00"/>
                        </a:solidFill>
                        <a:latin typeface="Calibri"/>
                        <a:ea typeface="Calibri"/>
                        <a:cs typeface="Times New Roman"/>
                      </a:endParaRPr>
                    </a:p>
                    <a:p>
                      <a:pPr algn="ctr">
                        <a:lnSpc>
                          <a:spcPct val="115000"/>
                        </a:lnSpc>
                        <a:spcAft>
                          <a:spcPts val="0"/>
                        </a:spcAft>
                      </a:pPr>
                      <a:r>
                        <a:rPr lang="es-MX" sz="1200" dirty="0">
                          <a:solidFill>
                            <a:srgbClr val="00FF00"/>
                          </a:solidFill>
                          <a:latin typeface="Times New Roman"/>
                          <a:ea typeface="Calibri"/>
                          <a:cs typeface="Times New Roman"/>
                        </a:rPr>
                        <a:t>  α  (°C)</a:t>
                      </a:r>
                      <a:r>
                        <a:rPr lang="es-MX" sz="1200" baseline="30000" dirty="0">
                          <a:solidFill>
                            <a:srgbClr val="00FF00"/>
                          </a:solidFill>
                          <a:latin typeface="Times New Roman"/>
                          <a:ea typeface="Calibri"/>
                          <a:cs typeface="Times New Roman"/>
                        </a:rPr>
                        <a:t>-1</a:t>
                      </a:r>
                      <a:endParaRPr lang="es-MX" sz="1200" dirty="0">
                        <a:solidFill>
                          <a:srgbClr val="00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787">
                <a:tc>
                  <a:txBody>
                    <a:bodyPr/>
                    <a:lstStyle/>
                    <a:p>
                      <a:pPr algn="ctr">
                        <a:lnSpc>
                          <a:spcPct val="115000"/>
                        </a:lnSpc>
                        <a:spcAft>
                          <a:spcPts val="0"/>
                        </a:spcAft>
                      </a:pPr>
                      <a:r>
                        <a:rPr lang="es-MX" sz="1400" b="1" dirty="0">
                          <a:solidFill>
                            <a:srgbClr val="FFFF00"/>
                          </a:solidFill>
                          <a:latin typeface="Times New Roman"/>
                          <a:ea typeface="Calibri"/>
                          <a:cs typeface="Times New Roman"/>
                        </a:rPr>
                        <a:t>Elementos</a:t>
                      </a:r>
                      <a:endParaRPr lang="es-MX" sz="1400" dirty="0">
                        <a:solidFill>
                          <a:srgbClr val="FFFF00"/>
                        </a:solidFill>
                        <a:latin typeface="Calibri"/>
                        <a:ea typeface="Calibri"/>
                        <a:cs typeface="Times New Roman"/>
                      </a:endParaRPr>
                    </a:p>
                    <a:p>
                      <a:pPr algn="just">
                        <a:lnSpc>
                          <a:spcPct val="115000"/>
                        </a:lnSpc>
                        <a:spcAft>
                          <a:spcPts val="0"/>
                        </a:spcAft>
                      </a:pPr>
                      <a:r>
                        <a:rPr lang="es-MX" sz="1400" dirty="0">
                          <a:solidFill>
                            <a:srgbClr val="FFFF00"/>
                          </a:solidFill>
                          <a:latin typeface="Times New Roman"/>
                          <a:ea typeface="Calibri"/>
                          <a:cs typeface="Times New Roman"/>
                        </a:rPr>
                        <a:t>Plata</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MX" sz="1400" dirty="0">
                        <a:solidFill>
                          <a:srgbClr val="FFFF00"/>
                        </a:solidFill>
                        <a:latin typeface="Times New Roman"/>
                        <a:ea typeface="Calibri"/>
                        <a:cs typeface="Times New Roman"/>
                      </a:endParaRPr>
                    </a:p>
                    <a:p>
                      <a:pPr algn="ctr">
                        <a:lnSpc>
                          <a:spcPct val="115000"/>
                        </a:lnSpc>
                        <a:spcAft>
                          <a:spcPts val="0"/>
                        </a:spcAft>
                      </a:pPr>
                      <a:r>
                        <a:rPr lang="es-MX" sz="1400" dirty="0">
                          <a:solidFill>
                            <a:srgbClr val="FFFF00"/>
                          </a:solidFill>
                          <a:latin typeface="Times New Roman"/>
                          <a:ea typeface="Calibri"/>
                          <a:cs typeface="Times New Roman"/>
                        </a:rPr>
                        <a:t>1,47.10</a:t>
                      </a:r>
                      <a:r>
                        <a:rPr lang="es-MX" sz="1400" baseline="30000" dirty="0">
                          <a:solidFill>
                            <a:srgbClr val="FFFF00"/>
                          </a:solidFill>
                          <a:latin typeface="Times New Roman"/>
                          <a:ea typeface="Calibri"/>
                          <a:cs typeface="Times New Roman"/>
                        </a:rPr>
                        <a:t>-8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MX" sz="1400" dirty="0">
                        <a:solidFill>
                          <a:srgbClr val="FFFF00"/>
                        </a:solidFill>
                        <a:latin typeface="Times New Roman"/>
                        <a:ea typeface="Calibri"/>
                        <a:cs typeface="Times New Roman"/>
                      </a:endParaRPr>
                    </a:p>
                    <a:p>
                      <a:pPr algn="ctr">
                        <a:lnSpc>
                          <a:spcPct val="115000"/>
                        </a:lnSpc>
                        <a:spcAft>
                          <a:spcPts val="0"/>
                        </a:spcAft>
                      </a:pPr>
                      <a:r>
                        <a:rPr lang="es-MX" sz="1400" dirty="0">
                          <a:solidFill>
                            <a:srgbClr val="FFFF00"/>
                          </a:solidFill>
                          <a:latin typeface="Times New Roman"/>
                          <a:ea typeface="Calibri"/>
                          <a:cs typeface="Times New Roman"/>
                        </a:rPr>
                        <a:t>6,29.10</a:t>
                      </a:r>
                      <a:r>
                        <a:rPr lang="es-MX" sz="1400" baseline="30000" dirty="0">
                          <a:solidFill>
                            <a:srgbClr val="FFFF00"/>
                          </a:solidFill>
                          <a:latin typeface="Times New Roman"/>
                          <a:ea typeface="Calibri"/>
                          <a:cs typeface="Times New Roman"/>
                        </a:rPr>
                        <a:t>7</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MX" sz="1400" dirty="0">
                        <a:solidFill>
                          <a:srgbClr val="FFFF00"/>
                        </a:solidFill>
                        <a:latin typeface="Times New Roman"/>
                        <a:ea typeface="Calibri"/>
                        <a:cs typeface="Times New Roman"/>
                      </a:endParaRPr>
                    </a:p>
                    <a:p>
                      <a:pPr algn="ctr">
                        <a:lnSpc>
                          <a:spcPct val="115000"/>
                        </a:lnSpc>
                        <a:spcAft>
                          <a:spcPts val="0"/>
                        </a:spcAft>
                      </a:pPr>
                      <a:r>
                        <a:rPr lang="es-MX" sz="1400" dirty="0">
                          <a:solidFill>
                            <a:srgbClr val="FFFF00"/>
                          </a:solidFill>
                          <a:latin typeface="Times New Roman"/>
                          <a:ea typeface="Calibri"/>
                          <a:cs typeface="Times New Roman"/>
                        </a:rPr>
                        <a:t>0,0038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dirty="0">
                          <a:solidFill>
                            <a:srgbClr val="FFFF00"/>
                          </a:solidFill>
                          <a:latin typeface="Times New Roman"/>
                          <a:ea typeface="Calibri"/>
                          <a:cs typeface="Times New Roman"/>
                        </a:rPr>
                        <a:t>Cobre</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1,72.10</a:t>
                      </a:r>
                      <a:r>
                        <a:rPr lang="es-MX" sz="1400" baseline="30000" dirty="0">
                          <a:solidFill>
                            <a:srgbClr val="FFFF00"/>
                          </a:solidFill>
                          <a:latin typeface="Times New Roman"/>
                          <a:ea typeface="Calibri"/>
                          <a:cs typeface="Times New Roman"/>
                        </a:rPr>
                        <a:t>-8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5,81.10</a:t>
                      </a:r>
                      <a:r>
                        <a:rPr lang="es-MX" sz="1400" baseline="30000" dirty="0">
                          <a:solidFill>
                            <a:srgbClr val="FFFF00"/>
                          </a:solidFill>
                          <a:latin typeface="Times New Roman"/>
                          <a:ea typeface="Calibri"/>
                          <a:cs typeface="Times New Roman"/>
                        </a:rPr>
                        <a:t>7</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0,00393</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dirty="0">
                          <a:solidFill>
                            <a:srgbClr val="FFFF00"/>
                          </a:solidFill>
                          <a:latin typeface="Times New Roman"/>
                          <a:ea typeface="Calibri"/>
                          <a:cs typeface="Times New Roman"/>
                        </a:rPr>
                        <a:t>Oro</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2,44.10</a:t>
                      </a:r>
                      <a:r>
                        <a:rPr lang="es-MX" sz="1400" baseline="30000" dirty="0">
                          <a:solidFill>
                            <a:srgbClr val="FFFF00"/>
                          </a:solidFill>
                          <a:latin typeface="Times New Roman"/>
                          <a:ea typeface="Calibri"/>
                          <a:cs typeface="Times New Roman"/>
                        </a:rPr>
                        <a:t>-8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4,09.10</a:t>
                      </a:r>
                      <a:r>
                        <a:rPr lang="es-MX" sz="1400" baseline="30000" dirty="0">
                          <a:solidFill>
                            <a:srgbClr val="FFFF00"/>
                          </a:solidFill>
                          <a:latin typeface="Times New Roman"/>
                          <a:ea typeface="Calibri"/>
                          <a:cs typeface="Times New Roman"/>
                        </a:rPr>
                        <a:t>7</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0,004</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a:solidFill>
                            <a:srgbClr val="FFFF00"/>
                          </a:solidFill>
                          <a:latin typeface="Times New Roman"/>
                          <a:ea typeface="Calibri"/>
                          <a:cs typeface="Times New Roman"/>
                        </a:rPr>
                        <a:t>Aluminio </a:t>
                      </a:r>
                      <a:endParaRPr lang="es-MX" sz="140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2,75.10</a:t>
                      </a:r>
                      <a:r>
                        <a:rPr lang="es-MX" sz="1400" baseline="30000" dirty="0">
                          <a:solidFill>
                            <a:srgbClr val="FFFF00"/>
                          </a:solidFill>
                          <a:latin typeface="Times New Roman"/>
                          <a:ea typeface="Calibri"/>
                          <a:cs typeface="Times New Roman"/>
                        </a:rPr>
                        <a:t>-8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3,55.10</a:t>
                      </a:r>
                      <a:r>
                        <a:rPr lang="es-MX" sz="1400" baseline="30000" dirty="0">
                          <a:solidFill>
                            <a:srgbClr val="FFFF00"/>
                          </a:solidFill>
                          <a:latin typeface="Times New Roman"/>
                          <a:ea typeface="Calibri"/>
                          <a:cs typeface="Times New Roman"/>
                        </a:rPr>
                        <a:t>7</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0.0039</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dirty="0">
                          <a:solidFill>
                            <a:srgbClr val="FFFF00"/>
                          </a:solidFill>
                          <a:latin typeface="Times New Roman"/>
                          <a:ea typeface="Calibri"/>
                          <a:cs typeface="Times New Roman"/>
                        </a:rPr>
                        <a:t>Tungsteno</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3,25.10</a:t>
                      </a:r>
                      <a:r>
                        <a:rPr lang="es-MX" sz="1400" baseline="30000" dirty="0">
                          <a:solidFill>
                            <a:srgbClr val="FFFF00"/>
                          </a:solidFill>
                          <a:latin typeface="Times New Roman"/>
                          <a:ea typeface="Calibri"/>
                          <a:cs typeface="Times New Roman"/>
                        </a:rPr>
                        <a:t>-8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1,80.10</a:t>
                      </a:r>
                      <a:r>
                        <a:rPr lang="es-MX" sz="1400" baseline="30000" dirty="0">
                          <a:solidFill>
                            <a:srgbClr val="FFFF00"/>
                          </a:solidFill>
                          <a:latin typeface="Times New Roman"/>
                          <a:ea typeface="Calibri"/>
                          <a:cs typeface="Times New Roman"/>
                        </a:rPr>
                        <a:t>7</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0,0045</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a:solidFill>
                            <a:srgbClr val="FFFF00"/>
                          </a:solidFill>
                          <a:latin typeface="Times New Roman"/>
                          <a:ea typeface="Calibri"/>
                          <a:cs typeface="Times New Roman"/>
                        </a:rPr>
                        <a:t>Hierro</a:t>
                      </a:r>
                      <a:endParaRPr lang="es-MX" sz="140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10,00.10</a:t>
                      </a:r>
                      <a:r>
                        <a:rPr lang="es-MX" sz="1400" baseline="30000" dirty="0">
                          <a:solidFill>
                            <a:srgbClr val="FFFF00"/>
                          </a:solidFill>
                          <a:latin typeface="Times New Roman"/>
                          <a:ea typeface="Calibri"/>
                          <a:cs typeface="Times New Roman"/>
                        </a:rPr>
                        <a:t>-8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1,00.10</a:t>
                      </a:r>
                      <a:r>
                        <a:rPr lang="es-MX" sz="1400" baseline="30000" dirty="0">
                          <a:solidFill>
                            <a:srgbClr val="FFFF00"/>
                          </a:solidFill>
                          <a:latin typeface="Times New Roman"/>
                          <a:ea typeface="Calibri"/>
                          <a:cs typeface="Times New Roman"/>
                        </a:rPr>
                        <a:t>7</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0,0050</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a:solidFill>
                            <a:srgbClr val="FFFF00"/>
                          </a:solidFill>
                          <a:latin typeface="Times New Roman"/>
                          <a:ea typeface="Calibri"/>
                          <a:cs typeface="Times New Roman"/>
                        </a:rPr>
                        <a:t>Plomo</a:t>
                      </a:r>
                      <a:endParaRPr lang="es-MX" sz="140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22,00.10</a:t>
                      </a:r>
                      <a:r>
                        <a:rPr lang="es-MX" sz="1400" baseline="30000" dirty="0">
                          <a:solidFill>
                            <a:srgbClr val="FFFF00"/>
                          </a:solidFill>
                          <a:latin typeface="Times New Roman"/>
                          <a:ea typeface="Calibri"/>
                          <a:cs typeface="Times New Roman"/>
                        </a:rPr>
                        <a:t>-8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6,29.10</a:t>
                      </a:r>
                      <a:r>
                        <a:rPr lang="es-MX" sz="1400" baseline="30000" dirty="0">
                          <a:solidFill>
                            <a:srgbClr val="FFFF00"/>
                          </a:solidFill>
                          <a:latin typeface="Times New Roman"/>
                          <a:ea typeface="Calibri"/>
                          <a:cs typeface="Times New Roman"/>
                        </a:rPr>
                        <a:t>7</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0,0043</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a:solidFill>
                            <a:srgbClr val="FFFF00"/>
                          </a:solidFill>
                          <a:latin typeface="Times New Roman"/>
                          <a:ea typeface="Calibri"/>
                          <a:cs typeface="Times New Roman"/>
                        </a:rPr>
                        <a:t>Mercurio</a:t>
                      </a:r>
                      <a:endParaRPr lang="es-MX" sz="140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95,00.10</a:t>
                      </a:r>
                      <a:r>
                        <a:rPr lang="es-MX" sz="1400" baseline="30000" dirty="0">
                          <a:solidFill>
                            <a:srgbClr val="FFFF00"/>
                          </a:solidFill>
                          <a:latin typeface="Times New Roman"/>
                          <a:ea typeface="Calibri"/>
                          <a:cs typeface="Times New Roman"/>
                        </a:rPr>
                        <a:t>-8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0,1.10</a:t>
                      </a:r>
                      <a:r>
                        <a:rPr lang="es-MX" sz="1400" baseline="30000" dirty="0">
                          <a:solidFill>
                            <a:srgbClr val="FFFF00"/>
                          </a:solidFill>
                          <a:latin typeface="Times New Roman"/>
                          <a:ea typeface="Calibri"/>
                          <a:cs typeface="Times New Roman"/>
                        </a:rPr>
                        <a:t>7</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0,00088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787">
                <a:tc>
                  <a:txBody>
                    <a:bodyPr/>
                    <a:lstStyle/>
                    <a:p>
                      <a:pPr algn="ctr">
                        <a:lnSpc>
                          <a:spcPct val="115000"/>
                        </a:lnSpc>
                        <a:spcAft>
                          <a:spcPts val="0"/>
                        </a:spcAft>
                      </a:pPr>
                      <a:r>
                        <a:rPr lang="es-MX" sz="1400" b="1">
                          <a:solidFill>
                            <a:srgbClr val="FFFF00"/>
                          </a:solidFill>
                          <a:latin typeface="Times New Roman"/>
                          <a:ea typeface="Calibri"/>
                          <a:cs typeface="Times New Roman"/>
                        </a:rPr>
                        <a:t>Aleaciones</a:t>
                      </a:r>
                      <a:endParaRPr lang="es-MX" sz="1400">
                        <a:solidFill>
                          <a:srgbClr val="FFFF00"/>
                        </a:solidFill>
                        <a:latin typeface="Calibri"/>
                        <a:ea typeface="Calibri"/>
                        <a:cs typeface="Times New Roman"/>
                      </a:endParaRPr>
                    </a:p>
                    <a:p>
                      <a:pPr>
                        <a:lnSpc>
                          <a:spcPct val="115000"/>
                        </a:lnSpc>
                        <a:spcAft>
                          <a:spcPts val="0"/>
                        </a:spcAft>
                      </a:pPr>
                      <a:r>
                        <a:rPr lang="es-MX" sz="1400">
                          <a:solidFill>
                            <a:srgbClr val="FFFF00"/>
                          </a:solidFill>
                          <a:latin typeface="Times New Roman"/>
                          <a:ea typeface="Calibri"/>
                          <a:cs typeface="Times New Roman"/>
                        </a:rPr>
                        <a:t>Manganina</a:t>
                      </a:r>
                      <a:endParaRPr lang="es-MX" sz="140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MX" sz="1400" dirty="0">
                        <a:solidFill>
                          <a:srgbClr val="FFFF00"/>
                        </a:solidFill>
                        <a:latin typeface="Times New Roman"/>
                        <a:ea typeface="Calibri"/>
                        <a:cs typeface="Times New Roman"/>
                      </a:endParaRPr>
                    </a:p>
                    <a:p>
                      <a:pPr algn="ctr">
                        <a:lnSpc>
                          <a:spcPct val="115000"/>
                        </a:lnSpc>
                        <a:spcAft>
                          <a:spcPts val="0"/>
                        </a:spcAft>
                      </a:pPr>
                      <a:r>
                        <a:rPr lang="es-MX" sz="1400" dirty="0">
                          <a:solidFill>
                            <a:srgbClr val="FFFF00"/>
                          </a:solidFill>
                          <a:latin typeface="Times New Roman"/>
                          <a:ea typeface="Calibri"/>
                          <a:cs typeface="Times New Roman"/>
                        </a:rPr>
                        <a:t>44.10</a:t>
                      </a:r>
                      <a:r>
                        <a:rPr lang="es-MX" sz="1400" baseline="30000" dirty="0">
                          <a:solidFill>
                            <a:srgbClr val="FFFF00"/>
                          </a:solidFill>
                          <a:latin typeface="Times New Roman"/>
                          <a:ea typeface="Calibri"/>
                          <a:cs typeface="Times New Roman"/>
                        </a:rPr>
                        <a:t>-8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MX" sz="1400" dirty="0">
                        <a:solidFill>
                          <a:srgbClr val="FFFF00"/>
                        </a:solidFill>
                        <a:latin typeface="Times New Roman"/>
                        <a:ea typeface="Calibri"/>
                        <a:cs typeface="Times New Roman"/>
                      </a:endParaRPr>
                    </a:p>
                    <a:p>
                      <a:pPr algn="ctr">
                        <a:lnSpc>
                          <a:spcPct val="115000"/>
                        </a:lnSpc>
                        <a:spcAft>
                          <a:spcPts val="0"/>
                        </a:spcAft>
                      </a:pPr>
                      <a:r>
                        <a:rPr lang="es-MX" sz="1400" dirty="0">
                          <a:solidFill>
                            <a:srgbClr val="FFFF00"/>
                          </a:solidFill>
                          <a:latin typeface="Times New Roman"/>
                          <a:ea typeface="Calibri"/>
                          <a:cs typeface="Times New Roman"/>
                        </a:rPr>
                        <a:t>0,23.10</a:t>
                      </a:r>
                      <a:r>
                        <a:rPr lang="es-MX" sz="1400" baseline="30000" dirty="0">
                          <a:solidFill>
                            <a:srgbClr val="FFFF00"/>
                          </a:solidFill>
                          <a:latin typeface="Times New Roman"/>
                          <a:ea typeface="Calibri"/>
                          <a:cs typeface="Times New Roman"/>
                        </a:rPr>
                        <a:t>7</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MX" sz="1400" dirty="0">
                        <a:solidFill>
                          <a:srgbClr val="FFFF00"/>
                        </a:solidFill>
                        <a:latin typeface="Times New Roman"/>
                        <a:ea typeface="Calibri"/>
                        <a:cs typeface="Times New Roman"/>
                      </a:endParaRPr>
                    </a:p>
                    <a:p>
                      <a:pPr algn="ctr">
                        <a:lnSpc>
                          <a:spcPct val="115000"/>
                        </a:lnSpc>
                        <a:spcAft>
                          <a:spcPts val="0"/>
                        </a:spcAft>
                      </a:pPr>
                      <a:r>
                        <a:rPr lang="es-MX" sz="1400" dirty="0">
                          <a:solidFill>
                            <a:srgbClr val="FFFF00"/>
                          </a:solidFill>
                          <a:latin typeface="Times New Roman"/>
                          <a:ea typeface="Calibri"/>
                          <a:cs typeface="Times New Roman"/>
                        </a:rPr>
                        <a:t>1,00.10</a:t>
                      </a:r>
                      <a:r>
                        <a:rPr lang="es-MX" sz="1400" baseline="30000" dirty="0">
                          <a:solidFill>
                            <a:srgbClr val="FFFF00"/>
                          </a:solidFill>
                          <a:latin typeface="Times New Roman"/>
                          <a:ea typeface="Calibri"/>
                          <a:cs typeface="Times New Roman"/>
                        </a:rPr>
                        <a:t>-5</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a:solidFill>
                            <a:srgbClr val="FFFF00"/>
                          </a:solidFill>
                          <a:latin typeface="Times New Roman"/>
                          <a:ea typeface="Calibri"/>
                          <a:cs typeface="Times New Roman"/>
                        </a:rPr>
                        <a:t>Constantán</a:t>
                      </a:r>
                      <a:endParaRPr lang="es-MX" sz="140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49.10</a:t>
                      </a:r>
                      <a:r>
                        <a:rPr lang="es-MX" sz="1400" baseline="30000" dirty="0">
                          <a:solidFill>
                            <a:srgbClr val="FFFF00"/>
                          </a:solidFill>
                          <a:latin typeface="Times New Roman"/>
                          <a:ea typeface="Calibri"/>
                          <a:cs typeface="Times New Roman"/>
                        </a:rPr>
                        <a:t>-8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0,23.10</a:t>
                      </a:r>
                      <a:r>
                        <a:rPr lang="es-MX" sz="1400" baseline="30000" dirty="0">
                          <a:solidFill>
                            <a:srgbClr val="FFFF00"/>
                          </a:solidFill>
                          <a:latin typeface="Times New Roman"/>
                          <a:ea typeface="Calibri"/>
                          <a:cs typeface="Times New Roman"/>
                        </a:rPr>
                        <a:t>7</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0,00001</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a:solidFill>
                            <a:srgbClr val="FFFF00"/>
                          </a:solidFill>
                          <a:latin typeface="Times New Roman"/>
                          <a:ea typeface="Calibri"/>
                          <a:cs typeface="Times New Roman"/>
                        </a:rPr>
                        <a:t>Nicromo</a:t>
                      </a:r>
                      <a:endParaRPr lang="es-MX" sz="140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100.10</a:t>
                      </a:r>
                      <a:r>
                        <a:rPr lang="es-MX" sz="1400" baseline="30000" dirty="0">
                          <a:solidFill>
                            <a:srgbClr val="FFFF00"/>
                          </a:solidFill>
                          <a:latin typeface="Times New Roman"/>
                          <a:ea typeface="Calibri"/>
                          <a:cs typeface="Times New Roman"/>
                        </a:rPr>
                        <a:t>-8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0,1.10</a:t>
                      </a:r>
                      <a:r>
                        <a:rPr lang="es-MX" sz="1400" baseline="30000" dirty="0">
                          <a:solidFill>
                            <a:srgbClr val="FFFF00"/>
                          </a:solidFill>
                          <a:latin typeface="Times New Roman"/>
                          <a:ea typeface="Calibri"/>
                          <a:cs typeface="Times New Roman"/>
                        </a:rPr>
                        <a:t>7</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0,0004</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a:solidFill>
                            <a:srgbClr val="FFFF00"/>
                          </a:solidFill>
                          <a:latin typeface="Times New Roman"/>
                          <a:ea typeface="Calibri"/>
                          <a:cs typeface="Times New Roman"/>
                        </a:rPr>
                        <a:t>Carbono puro (grafito)</a:t>
                      </a:r>
                      <a:endParaRPr lang="es-MX" sz="140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3,5.10</a:t>
                      </a:r>
                      <a:r>
                        <a:rPr lang="es-MX" sz="1400" baseline="30000" dirty="0">
                          <a:solidFill>
                            <a:srgbClr val="FFFF00"/>
                          </a:solidFill>
                          <a:latin typeface="Times New Roman"/>
                          <a:ea typeface="Calibri"/>
                          <a:cs typeface="Times New Roman"/>
                        </a:rPr>
                        <a:t>-5</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2,9.10</a:t>
                      </a:r>
                      <a:r>
                        <a:rPr lang="es-MX" sz="1400" baseline="30000" dirty="0">
                          <a:solidFill>
                            <a:srgbClr val="FFFF00"/>
                          </a:solidFill>
                          <a:latin typeface="Times New Roman"/>
                          <a:ea typeface="Calibri"/>
                          <a:cs typeface="Times New Roman"/>
                        </a:rPr>
                        <a:t>4</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-0,0005</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a:solidFill>
                            <a:srgbClr val="FFFF00"/>
                          </a:solidFill>
                          <a:latin typeface="Times New Roman"/>
                          <a:ea typeface="Calibri"/>
                          <a:cs typeface="Times New Roman"/>
                        </a:rPr>
                        <a:t>Germanio puro</a:t>
                      </a:r>
                      <a:endParaRPr lang="es-MX" sz="140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0,60</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2,2</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-0,048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a:solidFill>
                            <a:srgbClr val="FFFF00"/>
                          </a:solidFill>
                          <a:latin typeface="Times New Roman"/>
                          <a:ea typeface="Calibri"/>
                          <a:cs typeface="Times New Roman"/>
                        </a:rPr>
                        <a:t>Silicio puro</a:t>
                      </a:r>
                      <a:endParaRPr lang="es-MX" sz="140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2300</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1,6.10</a:t>
                      </a:r>
                      <a:r>
                        <a:rPr lang="es-MX" sz="1400" baseline="30000" dirty="0">
                          <a:solidFill>
                            <a:srgbClr val="FFFF00"/>
                          </a:solidFill>
                          <a:latin typeface="Times New Roman"/>
                          <a:ea typeface="Calibri"/>
                          <a:cs typeface="Times New Roman"/>
                        </a:rPr>
                        <a:t>-3</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-0,075</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787">
                <a:tc>
                  <a:txBody>
                    <a:bodyPr/>
                    <a:lstStyle/>
                    <a:p>
                      <a:pPr algn="ctr">
                        <a:lnSpc>
                          <a:spcPct val="115000"/>
                        </a:lnSpc>
                        <a:spcAft>
                          <a:spcPts val="0"/>
                        </a:spcAft>
                      </a:pPr>
                      <a:r>
                        <a:rPr lang="es-MX" sz="1400" b="1">
                          <a:solidFill>
                            <a:srgbClr val="FFFF00"/>
                          </a:solidFill>
                          <a:latin typeface="Times New Roman"/>
                          <a:ea typeface="Calibri"/>
                          <a:cs typeface="Times New Roman"/>
                        </a:rPr>
                        <a:t>Aisladores</a:t>
                      </a:r>
                      <a:endParaRPr lang="es-MX" sz="1400">
                        <a:solidFill>
                          <a:srgbClr val="FFFF00"/>
                        </a:solidFill>
                        <a:latin typeface="Calibri"/>
                        <a:ea typeface="Calibri"/>
                        <a:cs typeface="Times New Roman"/>
                      </a:endParaRPr>
                    </a:p>
                    <a:p>
                      <a:pPr>
                        <a:lnSpc>
                          <a:spcPct val="115000"/>
                        </a:lnSpc>
                        <a:spcAft>
                          <a:spcPts val="0"/>
                        </a:spcAft>
                      </a:pPr>
                      <a:r>
                        <a:rPr lang="es-MX" sz="1400">
                          <a:solidFill>
                            <a:srgbClr val="FFFF00"/>
                          </a:solidFill>
                          <a:latin typeface="Times New Roman"/>
                          <a:ea typeface="Calibri"/>
                          <a:cs typeface="Times New Roman"/>
                        </a:rPr>
                        <a:t>Vidrio</a:t>
                      </a:r>
                      <a:endParaRPr lang="es-MX" sz="140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MX" sz="1400" dirty="0">
                        <a:solidFill>
                          <a:srgbClr val="FFFF00"/>
                        </a:solidFill>
                        <a:latin typeface="Times New Roman"/>
                        <a:ea typeface="Calibri"/>
                        <a:cs typeface="Times New Roman"/>
                      </a:endParaRPr>
                    </a:p>
                    <a:p>
                      <a:pPr algn="ctr">
                        <a:lnSpc>
                          <a:spcPct val="115000"/>
                        </a:lnSpc>
                        <a:spcAft>
                          <a:spcPts val="0"/>
                        </a:spcAft>
                      </a:pPr>
                      <a:r>
                        <a:rPr lang="es-MX" sz="1400" dirty="0">
                          <a:solidFill>
                            <a:srgbClr val="FFFF00"/>
                          </a:solidFill>
                          <a:latin typeface="Times New Roman"/>
                          <a:ea typeface="Calibri"/>
                          <a:cs typeface="Times New Roman"/>
                        </a:rPr>
                        <a:t>10</a:t>
                      </a:r>
                      <a:r>
                        <a:rPr lang="es-MX" sz="1400" baseline="30000" dirty="0">
                          <a:solidFill>
                            <a:srgbClr val="FFFF00"/>
                          </a:solidFill>
                          <a:latin typeface="Times New Roman"/>
                          <a:ea typeface="Calibri"/>
                          <a:cs typeface="Times New Roman"/>
                        </a:rPr>
                        <a:t>10</a:t>
                      </a:r>
                      <a:r>
                        <a:rPr lang="es-MX" sz="1400" dirty="0">
                          <a:solidFill>
                            <a:srgbClr val="FFFF00"/>
                          </a:solidFill>
                          <a:latin typeface="Times New Roman"/>
                          <a:ea typeface="Calibri"/>
                          <a:cs typeface="Times New Roman"/>
                        </a:rPr>
                        <a:t> – 10</a:t>
                      </a:r>
                      <a:r>
                        <a:rPr lang="es-MX" sz="1400" baseline="30000" dirty="0">
                          <a:solidFill>
                            <a:srgbClr val="FFFF00"/>
                          </a:solidFill>
                          <a:latin typeface="Times New Roman"/>
                          <a:ea typeface="Calibri"/>
                          <a:cs typeface="Times New Roman"/>
                        </a:rPr>
                        <a:t>14</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MX" sz="1400" dirty="0">
                        <a:solidFill>
                          <a:srgbClr val="FFFF00"/>
                        </a:solidFill>
                        <a:latin typeface="Times New Roman"/>
                        <a:ea typeface="Calibri"/>
                        <a:cs typeface="Times New Roman"/>
                      </a:endParaRPr>
                    </a:p>
                    <a:p>
                      <a:pPr algn="ctr">
                        <a:lnSpc>
                          <a:spcPct val="115000"/>
                        </a:lnSpc>
                        <a:spcAft>
                          <a:spcPts val="0"/>
                        </a:spcAft>
                      </a:pPr>
                      <a:r>
                        <a:rPr lang="es-MX" sz="1400" dirty="0">
                          <a:solidFill>
                            <a:srgbClr val="FFFF00"/>
                          </a:solidFill>
                          <a:latin typeface="Times New Roman"/>
                          <a:ea typeface="Calibri"/>
                          <a:cs typeface="Times New Roman"/>
                        </a:rPr>
                        <a:t>10</a:t>
                      </a:r>
                      <a:r>
                        <a:rPr lang="es-MX" sz="1400" baseline="30000" dirty="0">
                          <a:solidFill>
                            <a:srgbClr val="FFFF00"/>
                          </a:solidFill>
                          <a:latin typeface="Times New Roman"/>
                          <a:ea typeface="Calibri"/>
                          <a:cs typeface="Times New Roman"/>
                        </a:rPr>
                        <a:t>-10</a:t>
                      </a:r>
                      <a:r>
                        <a:rPr lang="es-MX" sz="1400" dirty="0">
                          <a:solidFill>
                            <a:srgbClr val="FFFF00"/>
                          </a:solidFill>
                          <a:latin typeface="Times New Roman"/>
                          <a:ea typeface="Calibri"/>
                          <a:cs typeface="Times New Roman"/>
                        </a:rPr>
                        <a:t> – 10</a:t>
                      </a:r>
                      <a:r>
                        <a:rPr lang="es-MX" sz="1400" baseline="30000" dirty="0">
                          <a:solidFill>
                            <a:srgbClr val="FFFF00"/>
                          </a:solidFill>
                          <a:latin typeface="Times New Roman"/>
                          <a:ea typeface="Calibri"/>
                          <a:cs typeface="Times New Roman"/>
                        </a:rPr>
                        <a:t>-144</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MX" sz="1000">
                        <a:solidFill>
                          <a:srgbClr val="FFFF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a:solidFill>
                            <a:srgbClr val="FFFF00"/>
                          </a:solidFill>
                          <a:latin typeface="Times New Roman"/>
                          <a:ea typeface="Calibri"/>
                          <a:cs typeface="Times New Roman"/>
                        </a:rPr>
                        <a:t>Azufre</a:t>
                      </a:r>
                      <a:endParaRPr lang="es-MX" sz="140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10</a:t>
                      </a:r>
                      <a:r>
                        <a:rPr lang="es-MX" sz="1400" baseline="30000" dirty="0">
                          <a:solidFill>
                            <a:srgbClr val="FFFF00"/>
                          </a:solidFill>
                          <a:latin typeface="Times New Roman"/>
                          <a:ea typeface="Calibri"/>
                          <a:cs typeface="Times New Roman"/>
                        </a:rPr>
                        <a:t>15</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10</a:t>
                      </a:r>
                      <a:r>
                        <a:rPr lang="es-MX" sz="1400" baseline="30000" dirty="0">
                          <a:solidFill>
                            <a:srgbClr val="FFFF00"/>
                          </a:solidFill>
                          <a:latin typeface="Times New Roman"/>
                          <a:ea typeface="Calibri"/>
                          <a:cs typeface="Times New Roman"/>
                        </a:rPr>
                        <a:t>-15</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MX" sz="1000">
                        <a:solidFill>
                          <a:srgbClr val="FFFF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a:solidFill>
                            <a:srgbClr val="FFFF00"/>
                          </a:solidFill>
                          <a:latin typeface="Times New Roman"/>
                          <a:ea typeface="Calibri"/>
                          <a:cs typeface="Times New Roman"/>
                        </a:rPr>
                        <a:t>Cuarzo</a:t>
                      </a:r>
                      <a:endParaRPr lang="es-MX" sz="140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75.10</a:t>
                      </a:r>
                      <a:r>
                        <a:rPr lang="es-MX" sz="1400" baseline="30000" dirty="0">
                          <a:solidFill>
                            <a:srgbClr val="FFFF00"/>
                          </a:solidFill>
                          <a:latin typeface="Times New Roman"/>
                          <a:ea typeface="Calibri"/>
                          <a:cs typeface="Times New Roman"/>
                        </a:rPr>
                        <a:t>16</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1,73.10</a:t>
                      </a:r>
                      <a:r>
                        <a:rPr lang="es-MX" sz="1400" baseline="30000" dirty="0">
                          <a:solidFill>
                            <a:srgbClr val="FFFF00"/>
                          </a:solidFill>
                          <a:latin typeface="Times New Roman"/>
                          <a:ea typeface="Calibri"/>
                          <a:cs typeface="Times New Roman"/>
                        </a:rPr>
                        <a:t>-18</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MX" sz="1000" dirty="0">
                        <a:solidFill>
                          <a:srgbClr val="FFFF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93">
                <a:tc>
                  <a:txBody>
                    <a:bodyPr/>
                    <a:lstStyle/>
                    <a:p>
                      <a:pPr algn="just">
                        <a:lnSpc>
                          <a:spcPct val="115000"/>
                        </a:lnSpc>
                        <a:spcAft>
                          <a:spcPts val="0"/>
                        </a:spcAft>
                      </a:pPr>
                      <a:r>
                        <a:rPr lang="es-MX" sz="1400" dirty="0">
                          <a:solidFill>
                            <a:srgbClr val="FFFF00"/>
                          </a:solidFill>
                          <a:latin typeface="Times New Roman"/>
                          <a:ea typeface="Calibri"/>
                          <a:cs typeface="Times New Roman"/>
                        </a:rPr>
                        <a:t>Mica</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000" dirty="0">
                          <a:solidFill>
                            <a:srgbClr val="FFFF00"/>
                          </a:solidFill>
                          <a:latin typeface="Times New Roman"/>
                          <a:ea typeface="Calibri"/>
                          <a:cs typeface="Times New Roman"/>
                        </a:rPr>
                        <a:t>10</a:t>
                      </a:r>
                      <a:r>
                        <a:rPr lang="es-MX" sz="1000" baseline="30000" dirty="0">
                          <a:solidFill>
                            <a:srgbClr val="FFFF00"/>
                          </a:solidFill>
                          <a:latin typeface="Times New Roman"/>
                          <a:ea typeface="Calibri"/>
                          <a:cs typeface="Times New Roman"/>
                        </a:rPr>
                        <a:t>11</a:t>
                      </a:r>
                      <a:r>
                        <a:rPr lang="es-MX" sz="1000" dirty="0">
                          <a:solidFill>
                            <a:srgbClr val="FFFF00"/>
                          </a:solidFill>
                          <a:latin typeface="Times New Roman"/>
                          <a:ea typeface="Calibri"/>
                          <a:cs typeface="Times New Roman"/>
                        </a:rPr>
                        <a:t> - 10</a:t>
                      </a:r>
                      <a:r>
                        <a:rPr lang="es-MX" sz="1000" baseline="30000" dirty="0">
                          <a:solidFill>
                            <a:srgbClr val="FFFF00"/>
                          </a:solidFill>
                          <a:latin typeface="Times New Roman"/>
                          <a:ea typeface="Calibri"/>
                          <a:cs typeface="Times New Roman"/>
                        </a:rPr>
                        <a:t>15</a:t>
                      </a:r>
                      <a:endParaRPr lang="es-MX" sz="11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FFFF00"/>
                          </a:solidFill>
                          <a:latin typeface="Times New Roman"/>
                          <a:ea typeface="Calibri"/>
                          <a:cs typeface="Times New Roman"/>
                        </a:rPr>
                        <a:t>10</a:t>
                      </a:r>
                      <a:r>
                        <a:rPr lang="es-MX" sz="1400" baseline="30000" dirty="0">
                          <a:solidFill>
                            <a:srgbClr val="FFFF00"/>
                          </a:solidFill>
                          <a:latin typeface="Times New Roman"/>
                          <a:ea typeface="Calibri"/>
                          <a:cs typeface="Times New Roman"/>
                        </a:rPr>
                        <a:t>-11</a:t>
                      </a:r>
                      <a:r>
                        <a:rPr lang="es-MX" sz="1400" dirty="0">
                          <a:solidFill>
                            <a:srgbClr val="FFFF00"/>
                          </a:solidFill>
                          <a:latin typeface="Times New Roman"/>
                          <a:ea typeface="Calibri"/>
                          <a:cs typeface="Times New Roman"/>
                        </a:rPr>
                        <a:t> – 10</a:t>
                      </a:r>
                      <a:r>
                        <a:rPr lang="es-MX" sz="1400" baseline="30000" dirty="0">
                          <a:solidFill>
                            <a:srgbClr val="FFFF00"/>
                          </a:solidFill>
                          <a:latin typeface="Times New Roman"/>
                          <a:ea typeface="Calibri"/>
                          <a:cs typeface="Times New Roman"/>
                        </a:rPr>
                        <a:t>-15</a:t>
                      </a:r>
                      <a:endParaRPr lang="es-MX" sz="14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MX" sz="1000" dirty="0">
                        <a:solidFill>
                          <a:srgbClr val="FFFF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11156"/>
          </a:xfrm>
        </p:spPr>
        <p:txBody>
          <a:bodyPr/>
          <a:lstStyle/>
          <a:p>
            <a:pPr algn="ctr"/>
            <a:r>
              <a:rPr lang="es-MX" sz="3200" b="1" dirty="0" smtClean="0">
                <a:solidFill>
                  <a:srgbClr val="FFFF00"/>
                </a:solidFill>
                <a:latin typeface="Times New Roman" pitchFamily="18" charset="0"/>
                <a:cs typeface="Times New Roman" pitchFamily="18" charset="0"/>
              </a:rPr>
              <a:t>VII.	RESISTIVIDAD Y CONDUCTIVIDAD</a:t>
            </a:r>
            <a:endParaRPr lang="es-MX" sz="3200" b="1"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928670"/>
            <a:ext cx="8435280" cy="5668682"/>
          </a:xfrm>
          <a:solidFill>
            <a:schemeClr val="accent4">
              <a:lumMod val="10000"/>
            </a:schemeClr>
          </a:solidFill>
        </p:spPr>
        <p:txBody>
          <a:bodyPr/>
          <a:lstStyle/>
          <a:p>
            <a:pPr algn="just">
              <a:buFont typeface="Wingdings" pitchFamily="2" charset="2"/>
              <a:buChar char="Ø"/>
            </a:pPr>
            <a:r>
              <a:rPr lang="es-MX" sz="2600" b="1" dirty="0" smtClean="0">
                <a:cs typeface="Times New Roman" pitchFamily="18" charset="0"/>
              </a:rPr>
              <a:t>Tanto la resistividad (</a:t>
            </a:r>
            <a:r>
              <a:rPr lang="el-GR" sz="2600" b="1" dirty="0" smtClean="0">
                <a:cs typeface="Times New Roman" pitchFamily="18" charset="0"/>
              </a:rPr>
              <a:t>ρ</a:t>
            </a:r>
            <a:r>
              <a:rPr lang="es-MX" sz="2600" b="1" dirty="0" smtClean="0">
                <a:cs typeface="Times New Roman" pitchFamily="18" charset="0"/>
              </a:rPr>
              <a:t>) como la conductividad (</a:t>
            </a:r>
            <a:r>
              <a:rPr lang="el-GR" sz="2600" b="1" dirty="0" smtClean="0">
                <a:cs typeface="Times New Roman" pitchFamily="18" charset="0"/>
              </a:rPr>
              <a:t>σ</a:t>
            </a:r>
            <a:r>
              <a:rPr lang="es-MX" sz="2600" b="1" dirty="0" smtClean="0">
                <a:cs typeface="Times New Roman" pitchFamily="18" charset="0"/>
              </a:rPr>
              <a:t>) son propiedades del material</a:t>
            </a:r>
          </a:p>
          <a:p>
            <a:pPr algn="just">
              <a:buFont typeface="Wingdings" pitchFamily="2" charset="2"/>
              <a:buChar char="Ø"/>
            </a:pPr>
            <a:r>
              <a:rPr lang="es-MX" sz="2600" b="1" dirty="0" smtClean="0">
                <a:solidFill>
                  <a:srgbClr val="FFFF00"/>
                </a:solidFill>
                <a:cs typeface="Times New Roman" pitchFamily="18" charset="0"/>
              </a:rPr>
              <a:t>La resistividad en los conductores es más pequeña que en los dieléctricos sucede lo contrario con la conductividad</a:t>
            </a:r>
          </a:p>
          <a:p>
            <a:pPr algn="just">
              <a:buFont typeface="Wingdings" pitchFamily="2" charset="2"/>
              <a:buChar char="Ø"/>
            </a:pPr>
            <a:r>
              <a:rPr lang="es-MX" sz="2600" b="1" dirty="0" smtClean="0">
                <a:solidFill>
                  <a:srgbClr val="00FF00"/>
                </a:solidFill>
                <a:ea typeface="+mn-ea"/>
                <a:cs typeface="Times New Roman" pitchFamily="18" charset="0"/>
              </a:rPr>
              <a:t>Debe señalarse además que los semiconductores tienen resistividades intermedias entre los metales y los aislantes. Estos materiales tienen una gran importancia en el diseño de dispositivos electrónicos en virtud de la manera en que la temperatura  y el añadido de impurezas modifican sus propiedades eléctricas. </a:t>
            </a:r>
          </a:p>
          <a:p>
            <a:pPr algn="just"/>
            <a:endParaRPr lang="es-MX" sz="2400" dirty="0">
              <a:latin typeface="Times New Roman" pitchFamily="18" charset="0"/>
              <a:cs typeface="Times New Roman" pitchFamily="18" charset="0"/>
            </a:endParaRPr>
          </a:p>
        </p:txBody>
      </p:sp>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lstStyle/>
          <a:p>
            <a:pPr lvl="0" algn="ctr"/>
            <a:r>
              <a:rPr lang="es-MX" sz="3200" b="1" dirty="0" smtClean="0">
                <a:solidFill>
                  <a:srgbClr val="FFFF00"/>
                </a:solidFill>
                <a:latin typeface="Times New Roman" pitchFamily="18" charset="0"/>
                <a:ea typeface="+mj-ea"/>
                <a:cs typeface="Times New Roman" pitchFamily="18" charset="0"/>
              </a:rPr>
              <a:t/>
            </a:r>
            <a:br>
              <a:rPr lang="es-MX" sz="3200" b="1" dirty="0" smtClean="0">
                <a:solidFill>
                  <a:srgbClr val="FFFF00"/>
                </a:solidFill>
                <a:latin typeface="Times New Roman" pitchFamily="18" charset="0"/>
                <a:ea typeface="+mj-ea"/>
                <a:cs typeface="Times New Roman" pitchFamily="18" charset="0"/>
              </a:rPr>
            </a:br>
            <a:r>
              <a:rPr lang="es-MX" sz="3200" b="1" dirty="0" smtClean="0">
                <a:solidFill>
                  <a:srgbClr val="FFFF00"/>
                </a:solidFill>
                <a:latin typeface="Times New Roman" pitchFamily="18" charset="0"/>
                <a:cs typeface="Times New Roman" pitchFamily="18" charset="0"/>
              </a:rPr>
              <a:t>III.	</a:t>
            </a:r>
            <a:r>
              <a:rPr lang="es-MX" sz="3200" b="1" dirty="0" smtClean="0">
                <a:solidFill>
                  <a:srgbClr val="FFFF00"/>
                </a:solidFill>
                <a:latin typeface="Times New Roman" pitchFamily="18" charset="0"/>
                <a:ea typeface="+mj-ea"/>
                <a:cs typeface="Times New Roman" pitchFamily="18" charset="0"/>
              </a:rPr>
              <a:t>CORRIENTE ELECTRICA.</a:t>
            </a:r>
            <a:r>
              <a:rPr lang="es-MX" dirty="0" smtClean="0">
                <a:solidFill>
                  <a:schemeClr val="tx2"/>
                </a:solidFill>
                <a:latin typeface="Times New Roman" pitchFamily="18" charset="0"/>
                <a:ea typeface="+mj-ea"/>
                <a:cs typeface="Times New Roman" pitchFamily="18" charset="0"/>
              </a:rPr>
              <a:t/>
            </a:r>
            <a:br>
              <a:rPr lang="es-MX" dirty="0" smtClean="0">
                <a:solidFill>
                  <a:schemeClr val="tx2"/>
                </a:solidFill>
                <a:latin typeface="Times New Roman" pitchFamily="18" charset="0"/>
                <a:ea typeface="+mj-ea"/>
                <a:cs typeface="Times New Roman" pitchFamily="18" charset="0"/>
              </a:rPr>
            </a:b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214282" y="857232"/>
            <a:ext cx="8786874" cy="5786478"/>
          </a:xfrm>
        </p:spPr>
        <p:txBody>
          <a:bodyPr/>
          <a:lstStyle/>
          <a:p>
            <a:pPr marL="342900" lvl="1" indent="-342900" algn="ctr">
              <a:buNone/>
            </a:pPr>
            <a:r>
              <a:rPr lang="es-MX" sz="2800" b="1" dirty="0" smtClean="0">
                <a:solidFill>
                  <a:srgbClr val="FFFF00"/>
                </a:solidFill>
                <a:latin typeface="Times New Roman" pitchFamily="18" charset="0"/>
                <a:cs typeface="Times New Roman" pitchFamily="18" charset="0"/>
              </a:rPr>
              <a:t>2.1	Flujo de carga en conductores_2</a:t>
            </a:r>
          </a:p>
          <a:p>
            <a:pPr marL="742950" lvl="2" indent="-342900" algn="just">
              <a:buFont typeface="Wingdings" pitchFamily="2" charset="2"/>
              <a:buChar char="Ø"/>
            </a:pPr>
            <a:r>
              <a:rPr lang="es-MX" sz="2600" dirty="0" smtClean="0">
                <a:latin typeface="Tahoma" pitchFamily="34" charset="0"/>
                <a:cs typeface="Tahoma" pitchFamily="34" charset="0"/>
              </a:rPr>
              <a:t>En </a:t>
            </a:r>
            <a:r>
              <a:rPr lang="es-MX" sz="2600" dirty="0" smtClean="0">
                <a:solidFill>
                  <a:schemeClr val="tx1"/>
                </a:solidFill>
                <a:latin typeface="Tahoma" pitchFamily="34" charset="0"/>
                <a:cs typeface="Tahoma" pitchFamily="34" charset="0"/>
              </a:rPr>
              <a:t>los átomos de los materiales conductores existen los  </a:t>
            </a:r>
            <a:r>
              <a:rPr lang="es-MX" sz="2600" i="1" dirty="0" smtClean="0">
                <a:solidFill>
                  <a:srgbClr val="FFC000"/>
                </a:solidFill>
                <a:latin typeface="Tahoma" pitchFamily="34" charset="0"/>
                <a:cs typeface="Tahoma" pitchFamily="34" charset="0"/>
              </a:rPr>
              <a:t>electrones de valencia</a:t>
            </a:r>
            <a:r>
              <a:rPr lang="es-MX" sz="2600" i="1" dirty="0" smtClean="0">
                <a:solidFill>
                  <a:schemeClr val="tx1"/>
                </a:solidFill>
                <a:latin typeface="Tahoma" pitchFamily="34" charset="0"/>
                <a:cs typeface="Tahoma" pitchFamily="34" charset="0"/>
              </a:rPr>
              <a:t>,</a:t>
            </a:r>
            <a:r>
              <a:rPr lang="es-MX" sz="2600" dirty="0" smtClean="0">
                <a:solidFill>
                  <a:schemeClr val="tx1"/>
                </a:solidFill>
                <a:latin typeface="Tahoma" pitchFamily="34" charset="0"/>
                <a:cs typeface="Tahoma" pitchFamily="34" charset="0"/>
              </a:rPr>
              <a:t> electrones que por estar muy separados del núcleo tienen la libertar de moverse a través de la red cristalina</a:t>
            </a:r>
            <a:endParaRPr lang="es-MX" sz="2600" dirty="0" smtClean="0">
              <a:solidFill>
                <a:srgbClr val="FFFF00"/>
              </a:solidFill>
              <a:latin typeface="Tahoma" pitchFamily="34" charset="0"/>
              <a:cs typeface="Tahoma" pitchFamily="34" charset="0"/>
            </a:endParaRPr>
          </a:p>
          <a:p>
            <a:endParaRPr lang="es-MX" dirty="0">
              <a:latin typeface="Times New Roman" pitchFamily="18" charset="0"/>
              <a:cs typeface="Times New Roman" pitchFamily="18" charset="0"/>
            </a:endParaRPr>
          </a:p>
        </p:txBody>
      </p:sp>
      <p:pic>
        <p:nvPicPr>
          <p:cNvPr id="328706" name="Picture 2"/>
          <p:cNvPicPr>
            <a:picLocks noChangeAspect="1" noChangeArrowheads="1"/>
          </p:cNvPicPr>
          <p:nvPr/>
        </p:nvPicPr>
        <p:blipFill>
          <a:blip r:embed="rId3" cstate="print">
            <a:lum bright="-20000" contrast="40000"/>
          </a:blip>
          <a:srcRect t="54641" r="789"/>
          <a:stretch>
            <a:fillRect/>
          </a:stretch>
        </p:blipFill>
        <p:spPr bwMode="auto">
          <a:xfrm>
            <a:off x="5543600" y="4365104"/>
            <a:ext cx="3600400" cy="2492896"/>
          </a:xfrm>
          <a:prstGeom prst="rect">
            <a:avLst/>
          </a:prstGeom>
          <a:noFill/>
          <a:ln w="9525">
            <a:noFill/>
            <a:miter lim="800000"/>
            <a:headEnd/>
            <a:tailEnd/>
          </a:ln>
        </p:spPr>
      </p:pic>
      <p:pic>
        <p:nvPicPr>
          <p:cNvPr id="846849" name="Picture 1"/>
          <p:cNvPicPr>
            <a:picLocks noChangeAspect="1" noChangeArrowheads="1"/>
          </p:cNvPicPr>
          <p:nvPr/>
        </p:nvPicPr>
        <p:blipFill>
          <a:blip r:embed="rId4" cstate="print">
            <a:lum bright="-20000" contrast="40000"/>
          </a:blip>
          <a:srcRect/>
          <a:stretch>
            <a:fillRect/>
          </a:stretch>
        </p:blipFill>
        <p:spPr bwMode="auto">
          <a:xfrm>
            <a:off x="296529" y="3103646"/>
            <a:ext cx="5133975" cy="3562350"/>
          </a:xfrm>
          <a:prstGeom prst="rect">
            <a:avLst/>
          </a:prstGeom>
          <a:noFill/>
          <a:ln w="9525">
            <a:noFill/>
            <a:miter lim="800000"/>
            <a:headEnd/>
            <a:tailEnd/>
          </a:ln>
        </p:spPr>
      </p:pic>
    </p:spTree>
  </p:cSld>
  <p:clrMapOvr>
    <a:masterClrMapping/>
  </p:clrMapOvr>
  <p:transition>
    <p:wip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39718"/>
          </a:xfrm>
        </p:spPr>
        <p:txBody>
          <a:bodyPr/>
          <a:lstStyle/>
          <a:p>
            <a:pPr algn="ctr"/>
            <a:r>
              <a:rPr lang="es-MX" sz="3000" b="1" dirty="0" smtClean="0">
                <a:solidFill>
                  <a:srgbClr val="FFFF00"/>
                </a:solidFill>
                <a:latin typeface="Times New Roman" pitchFamily="18" charset="0"/>
                <a:cs typeface="Times New Roman" pitchFamily="18" charset="0"/>
              </a:rPr>
              <a:t>VIII-	RESISTIVIDAD Y LA TEMPERATURA</a:t>
            </a:r>
            <a:endParaRPr lang="es-MX" sz="30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357158" y="714356"/>
            <a:ext cx="8643998" cy="6000792"/>
          </a:xfrm>
          <a:solidFill>
            <a:srgbClr val="0070C0"/>
          </a:solidFill>
        </p:spPr>
        <p:txBody>
          <a:bodyPr/>
          <a:lstStyle/>
          <a:p>
            <a:pPr algn="just"/>
            <a:r>
              <a:rPr lang="es-MX" sz="2000" dirty="0" smtClean="0">
                <a:solidFill>
                  <a:schemeClr val="tx1"/>
                </a:solidFill>
                <a:ea typeface="+mn-ea"/>
                <a:cs typeface="Times New Roman" pitchFamily="18" charset="0"/>
              </a:rPr>
              <a:t>La resistividad de un material conductor casi siempre aumenta con la temperatura como se muestra en la figura. Esto se debe a que cuando se eleva la temperatura de un conductor, los iones del conductor vibran con mayor amplitud aumentando de esta manera la probabilidad de que un electrón en movimiento colisione con un ión. En consecuencia disminuye la velocidad de deriva del portador dentro del conductor, disminuyendo de este modo la corriente. Si el rango de variación de temperaturas es hasta 100°C, la resistividad del material puede escribirse en la forma.</a:t>
            </a:r>
          </a:p>
          <a:p>
            <a:pPr algn="just"/>
            <a:endParaRPr lang="es-MX" sz="2000" dirty="0" smtClean="0">
              <a:cs typeface="Times New Roman" pitchFamily="18" charset="0"/>
            </a:endParaRPr>
          </a:p>
          <a:p>
            <a:pPr algn="just"/>
            <a:r>
              <a:rPr lang="es-MX" sz="2000" dirty="0" smtClean="0">
                <a:cs typeface="Times New Roman" pitchFamily="18" charset="0"/>
              </a:rPr>
              <a:t>En el caso de los semiconductores la resistividad disminuye con T</a:t>
            </a:r>
            <a:endParaRPr lang="es-MX" sz="2000" dirty="0" smtClean="0">
              <a:solidFill>
                <a:schemeClr val="tx1"/>
              </a:solidFill>
              <a:ea typeface="+mn-ea"/>
              <a:cs typeface="Times New Roman" pitchFamily="18" charset="0"/>
            </a:endParaRPr>
          </a:p>
          <a:p>
            <a:endParaRPr lang="es-MX" sz="2000" dirty="0">
              <a:latin typeface="Times New Roman" pitchFamily="18" charset="0"/>
              <a:cs typeface="Times New Roman" pitchFamily="18" charset="0"/>
            </a:endParaRPr>
          </a:p>
        </p:txBody>
      </p:sp>
      <p:sp>
        <p:nvSpPr>
          <p:cNvPr id="138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8241" name="Object 1"/>
          <p:cNvGraphicFramePr>
            <a:graphicFrameLocks noChangeAspect="1"/>
          </p:cNvGraphicFramePr>
          <p:nvPr/>
        </p:nvGraphicFramePr>
        <p:xfrm>
          <a:off x="2786050" y="3357562"/>
          <a:ext cx="3738589" cy="571504"/>
        </p:xfrm>
        <a:graphic>
          <a:graphicData uri="http://schemas.openxmlformats.org/presentationml/2006/ole">
            <p:oleObj spid="_x0000_s702466" name="Equation" r:id="rId4" imgW="1498320" imgH="228600" progId="Equation.DSMT4">
              <p:embed/>
            </p:oleObj>
          </a:graphicData>
        </a:graphic>
      </p:graphicFrame>
      <p:pic>
        <p:nvPicPr>
          <p:cNvPr id="7" name="6 Imagen"/>
          <p:cNvPicPr/>
          <p:nvPr/>
        </p:nvPicPr>
        <p:blipFill>
          <a:blip r:embed="rId5" cstate="print">
            <a:lum bright="-20000" contrast="40000"/>
          </a:blip>
          <a:srcRect/>
          <a:stretch>
            <a:fillRect/>
          </a:stretch>
        </p:blipFill>
        <p:spPr bwMode="auto">
          <a:xfrm>
            <a:off x="2379223" y="4500570"/>
            <a:ext cx="6072230" cy="235743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8241"/>
                                        </p:tgtEl>
                                        <p:attrNameLst>
                                          <p:attrName>style.visibility</p:attrName>
                                        </p:attrNameLst>
                                      </p:cBhvr>
                                      <p:to>
                                        <p:strVal val="visible"/>
                                      </p:to>
                                    </p:set>
                                    <p:anim calcmode="lin" valueType="num">
                                      <p:cBhvr additive="base">
                                        <p:cTn id="15" dur="500" fill="hold"/>
                                        <p:tgtEl>
                                          <p:spTgt spid="138241"/>
                                        </p:tgtEl>
                                        <p:attrNameLst>
                                          <p:attrName>ppt_x</p:attrName>
                                        </p:attrNameLst>
                                      </p:cBhvr>
                                      <p:tavLst>
                                        <p:tav tm="0">
                                          <p:val>
                                            <p:strVal val="#ppt_x"/>
                                          </p:val>
                                        </p:tav>
                                        <p:tav tm="100000">
                                          <p:val>
                                            <p:strVal val="#ppt_x"/>
                                          </p:val>
                                        </p:tav>
                                      </p:tavLst>
                                    </p:anim>
                                    <p:anim calcmode="lin" valueType="num">
                                      <p:cBhvr additive="base">
                                        <p:cTn id="16" dur="500" fill="hold"/>
                                        <p:tgtEl>
                                          <p:spTgt spid="13824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7265" y="200497"/>
            <a:ext cx="8229600" cy="582594"/>
          </a:xfrm>
        </p:spPr>
        <p:txBody>
          <a:bodyPr/>
          <a:lstStyle/>
          <a:p>
            <a:pPr algn="ctr"/>
            <a:r>
              <a:rPr lang="es-MX" sz="3200" b="1" dirty="0" smtClean="0">
                <a:solidFill>
                  <a:srgbClr val="FFFF00"/>
                </a:solidFill>
                <a:latin typeface="Times New Roman" pitchFamily="18" charset="0"/>
                <a:cs typeface="Times New Roman" pitchFamily="18" charset="0"/>
              </a:rPr>
              <a:t>IX.	SUPERCONDUCTIVIDAD</a:t>
            </a:r>
            <a:endParaRPr lang="es-MX" sz="32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383058" y="782053"/>
            <a:ext cx="8592499" cy="5861657"/>
          </a:xfrm>
        </p:spPr>
        <p:txBody>
          <a:bodyPr/>
          <a:lstStyle/>
          <a:p>
            <a:pPr algn="just"/>
            <a:r>
              <a:rPr lang="es-MX" sz="2400" dirty="0" smtClean="0">
                <a:solidFill>
                  <a:schemeClr val="tx1"/>
                </a:solidFill>
                <a:ea typeface="+mn-ea"/>
                <a:cs typeface="Times New Roman" pitchFamily="18" charset="0"/>
              </a:rPr>
              <a:t>Ciertos materiales tales como óxidos metálicos y algunas otras aleaciones presentan un fenómeno denominado </a:t>
            </a:r>
            <a:r>
              <a:rPr lang="es-MX" sz="2400" b="1" i="1" dirty="0" smtClean="0">
                <a:solidFill>
                  <a:srgbClr val="FFC000"/>
                </a:solidFill>
                <a:ea typeface="+mn-ea"/>
                <a:cs typeface="Times New Roman" pitchFamily="18" charset="0"/>
              </a:rPr>
              <a:t>superconductividad</a:t>
            </a:r>
            <a:r>
              <a:rPr lang="es-MX" sz="2400" dirty="0" smtClean="0">
                <a:solidFill>
                  <a:schemeClr val="tx1"/>
                </a:solidFill>
                <a:ea typeface="+mn-ea"/>
                <a:cs typeface="Times New Roman" pitchFamily="18" charset="0"/>
              </a:rPr>
              <a:t>. Este fenómeno consiste en que al disminuir la temperatura de estos materiales, al principio la resistividad disminuye uniformemente. Sin embargo, cuando se alcanza cierta temperatura denominada </a:t>
            </a:r>
            <a:r>
              <a:rPr lang="es-MX" sz="2400" i="1" dirty="0" smtClean="0">
                <a:solidFill>
                  <a:schemeClr val="tx1"/>
                </a:solidFill>
                <a:ea typeface="+mn-ea"/>
                <a:cs typeface="Times New Roman" pitchFamily="18" charset="0"/>
              </a:rPr>
              <a:t>temperatura crítica </a:t>
            </a:r>
            <a:r>
              <a:rPr lang="es-MX" sz="2400" dirty="0" smtClean="0">
                <a:solidFill>
                  <a:schemeClr val="tx1"/>
                </a:solidFill>
                <a:ea typeface="+mn-ea"/>
                <a:cs typeface="Times New Roman" pitchFamily="18" charset="0"/>
              </a:rPr>
              <a:t>T</a:t>
            </a:r>
            <a:r>
              <a:rPr lang="es-MX" sz="2400" baseline="-25000" dirty="0" smtClean="0">
                <a:solidFill>
                  <a:schemeClr val="tx1"/>
                </a:solidFill>
                <a:ea typeface="+mn-ea"/>
                <a:cs typeface="Times New Roman" pitchFamily="18" charset="0"/>
              </a:rPr>
              <a:t>C</a:t>
            </a:r>
            <a:r>
              <a:rPr lang="es-MX" sz="2400" dirty="0" smtClean="0">
                <a:solidFill>
                  <a:schemeClr val="tx1"/>
                </a:solidFill>
                <a:ea typeface="+mn-ea"/>
                <a:cs typeface="Times New Roman" pitchFamily="18" charset="0"/>
              </a:rPr>
              <a:t> aparece una transición de fase y la resistividad desciende abruptamente a cero, como se muestra</a:t>
            </a:r>
          </a:p>
          <a:p>
            <a:pPr algn="just"/>
            <a:r>
              <a:rPr lang="es-MX" sz="2400" dirty="0" smtClean="0">
                <a:solidFill>
                  <a:schemeClr val="tx1"/>
                </a:solidFill>
                <a:ea typeface="+mn-ea"/>
                <a:cs typeface="Times New Roman" pitchFamily="18" charset="0"/>
              </a:rPr>
              <a:t>Es decir, </a:t>
            </a:r>
            <a:r>
              <a:rPr lang="es-MX" sz="2400" dirty="0" smtClean="0">
                <a:solidFill>
                  <a:srgbClr val="00FF00"/>
                </a:solidFill>
                <a:ea typeface="+mn-ea"/>
                <a:cs typeface="Times New Roman" pitchFamily="18" charset="0"/>
              </a:rPr>
              <a:t>si en estos materiales superconductores se establece una corriente eléctrica ella se mantiene sin la necesidad de un campo eléctrico</a:t>
            </a:r>
            <a:r>
              <a:rPr lang="es-MX" sz="2400" dirty="0" smtClean="0">
                <a:solidFill>
                  <a:schemeClr val="tx1"/>
                </a:solidFill>
                <a:ea typeface="+mn-ea"/>
                <a:cs typeface="Times New Roman" pitchFamily="18" charset="0"/>
              </a:rPr>
              <a:t>. Este fenómeno fue descubierto por </a:t>
            </a:r>
            <a:r>
              <a:rPr lang="es-MX" sz="2400" dirty="0" err="1" smtClean="0">
                <a:solidFill>
                  <a:schemeClr val="tx1"/>
                </a:solidFill>
                <a:ea typeface="+mn-ea"/>
                <a:cs typeface="Times New Roman" pitchFamily="18" charset="0"/>
              </a:rPr>
              <a:t>Heike</a:t>
            </a:r>
            <a:r>
              <a:rPr lang="es-MX" sz="2400" dirty="0" smtClean="0">
                <a:solidFill>
                  <a:schemeClr val="tx1"/>
                </a:solidFill>
                <a:ea typeface="+mn-ea"/>
                <a:cs typeface="Times New Roman" pitchFamily="18" charset="0"/>
              </a:rPr>
              <a:t> </a:t>
            </a:r>
            <a:r>
              <a:rPr lang="es-MX" sz="2400" dirty="0" err="1" smtClean="0">
                <a:solidFill>
                  <a:schemeClr val="tx1"/>
                </a:solidFill>
                <a:ea typeface="+mn-ea"/>
                <a:cs typeface="Times New Roman" pitchFamily="18" charset="0"/>
              </a:rPr>
              <a:t>Kamelingh</a:t>
            </a:r>
            <a:r>
              <a:rPr lang="es-MX" sz="2400" dirty="0" smtClean="0">
                <a:solidFill>
                  <a:schemeClr val="tx1"/>
                </a:solidFill>
                <a:ea typeface="+mn-ea"/>
                <a:cs typeface="Times New Roman" pitchFamily="18" charset="0"/>
              </a:rPr>
              <a:t> </a:t>
            </a:r>
            <a:r>
              <a:rPr lang="es-MX" sz="2400" dirty="0" err="1" smtClean="0">
                <a:solidFill>
                  <a:schemeClr val="tx1"/>
                </a:solidFill>
                <a:ea typeface="+mn-ea"/>
                <a:cs typeface="Times New Roman" pitchFamily="18" charset="0"/>
              </a:rPr>
              <a:t>Onnes</a:t>
            </a:r>
            <a:r>
              <a:rPr lang="es-MX" sz="2400" dirty="0" smtClean="0">
                <a:solidFill>
                  <a:schemeClr val="tx1"/>
                </a:solidFill>
                <a:ea typeface="+mn-ea"/>
                <a:cs typeface="Times New Roman" pitchFamily="18" charset="0"/>
              </a:rPr>
              <a:t> en 1911 quien observo que cuando la temperatura del mercurio disminuyó a valores del orden de lo 4,2K, su resistividad disminuía súbitamente a cero</a:t>
            </a:r>
            <a:endParaRPr lang="es-MX" sz="2400" dirty="0">
              <a:cs typeface="Times New Roman" pitchFamily="18" charset="0"/>
            </a:endParaRPr>
          </a:p>
        </p:txBody>
      </p:sp>
    </p:spTree>
  </p:cSld>
  <p:clrMapOvr>
    <a:masterClrMapping/>
  </p:clrMapOvr>
  <p:transition>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571480"/>
          </a:xfrm>
        </p:spPr>
        <p:txBody>
          <a:bodyPr/>
          <a:lstStyle/>
          <a:p>
            <a:pPr algn="ctr"/>
            <a:r>
              <a:rPr lang="es-MX" sz="3200" b="1" dirty="0" smtClean="0">
                <a:solidFill>
                  <a:srgbClr val="FFFF00"/>
                </a:solidFill>
                <a:latin typeface="Times New Roman" pitchFamily="18" charset="0"/>
                <a:cs typeface="Times New Roman" pitchFamily="18" charset="0"/>
              </a:rPr>
              <a:t>IX.	SUPERCONDUCTIVIDAD</a:t>
            </a:r>
            <a:endParaRPr lang="es-MX" sz="3200" b="1" dirty="0">
              <a:latin typeface="Times New Roman" pitchFamily="18" charset="0"/>
              <a:cs typeface="Times New Roman" pitchFamily="18" charset="0"/>
            </a:endParaRPr>
          </a:p>
        </p:txBody>
      </p:sp>
      <p:sp>
        <p:nvSpPr>
          <p:cNvPr id="3" name="2 Marcador de contenido"/>
          <p:cNvSpPr>
            <a:spLocks noGrp="1"/>
          </p:cNvSpPr>
          <p:nvPr>
            <p:ph idx="1"/>
          </p:nvPr>
        </p:nvSpPr>
        <p:spPr>
          <a:xfrm>
            <a:off x="385010" y="637674"/>
            <a:ext cx="8616145" cy="6220326"/>
          </a:xfrm>
        </p:spPr>
        <p:txBody>
          <a:bodyPr/>
          <a:lstStyle/>
          <a:p>
            <a:pPr algn="just"/>
            <a:r>
              <a:rPr lang="es-MX" sz="2000" dirty="0" smtClean="0">
                <a:solidFill>
                  <a:schemeClr val="tx1"/>
                </a:solidFill>
                <a:latin typeface="Times New Roman" pitchFamily="18" charset="0"/>
                <a:ea typeface="+mn-ea"/>
                <a:cs typeface="Times New Roman" pitchFamily="18" charset="0"/>
              </a:rPr>
              <a:t>Durante los siguiente 70 años se ha alcanzó temperaturas críticas del orden de los 20K. Este es un indicador que solo había superconductividad cuando estos materiales se enfriaban en helio líquido (costoso) o hidrógeno líquido (explosivo). Posteriormente, </a:t>
            </a:r>
            <a:r>
              <a:rPr lang="es-MX" sz="2000" dirty="0" err="1" smtClean="0">
                <a:solidFill>
                  <a:schemeClr val="tx1"/>
                </a:solidFill>
                <a:latin typeface="Times New Roman" pitchFamily="18" charset="0"/>
                <a:ea typeface="+mn-ea"/>
                <a:cs typeface="Times New Roman" pitchFamily="18" charset="0"/>
              </a:rPr>
              <a:t>Muller</a:t>
            </a:r>
            <a:r>
              <a:rPr lang="es-MX" sz="2000" dirty="0" smtClean="0">
                <a:solidFill>
                  <a:schemeClr val="tx1"/>
                </a:solidFill>
                <a:latin typeface="Times New Roman" pitchFamily="18" charset="0"/>
                <a:ea typeface="+mn-ea"/>
                <a:cs typeface="Times New Roman" pitchFamily="18" charset="0"/>
              </a:rPr>
              <a:t> y </a:t>
            </a:r>
            <a:r>
              <a:rPr lang="es-MX" sz="2000" dirty="0" err="1" smtClean="0">
                <a:solidFill>
                  <a:schemeClr val="tx1"/>
                </a:solidFill>
                <a:latin typeface="Times New Roman" pitchFamily="18" charset="0"/>
                <a:ea typeface="+mn-ea"/>
                <a:cs typeface="Times New Roman" pitchFamily="18" charset="0"/>
              </a:rPr>
              <a:t>Bednortz</a:t>
            </a:r>
            <a:r>
              <a:rPr lang="es-MX" sz="2000" dirty="0" smtClean="0">
                <a:solidFill>
                  <a:schemeClr val="tx1"/>
                </a:solidFill>
                <a:latin typeface="Times New Roman" pitchFamily="18" charset="0"/>
                <a:ea typeface="+mn-ea"/>
                <a:cs typeface="Times New Roman" pitchFamily="18" charset="0"/>
              </a:rPr>
              <a:t> descubrieron que el óxido de bario, lantano y cobre se convertían en superconductores a temperaturas de los 40K. Posteriormente en los años 1987 se obtuvo un óxido complejo de itrio, cobre y bario con superconductividades a temperaturas de los 77K. En la actualidad se ha encontrado sustancias superconductoras a temperaturas de los 160K, existiendo la posibilidad de encontrar superconductores a temperatura ambiente </a:t>
            </a:r>
            <a:endParaRPr lang="es-MX" sz="2000" dirty="0">
              <a:latin typeface="Times New Roman" pitchFamily="18" charset="0"/>
              <a:cs typeface="Times New Roman" pitchFamily="18" charset="0"/>
            </a:endParaRPr>
          </a:p>
        </p:txBody>
      </p:sp>
      <p:pic>
        <p:nvPicPr>
          <p:cNvPr id="4" name="3 Imagen"/>
          <p:cNvPicPr/>
          <p:nvPr/>
        </p:nvPicPr>
        <p:blipFill>
          <a:blip r:embed="rId3" cstate="print">
            <a:lum bright="-20000" contrast="40000"/>
          </a:blip>
          <a:srcRect/>
          <a:stretch>
            <a:fillRect/>
          </a:stretch>
        </p:blipFill>
        <p:spPr bwMode="auto">
          <a:xfrm>
            <a:off x="1928794" y="3714728"/>
            <a:ext cx="2286016" cy="3143272"/>
          </a:xfrm>
          <a:prstGeom prst="rect">
            <a:avLst/>
          </a:prstGeom>
          <a:noFill/>
          <a:ln w="9525">
            <a:noFill/>
            <a:miter lim="800000"/>
            <a:headEnd/>
            <a:tailEnd/>
          </a:ln>
        </p:spPr>
      </p:pic>
      <p:pic>
        <p:nvPicPr>
          <p:cNvPr id="5" name="4 Imagen"/>
          <p:cNvPicPr/>
          <p:nvPr/>
        </p:nvPicPr>
        <p:blipFill>
          <a:blip r:embed="rId4" cstate="print">
            <a:lum bright="-20000" contrast="30000"/>
          </a:blip>
          <a:srcRect/>
          <a:stretch>
            <a:fillRect/>
          </a:stretch>
        </p:blipFill>
        <p:spPr bwMode="auto">
          <a:xfrm>
            <a:off x="5572132" y="3714728"/>
            <a:ext cx="2500330" cy="3143272"/>
          </a:xfrm>
          <a:prstGeom prst="rect">
            <a:avLst/>
          </a:prstGeom>
          <a:noFill/>
          <a:ln w="9525">
            <a:noFill/>
            <a:miter lim="800000"/>
            <a:headEnd/>
            <a:tailEnd/>
          </a:ln>
        </p:spPr>
      </p:pic>
    </p:spTree>
  </p:cSld>
  <p:clrMapOvr>
    <a:masterClrMapping/>
  </p:clrMapOvr>
  <p:transition>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1071570"/>
          </a:xfrm>
        </p:spPr>
        <p:txBody>
          <a:bodyPr/>
          <a:lstStyle/>
          <a:p>
            <a:pPr lvl="0" algn="ctr"/>
            <a:r>
              <a:rPr lang="es-MX" sz="2800" b="1" dirty="0" smtClean="0">
                <a:solidFill>
                  <a:srgbClr val="FFFF00"/>
                </a:solidFill>
                <a:latin typeface="Times New Roman" pitchFamily="18" charset="0"/>
                <a:cs typeface="Times New Roman" pitchFamily="18" charset="0"/>
              </a:rPr>
              <a:t/>
            </a:r>
            <a:br>
              <a:rPr lang="es-MX" sz="2800" b="1" dirty="0" smtClean="0">
                <a:solidFill>
                  <a:srgbClr val="FFFF00"/>
                </a:solidFill>
                <a:latin typeface="Times New Roman" pitchFamily="18" charset="0"/>
                <a:cs typeface="Times New Roman" pitchFamily="18" charset="0"/>
              </a:rPr>
            </a:br>
            <a:r>
              <a:rPr lang="es-MX" sz="2800" b="1" dirty="0" smtClean="0">
                <a:solidFill>
                  <a:srgbClr val="FFFF00"/>
                </a:solidFill>
                <a:latin typeface="Times New Roman" pitchFamily="18" charset="0"/>
                <a:cs typeface="Times New Roman" pitchFamily="18" charset="0"/>
              </a:rPr>
              <a:t>X.	</a:t>
            </a:r>
            <a:r>
              <a:rPr lang="es-MX" sz="3600" b="1" dirty="0" smtClean="0">
                <a:solidFill>
                  <a:srgbClr val="FFFF00"/>
                </a:solidFill>
                <a:latin typeface="Times New Roman" pitchFamily="18" charset="0"/>
                <a:cs typeface="Times New Roman" pitchFamily="18" charset="0"/>
              </a:rPr>
              <a:t>RESISTENCIA ELECTRICA: </a:t>
            </a:r>
            <a:br>
              <a:rPr lang="es-MX" sz="3600" b="1" dirty="0" smtClean="0">
                <a:solidFill>
                  <a:srgbClr val="FFFF00"/>
                </a:solidFill>
                <a:latin typeface="Times New Roman" pitchFamily="18" charset="0"/>
                <a:cs typeface="Times New Roman" pitchFamily="18" charset="0"/>
              </a:rPr>
            </a:br>
            <a:r>
              <a:rPr lang="es-MX" sz="3600" b="1" dirty="0" smtClean="0">
                <a:solidFill>
                  <a:srgbClr val="00FF00"/>
                </a:solidFill>
                <a:latin typeface="Times New Roman" pitchFamily="18" charset="0"/>
                <a:cs typeface="Times New Roman" pitchFamily="18" charset="0"/>
              </a:rPr>
              <a:t>Ley de Ohm Macroscópica</a:t>
            </a:r>
            <a:r>
              <a:rPr lang="es-MX" dirty="0" smtClean="0">
                <a:solidFill>
                  <a:schemeClr val="tx2"/>
                </a:solidFill>
                <a:latin typeface="Times New Roman" pitchFamily="18" charset="0"/>
                <a:ea typeface="+mj-ea"/>
                <a:cs typeface="Times New Roman" pitchFamily="18" charset="0"/>
              </a:rPr>
              <a:t/>
            </a:r>
            <a:br>
              <a:rPr lang="es-MX" dirty="0" smtClean="0">
                <a:solidFill>
                  <a:schemeClr val="tx2"/>
                </a:solidFill>
                <a:latin typeface="Times New Roman" pitchFamily="18" charset="0"/>
                <a:ea typeface="+mj-ea"/>
                <a:cs typeface="Times New Roman" pitchFamily="18" charset="0"/>
              </a:rPr>
            </a:b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397042" y="1034716"/>
            <a:ext cx="8604113" cy="5608994"/>
          </a:xfrm>
          <a:solidFill>
            <a:srgbClr val="A50021"/>
          </a:solidFill>
        </p:spPr>
        <p:txBody>
          <a:bodyPr/>
          <a:lstStyle/>
          <a:p>
            <a:pPr algn="just">
              <a:buNone/>
            </a:pPr>
            <a:r>
              <a:rPr lang="es-MX" sz="2600" dirty="0" smtClean="0">
                <a:solidFill>
                  <a:schemeClr val="tx1"/>
                </a:solidFill>
                <a:latin typeface="Times New Roman" pitchFamily="18" charset="0"/>
                <a:ea typeface="+mn-ea"/>
                <a:cs typeface="Times New Roman" pitchFamily="18" charset="0"/>
              </a:rPr>
              <a:t>	</a:t>
            </a:r>
            <a:r>
              <a:rPr lang="es-MX" sz="2800" dirty="0" smtClean="0">
                <a:solidFill>
                  <a:schemeClr val="tx1"/>
                </a:solidFill>
                <a:ea typeface="+mn-ea"/>
                <a:cs typeface="Times New Roman" pitchFamily="18" charset="0"/>
              </a:rPr>
              <a:t>Para obtener una forma más usual de la ley de Ohm </a:t>
            </a:r>
            <a:r>
              <a:rPr lang="es-MX" sz="2800" dirty="0" smtClean="0">
                <a:cs typeface="Times New Roman" pitchFamily="18" charset="0"/>
              </a:rPr>
              <a:t>y de</a:t>
            </a:r>
            <a:r>
              <a:rPr lang="es-MX" sz="2800" dirty="0" smtClean="0">
                <a:solidFill>
                  <a:schemeClr val="tx1"/>
                </a:solidFill>
                <a:ea typeface="+mn-ea"/>
                <a:cs typeface="Times New Roman" pitchFamily="18" charset="0"/>
              </a:rPr>
              <a:t> aplicaciones prácticas  consideremos un segmento recto de alambre de longitud </a:t>
            </a:r>
            <a:r>
              <a:rPr lang="es-MX" sz="2800" dirty="0" smtClean="0">
                <a:solidFill>
                  <a:srgbClr val="FFFF00"/>
                </a:solidFill>
                <a:ea typeface="+mn-ea"/>
                <a:cs typeface="Times New Roman" pitchFamily="18" charset="0"/>
              </a:rPr>
              <a:t>L </a:t>
            </a:r>
            <a:r>
              <a:rPr lang="es-MX" sz="2800" dirty="0" smtClean="0">
                <a:solidFill>
                  <a:schemeClr val="tx1"/>
                </a:solidFill>
                <a:ea typeface="+mn-ea"/>
                <a:cs typeface="Times New Roman" pitchFamily="18" charset="0"/>
              </a:rPr>
              <a:t>y sección transversal </a:t>
            </a:r>
            <a:r>
              <a:rPr lang="es-MX" sz="2800" dirty="0" smtClean="0">
                <a:solidFill>
                  <a:srgbClr val="FFFF00"/>
                </a:solidFill>
                <a:ea typeface="+mn-ea"/>
                <a:cs typeface="Times New Roman" pitchFamily="18" charset="0"/>
              </a:rPr>
              <a:t>A, </a:t>
            </a:r>
            <a:r>
              <a:rPr lang="es-MX" sz="2800" dirty="0" smtClean="0">
                <a:solidFill>
                  <a:schemeClr val="tx1"/>
                </a:solidFill>
                <a:ea typeface="+mn-ea"/>
                <a:cs typeface="Times New Roman" pitchFamily="18" charset="0"/>
              </a:rPr>
              <a:t>como se muestra en la figura entre cuyos extremos se ha aplicado una diferencia de potencial </a:t>
            </a:r>
            <a:r>
              <a:rPr lang="el-GR" sz="2800" dirty="0" smtClean="0">
                <a:solidFill>
                  <a:srgbClr val="FFFF00"/>
                </a:solidFill>
                <a:ea typeface="+mn-ea"/>
                <a:cs typeface="Times New Roman" pitchFamily="18" charset="0"/>
              </a:rPr>
              <a:t>Δ</a:t>
            </a:r>
            <a:r>
              <a:rPr lang="es-MX" sz="2800" dirty="0" smtClean="0">
                <a:solidFill>
                  <a:srgbClr val="FFFF00"/>
                </a:solidFill>
                <a:ea typeface="+mn-ea"/>
                <a:cs typeface="Times New Roman" pitchFamily="18" charset="0"/>
              </a:rPr>
              <a:t>V</a:t>
            </a:r>
            <a:r>
              <a:rPr lang="es-MX" sz="2800" dirty="0" smtClean="0">
                <a:solidFill>
                  <a:schemeClr val="tx1"/>
                </a:solidFill>
                <a:ea typeface="+mn-ea"/>
                <a:cs typeface="Times New Roman" pitchFamily="18" charset="0"/>
              </a:rPr>
              <a:t>, la misma que produce un campo eléctrico </a:t>
            </a:r>
            <a:r>
              <a:rPr lang="es-MX" sz="2800" dirty="0" smtClean="0">
                <a:solidFill>
                  <a:srgbClr val="FFFF00"/>
                </a:solidFill>
                <a:ea typeface="+mn-ea"/>
                <a:cs typeface="Times New Roman" pitchFamily="18" charset="0"/>
              </a:rPr>
              <a:t>E </a:t>
            </a:r>
            <a:r>
              <a:rPr lang="es-MX" sz="2800" dirty="0" smtClean="0">
                <a:solidFill>
                  <a:schemeClr val="tx1"/>
                </a:solidFill>
                <a:ea typeface="+mn-ea"/>
                <a:cs typeface="Times New Roman" pitchFamily="18" charset="0"/>
              </a:rPr>
              <a:t> y una corriente </a:t>
            </a:r>
            <a:r>
              <a:rPr lang="es-MX" sz="2800" dirty="0" smtClean="0">
                <a:solidFill>
                  <a:srgbClr val="FFFF00"/>
                </a:solidFill>
                <a:ea typeface="+mn-ea"/>
                <a:cs typeface="Times New Roman" pitchFamily="18" charset="0"/>
              </a:rPr>
              <a:t>I. </a:t>
            </a:r>
          </a:p>
          <a:p>
            <a:pPr algn="just"/>
            <a:endParaRPr lang="es-MX" sz="2000" dirty="0" smtClean="0">
              <a:solidFill>
                <a:srgbClr val="FFFF00"/>
              </a:solidFill>
              <a:latin typeface="Times New Roman" pitchFamily="18" charset="0"/>
              <a:cs typeface="Times New Roman" pitchFamily="18" charset="0"/>
            </a:endParaRPr>
          </a:p>
          <a:p>
            <a:pPr algn="just"/>
            <a:endParaRPr lang="es-MX" sz="2000" dirty="0" smtClean="0">
              <a:solidFill>
                <a:srgbClr val="FFFF00"/>
              </a:solidFill>
              <a:latin typeface="Times New Roman" pitchFamily="18" charset="0"/>
              <a:ea typeface="+mn-ea"/>
              <a:cs typeface="Times New Roman" pitchFamily="18" charset="0"/>
            </a:endParaRPr>
          </a:p>
          <a:p>
            <a:pPr algn="just"/>
            <a:endParaRPr lang="es-MX" sz="2000" dirty="0" smtClean="0">
              <a:solidFill>
                <a:srgbClr val="FFFF00"/>
              </a:solidFill>
              <a:latin typeface="Times New Roman" pitchFamily="18" charset="0"/>
              <a:cs typeface="Times New Roman" pitchFamily="18" charset="0"/>
            </a:endParaRPr>
          </a:p>
          <a:p>
            <a:pPr algn="just"/>
            <a:endParaRPr lang="es-MX" sz="2000" dirty="0" smtClean="0">
              <a:solidFill>
                <a:srgbClr val="FFFF00"/>
              </a:solidFill>
              <a:latin typeface="Times New Roman" pitchFamily="18" charset="0"/>
              <a:ea typeface="+mn-ea"/>
              <a:cs typeface="Times New Roman" pitchFamily="18" charset="0"/>
            </a:endParaRPr>
          </a:p>
          <a:p>
            <a:pPr algn="just"/>
            <a:endParaRPr lang="es-MX" sz="2000" dirty="0" smtClean="0">
              <a:solidFill>
                <a:srgbClr val="FFFF00"/>
              </a:solidFill>
              <a:latin typeface="Times New Roman" pitchFamily="18" charset="0"/>
              <a:cs typeface="Times New Roman" pitchFamily="18" charset="0"/>
            </a:endParaRPr>
          </a:p>
          <a:p>
            <a:pPr algn="just">
              <a:buNone/>
            </a:pPr>
            <a:endParaRPr lang="es-MX" sz="2000" dirty="0" smtClean="0">
              <a:solidFill>
                <a:srgbClr val="FFFF00"/>
              </a:solidFill>
              <a:latin typeface="Times New Roman" pitchFamily="18" charset="0"/>
              <a:cs typeface="Times New Roman" pitchFamily="18" charset="0"/>
            </a:endParaRPr>
          </a:p>
          <a:p>
            <a:endParaRPr lang="es-MX" sz="2000" dirty="0" smtClean="0">
              <a:latin typeface="Times New Roman" pitchFamily="18" charset="0"/>
              <a:cs typeface="Times New Roman" pitchFamily="18" charset="0"/>
            </a:endParaRPr>
          </a:p>
          <a:p>
            <a:endParaRPr lang="es-MX" sz="2000" dirty="0" smtClean="0">
              <a:solidFill>
                <a:schemeClr val="tx1"/>
              </a:solidFill>
              <a:latin typeface="Times New Roman" pitchFamily="18" charset="0"/>
              <a:ea typeface="+mn-ea"/>
              <a:cs typeface="Times New Roman" pitchFamily="18" charset="0"/>
            </a:endParaRPr>
          </a:p>
          <a:p>
            <a:r>
              <a:rPr lang="es-MX" sz="2000" dirty="0" smtClean="0">
                <a:solidFill>
                  <a:schemeClr val="tx1"/>
                </a:solidFill>
                <a:latin typeface="Times New Roman" pitchFamily="18" charset="0"/>
                <a:ea typeface="+mn-ea"/>
                <a:cs typeface="Times New Roman" pitchFamily="18" charset="0"/>
              </a:rPr>
              <a:t> </a:t>
            </a:r>
          </a:p>
          <a:p>
            <a:pPr algn="just"/>
            <a:endParaRPr lang="es-MX" sz="2000" dirty="0" smtClean="0">
              <a:solidFill>
                <a:srgbClr val="FFFF00"/>
              </a:solidFill>
              <a:latin typeface="Times New Roman" pitchFamily="18" charset="0"/>
              <a:ea typeface="+mn-ea"/>
              <a:cs typeface="Times New Roman" pitchFamily="18" charset="0"/>
            </a:endParaRPr>
          </a:p>
          <a:p>
            <a:pPr algn="just"/>
            <a:endParaRPr lang="es-MX" sz="2000" dirty="0" smtClean="0">
              <a:solidFill>
                <a:srgbClr val="FFFF00"/>
              </a:solidFill>
              <a:latin typeface="Times New Roman" pitchFamily="18" charset="0"/>
              <a:cs typeface="Times New Roman" pitchFamily="18" charset="0"/>
            </a:endParaRPr>
          </a:p>
          <a:p>
            <a:pPr algn="just"/>
            <a:endParaRPr lang="es-MX" sz="2000" dirty="0" smtClean="0">
              <a:solidFill>
                <a:srgbClr val="FFFF00"/>
              </a:solidFill>
              <a:latin typeface="Times New Roman" pitchFamily="18" charset="0"/>
              <a:ea typeface="+mn-ea"/>
              <a:cs typeface="Times New Roman" pitchFamily="18" charset="0"/>
            </a:endParaRPr>
          </a:p>
          <a:p>
            <a:endParaRPr lang="es-MX" sz="2000" dirty="0">
              <a:latin typeface="Times New Roman" pitchFamily="18" charset="0"/>
              <a:cs typeface="Times New Roman" pitchFamily="18" charset="0"/>
            </a:endParaRPr>
          </a:p>
        </p:txBody>
      </p:sp>
      <p:pic>
        <p:nvPicPr>
          <p:cNvPr id="4" name="3 Imagen" descr="C:\Documents and Settings\Administrador\My Documents\CR11.png"/>
          <p:cNvPicPr/>
          <p:nvPr/>
        </p:nvPicPr>
        <p:blipFill>
          <a:blip r:embed="rId3" cstate="print">
            <a:lum bright="-10000" contrast="30000"/>
          </a:blip>
          <a:srcRect/>
          <a:stretch>
            <a:fillRect/>
          </a:stretch>
        </p:blipFill>
        <p:spPr bwMode="auto">
          <a:xfrm>
            <a:off x="3719021" y="4137950"/>
            <a:ext cx="5214974" cy="2571768"/>
          </a:xfrm>
          <a:prstGeom prst="rect">
            <a:avLst/>
          </a:prstGeom>
          <a:noFill/>
          <a:ln w="9525">
            <a:noFill/>
            <a:miter lim="800000"/>
            <a:headEnd/>
            <a:tailEnd/>
          </a:ln>
        </p:spPr>
      </p:pic>
      <p:sp>
        <p:nvSpPr>
          <p:cNvPr id="140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0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02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02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029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03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030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2" name="11 Imagen"/>
          <p:cNvPicPr/>
          <p:nvPr/>
        </p:nvPicPr>
        <p:blipFill>
          <a:blip r:embed="rId4" cstate="print">
            <a:lum bright="-20000" contrast="40000"/>
          </a:blip>
          <a:srcRect/>
          <a:stretch>
            <a:fillRect/>
          </a:stretch>
        </p:blipFill>
        <p:spPr bwMode="auto">
          <a:xfrm>
            <a:off x="210065" y="4300152"/>
            <a:ext cx="3315187" cy="2401438"/>
          </a:xfrm>
          <a:prstGeom prst="rect">
            <a:avLst/>
          </a:prstGeom>
          <a:noFill/>
          <a:ln w="9525">
            <a:noFill/>
            <a:miter lim="800000"/>
            <a:headEnd/>
            <a:tailEnd/>
          </a:ln>
        </p:spPr>
      </p:pic>
    </p:spTree>
  </p:cSld>
  <p:clrMapOvr>
    <a:masterClrMapping/>
  </p:clrMapOvr>
  <p:transition>
    <p:sndAc>
      <p:stSnd>
        <p:snd r:embed="rId2" name="whoosh.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0832" y="148280"/>
            <a:ext cx="7895968" cy="923265"/>
          </a:xfrm>
          <a:solidFill>
            <a:srgbClr val="7030A0"/>
          </a:solidFill>
        </p:spPr>
        <p:txBody>
          <a:bodyPr/>
          <a:lstStyle/>
          <a:p>
            <a:pPr lvl="0" algn="ctr"/>
            <a:r>
              <a:rPr lang="es-MX" sz="2800" b="1" dirty="0" smtClean="0">
                <a:solidFill>
                  <a:srgbClr val="FFFF00"/>
                </a:solidFill>
                <a:latin typeface="Times New Roman" pitchFamily="18" charset="0"/>
                <a:cs typeface="Times New Roman" pitchFamily="18" charset="0"/>
              </a:rPr>
              <a:t/>
            </a:r>
            <a:br>
              <a:rPr lang="es-MX" sz="2800" b="1" dirty="0" smtClean="0">
                <a:solidFill>
                  <a:srgbClr val="FFFF00"/>
                </a:solidFill>
                <a:latin typeface="Times New Roman" pitchFamily="18" charset="0"/>
                <a:cs typeface="Times New Roman" pitchFamily="18" charset="0"/>
              </a:rPr>
            </a:br>
            <a:r>
              <a:rPr lang="es-MX" sz="2800" b="1" dirty="0" smtClean="0">
                <a:solidFill>
                  <a:srgbClr val="FFFF00"/>
                </a:solidFill>
                <a:latin typeface="Times New Roman" pitchFamily="18" charset="0"/>
                <a:cs typeface="Times New Roman" pitchFamily="18" charset="0"/>
              </a:rPr>
              <a:t>X.	RESISTENCIA ELECTRICA:</a:t>
            </a:r>
            <a:br>
              <a:rPr lang="es-MX" sz="2800" b="1" dirty="0" smtClean="0">
                <a:solidFill>
                  <a:srgbClr val="FFFF00"/>
                </a:solidFill>
                <a:latin typeface="Times New Roman" pitchFamily="18" charset="0"/>
                <a:cs typeface="Times New Roman" pitchFamily="18" charset="0"/>
              </a:rPr>
            </a:br>
            <a:r>
              <a:rPr lang="es-MX" sz="2800" b="1" dirty="0" smtClean="0">
                <a:solidFill>
                  <a:srgbClr val="FFFF00"/>
                </a:solidFill>
                <a:latin typeface="Times New Roman" pitchFamily="18" charset="0"/>
                <a:cs typeface="Times New Roman" pitchFamily="18" charset="0"/>
              </a:rPr>
              <a:t> </a:t>
            </a:r>
            <a:r>
              <a:rPr lang="es-MX" sz="3600" b="1" dirty="0" smtClean="0">
                <a:solidFill>
                  <a:srgbClr val="00FF00"/>
                </a:solidFill>
                <a:latin typeface="Times New Roman" pitchFamily="18" charset="0"/>
                <a:cs typeface="Times New Roman" pitchFamily="18" charset="0"/>
              </a:rPr>
              <a:t>Ley de Ohm Macroscópica</a:t>
            </a:r>
            <a:r>
              <a:rPr lang="es-MX" dirty="0" smtClean="0">
                <a:solidFill>
                  <a:schemeClr val="tx2"/>
                </a:solidFill>
                <a:latin typeface="Times New Roman" pitchFamily="18" charset="0"/>
                <a:ea typeface="+mj-ea"/>
                <a:cs typeface="Times New Roman" pitchFamily="18" charset="0"/>
              </a:rPr>
              <a:t/>
            </a:r>
            <a:br>
              <a:rPr lang="es-MX" dirty="0" smtClean="0">
                <a:solidFill>
                  <a:schemeClr val="tx2"/>
                </a:solidFill>
                <a:latin typeface="Times New Roman" pitchFamily="18" charset="0"/>
                <a:ea typeface="+mj-ea"/>
                <a:cs typeface="Times New Roman" pitchFamily="18" charset="0"/>
              </a:rPr>
            </a:b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360946" y="950495"/>
            <a:ext cx="8640209" cy="5764653"/>
          </a:xfrm>
        </p:spPr>
        <p:txBody>
          <a:bodyPr/>
          <a:lstStyle/>
          <a:p>
            <a:pPr>
              <a:buFont typeface="Wingdings" pitchFamily="2" charset="2"/>
              <a:buChar char="Ø"/>
            </a:pPr>
            <a:r>
              <a:rPr lang="es-MX" sz="2800" dirty="0" smtClean="0">
                <a:cs typeface="Times New Roman" pitchFamily="18" charset="0"/>
              </a:rPr>
              <a:t>L</a:t>
            </a:r>
            <a:r>
              <a:rPr lang="es-MX" sz="2800" dirty="0" smtClean="0">
                <a:solidFill>
                  <a:schemeClr val="tx1"/>
                </a:solidFill>
                <a:ea typeface="+mn-ea"/>
                <a:cs typeface="Times New Roman" pitchFamily="18" charset="0"/>
              </a:rPr>
              <a:t>a diferencia de potencial entre los extremos </a:t>
            </a:r>
            <a:r>
              <a:rPr lang="es-MX" sz="2800" b="1" i="1" dirty="0" smtClean="0">
                <a:solidFill>
                  <a:srgbClr val="FFFF00"/>
                </a:solidFill>
                <a:ea typeface="+mn-ea"/>
                <a:cs typeface="Times New Roman" pitchFamily="18" charset="0"/>
              </a:rPr>
              <a:t>b</a:t>
            </a:r>
            <a:r>
              <a:rPr lang="es-MX" sz="2800" i="1" dirty="0" smtClean="0">
                <a:solidFill>
                  <a:schemeClr val="tx1"/>
                </a:solidFill>
                <a:ea typeface="+mn-ea"/>
                <a:cs typeface="Times New Roman" pitchFamily="18" charset="0"/>
              </a:rPr>
              <a:t> </a:t>
            </a:r>
            <a:r>
              <a:rPr lang="es-MX" sz="2800" dirty="0" smtClean="0">
                <a:solidFill>
                  <a:schemeClr val="tx1"/>
                </a:solidFill>
                <a:ea typeface="+mn-ea"/>
                <a:cs typeface="Times New Roman" pitchFamily="18" charset="0"/>
              </a:rPr>
              <a:t>y  </a:t>
            </a:r>
            <a:r>
              <a:rPr lang="es-MX" sz="2800" b="1" i="1" dirty="0" smtClean="0">
                <a:solidFill>
                  <a:srgbClr val="FFFF00"/>
                </a:solidFill>
                <a:ea typeface="+mn-ea"/>
                <a:cs typeface="Times New Roman" pitchFamily="18" charset="0"/>
              </a:rPr>
              <a:t>a </a:t>
            </a:r>
            <a:r>
              <a:rPr lang="es-MX" sz="2800" dirty="0" smtClean="0">
                <a:solidFill>
                  <a:schemeClr val="tx1"/>
                </a:solidFill>
                <a:ea typeface="+mn-ea"/>
                <a:cs typeface="Times New Roman" pitchFamily="18" charset="0"/>
              </a:rPr>
              <a:t>será</a:t>
            </a:r>
          </a:p>
          <a:p>
            <a:pPr>
              <a:buNone/>
            </a:pPr>
            <a:endParaRPr lang="es-MX" sz="2800" dirty="0" smtClean="0">
              <a:solidFill>
                <a:schemeClr val="tx1"/>
              </a:solidFill>
              <a:ea typeface="+mn-ea"/>
              <a:cs typeface="Times New Roman" pitchFamily="18" charset="0"/>
            </a:endParaRPr>
          </a:p>
          <a:p>
            <a:endParaRPr lang="es-MX" sz="2000" dirty="0" smtClean="0">
              <a:cs typeface="Times New Roman" pitchFamily="18" charset="0"/>
            </a:endParaRPr>
          </a:p>
          <a:p>
            <a:pPr>
              <a:buFont typeface="Wingdings" pitchFamily="2" charset="2"/>
              <a:buChar char="Ø"/>
            </a:pPr>
            <a:r>
              <a:rPr lang="es-MX" sz="2600" dirty="0" smtClean="0">
                <a:cs typeface="Times New Roman" pitchFamily="18" charset="0"/>
              </a:rPr>
              <a:t>De donde se obtiene E</a:t>
            </a:r>
          </a:p>
          <a:p>
            <a:pPr>
              <a:buFont typeface="Wingdings" pitchFamily="2" charset="2"/>
              <a:buChar char="Ø"/>
            </a:pPr>
            <a:endParaRPr lang="es-MX" sz="2600" dirty="0" smtClean="0">
              <a:solidFill>
                <a:schemeClr val="tx1"/>
              </a:solidFill>
              <a:ea typeface="+mn-ea"/>
              <a:cs typeface="Times New Roman" pitchFamily="18" charset="0"/>
            </a:endParaRPr>
          </a:p>
          <a:p>
            <a:pPr>
              <a:buFont typeface="Wingdings" pitchFamily="2" charset="2"/>
              <a:buChar char="Ø"/>
            </a:pPr>
            <a:endParaRPr lang="es-MX" sz="2600" dirty="0" smtClean="0">
              <a:cs typeface="Times New Roman" pitchFamily="18" charset="0"/>
            </a:endParaRPr>
          </a:p>
          <a:p>
            <a:pPr>
              <a:buFont typeface="Wingdings" pitchFamily="2" charset="2"/>
              <a:buChar char="Ø"/>
            </a:pPr>
            <a:r>
              <a:rPr lang="es-MX" sz="2600" dirty="0" smtClean="0">
                <a:solidFill>
                  <a:schemeClr val="tx1"/>
                </a:solidFill>
                <a:ea typeface="+mn-ea"/>
                <a:cs typeface="Times New Roman" pitchFamily="18" charset="0"/>
              </a:rPr>
              <a:t>La densidad de corriente será</a:t>
            </a:r>
          </a:p>
          <a:p>
            <a:pPr>
              <a:buFont typeface="Wingdings" pitchFamily="2" charset="2"/>
              <a:buChar char="Ø"/>
            </a:pPr>
            <a:endParaRPr lang="es-MX" sz="2600" dirty="0" smtClean="0">
              <a:latin typeface="Times New Roman" pitchFamily="18" charset="0"/>
              <a:cs typeface="Times New Roman" pitchFamily="18" charset="0"/>
            </a:endParaRPr>
          </a:p>
          <a:p>
            <a:pPr>
              <a:buFont typeface="Wingdings" pitchFamily="2" charset="2"/>
              <a:buChar char="Ø"/>
            </a:pPr>
            <a:endParaRPr lang="es-MX" sz="2600" dirty="0" smtClean="0">
              <a:solidFill>
                <a:schemeClr val="tx1"/>
              </a:solidFill>
              <a:latin typeface="Times New Roman" pitchFamily="18" charset="0"/>
              <a:ea typeface="+mn-ea"/>
              <a:cs typeface="Times New Roman" pitchFamily="18" charset="0"/>
            </a:endParaRPr>
          </a:p>
          <a:p>
            <a:pPr>
              <a:buFont typeface="Wingdings" pitchFamily="2" charset="2"/>
              <a:buChar char="Ø"/>
            </a:pPr>
            <a:endParaRPr lang="es-MX" sz="2600" dirty="0" smtClean="0">
              <a:latin typeface="Times New Roman" pitchFamily="18" charset="0"/>
              <a:cs typeface="Times New Roman" pitchFamily="18" charset="0"/>
            </a:endParaRPr>
          </a:p>
          <a:p>
            <a:pPr>
              <a:buFont typeface="Wingdings" pitchFamily="2" charset="2"/>
              <a:buChar char="Ø"/>
            </a:pPr>
            <a:endParaRPr lang="es-MX" sz="2600" dirty="0" smtClean="0">
              <a:solidFill>
                <a:schemeClr val="tx1"/>
              </a:solidFill>
              <a:latin typeface="Times New Roman" pitchFamily="18" charset="0"/>
              <a:ea typeface="+mn-ea"/>
              <a:cs typeface="Times New Roman" pitchFamily="18" charset="0"/>
            </a:endParaRPr>
          </a:p>
          <a:p>
            <a:pPr>
              <a:buFont typeface="Wingdings" pitchFamily="2" charset="2"/>
              <a:buChar char="Ø"/>
            </a:pPr>
            <a:r>
              <a:rPr lang="es-MX" sz="2600" dirty="0" smtClean="0">
                <a:latin typeface="Times New Roman" pitchFamily="18" charset="0"/>
                <a:cs typeface="Times New Roman" pitchFamily="18" charset="0"/>
              </a:rPr>
              <a:t>Finalmente se obtiene la ley de OHM</a:t>
            </a:r>
          </a:p>
          <a:p>
            <a:pPr>
              <a:buFont typeface="Wingdings" pitchFamily="2" charset="2"/>
              <a:buChar char="Ø"/>
            </a:pPr>
            <a:endParaRPr lang="es-MX" sz="2600" dirty="0" smtClean="0">
              <a:solidFill>
                <a:schemeClr val="tx1"/>
              </a:solidFill>
              <a:latin typeface="Times New Roman" pitchFamily="18" charset="0"/>
              <a:ea typeface="+mn-ea"/>
              <a:cs typeface="Times New Roman" pitchFamily="18" charset="0"/>
            </a:endParaRPr>
          </a:p>
          <a:p>
            <a:pPr>
              <a:buNone/>
            </a:pPr>
            <a:r>
              <a:rPr lang="es-MX" sz="2000" dirty="0" smtClean="0">
                <a:solidFill>
                  <a:schemeClr val="tx1"/>
                </a:solidFill>
                <a:latin typeface="Times New Roman" pitchFamily="18" charset="0"/>
                <a:ea typeface="+mn-ea"/>
                <a:cs typeface="Times New Roman" pitchFamily="18" charset="0"/>
              </a:rPr>
              <a:t> </a:t>
            </a:r>
          </a:p>
          <a:p>
            <a:pPr algn="just"/>
            <a:endParaRPr lang="es-MX" sz="2000" dirty="0" smtClean="0">
              <a:solidFill>
                <a:srgbClr val="FFFF00"/>
              </a:solidFill>
              <a:latin typeface="Times New Roman" pitchFamily="18" charset="0"/>
              <a:ea typeface="+mn-ea"/>
              <a:cs typeface="Times New Roman" pitchFamily="18" charset="0"/>
            </a:endParaRPr>
          </a:p>
          <a:p>
            <a:pPr algn="just"/>
            <a:endParaRPr lang="es-MX" sz="2000" dirty="0" smtClean="0">
              <a:solidFill>
                <a:srgbClr val="FFFF00"/>
              </a:solidFill>
              <a:latin typeface="Times New Roman" pitchFamily="18" charset="0"/>
              <a:cs typeface="Times New Roman" pitchFamily="18" charset="0"/>
            </a:endParaRPr>
          </a:p>
          <a:p>
            <a:pPr algn="just"/>
            <a:endParaRPr lang="es-MX" sz="2000" dirty="0" smtClean="0">
              <a:solidFill>
                <a:srgbClr val="FFFF00"/>
              </a:solidFill>
              <a:latin typeface="Times New Roman" pitchFamily="18" charset="0"/>
              <a:ea typeface="+mn-ea"/>
              <a:cs typeface="Times New Roman" pitchFamily="18" charset="0"/>
            </a:endParaRPr>
          </a:p>
          <a:p>
            <a:endParaRPr lang="es-MX" sz="2000" dirty="0">
              <a:latin typeface="Times New Roman" pitchFamily="18" charset="0"/>
              <a:cs typeface="Times New Roman" pitchFamily="18" charset="0"/>
            </a:endParaRPr>
          </a:p>
        </p:txBody>
      </p:sp>
      <p:pic>
        <p:nvPicPr>
          <p:cNvPr id="4" name="3 Imagen" descr="C:\Documents and Settings\Administrador\My Documents\CR11.png"/>
          <p:cNvPicPr/>
          <p:nvPr/>
        </p:nvPicPr>
        <p:blipFill>
          <a:blip r:embed="rId4" cstate="print">
            <a:lum bright="-10000" contrast="30000"/>
          </a:blip>
          <a:srcRect/>
          <a:stretch>
            <a:fillRect/>
          </a:stretch>
        </p:blipFill>
        <p:spPr bwMode="auto">
          <a:xfrm>
            <a:off x="4860032" y="1643050"/>
            <a:ext cx="4283968" cy="2145990"/>
          </a:xfrm>
          <a:prstGeom prst="rect">
            <a:avLst/>
          </a:prstGeom>
          <a:noFill/>
          <a:ln w="9525">
            <a:noFill/>
            <a:miter lim="800000"/>
            <a:headEnd/>
            <a:tailEnd/>
          </a:ln>
        </p:spPr>
      </p:pic>
      <p:sp>
        <p:nvSpPr>
          <p:cNvPr id="140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0289" name="Object 1"/>
          <p:cNvGraphicFramePr>
            <a:graphicFrameLocks noChangeAspect="1"/>
          </p:cNvGraphicFramePr>
          <p:nvPr/>
        </p:nvGraphicFramePr>
        <p:xfrm>
          <a:off x="1560966" y="1484602"/>
          <a:ext cx="3227249" cy="849276"/>
        </p:xfrm>
        <a:graphic>
          <a:graphicData uri="http://schemas.openxmlformats.org/presentationml/2006/ole">
            <p:oleObj spid="_x0000_s703490" name="Equation" r:id="rId5" imgW="1269720" imgH="330120" progId="Equation.DSMT4">
              <p:embed/>
            </p:oleObj>
          </a:graphicData>
        </a:graphic>
      </p:graphicFrame>
      <p:sp>
        <p:nvSpPr>
          <p:cNvPr id="140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0291" name="Object 3"/>
          <p:cNvGraphicFramePr>
            <a:graphicFrameLocks noChangeAspect="1"/>
          </p:cNvGraphicFramePr>
          <p:nvPr/>
        </p:nvGraphicFramePr>
        <p:xfrm>
          <a:off x="2143860" y="2243886"/>
          <a:ext cx="1636234" cy="1176940"/>
        </p:xfrm>
        <a:graphic>
          <a:graphicData uri="http://schemas.openxmlformats.org/presentationml/2006/ole">
            <p:oleObj spid="_x0000_s703491" name="Equation" r:id="rId6" imgW="545760" imgH="393480" progId="Equation.DSMT4">
              <p:embed/>
            </p:oleObj>
          </a:graphicData>
        </a:graphic>
      </p:graphicFrame>
      <p:sp>
        <p:nvSpPr>
          <p:cNvPr id="1402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0293" name="Object 5"/>
          <p:cNvGraphicFramePr>
            <a:graphicFrameLocks noChangeAspect="1"/>
          </p:cNvGraphicFramePr>
          <p:nvPr/>
        </p:nvGraphicFramePr>
        <p:xfrm>
          <a:off x="1256528" y="3866498"/>
          <a:ext cx="2220598" cy="1197954"/>
        </p:xfrm>
        <a:graphic>
          <a:graphicData uri="http://schemas.openxmlformats.org/presentationml/2006/ole">
            <p:oleObj spid="_x0000_s703492" name="Equation" r:id="rId7" imgW="723600" imgH="393480" progId="Equation.DSMT4">
              <p:embed/>
            </p:oleObj>
          </a:graphicData>
        </a:graphic>
      </p:graphicFrame>
      <p:sp>
        <p:nvSpPr>
          <p:cNvPr id="1402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4029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0297" name="Object 9"/>
          <p:cNvGraphicFramePr>
            <a:graphicFrameLocks noChangeAspect="1"/>
          </p:cNvGraphicFramePr>
          <p:nvPr/>
        </p:nvGraphicFramePr>
        <p:xfrm>
          <a:off x="1119664" y="5517241"/>
          <a:ext cx="3284438" cy="1194341"/>
        </p:xfrm>
        <a:graphic>
          <a:graphicData uri="http://schemas.openxmlformats.org/presentationml/2006/ole">
            <p:oleObj spid="_x0000_s703493" name="Equation" r:id="rId8" imgW="1155600" imgH="419040" progId="Equation.DSMT4">
              <p:embed/>
            </p:oleObj>
          </a:graphicData>
        </a:graphic>
      </p:graphicFrame>
      <p:sp>
        <p:nvSpPr>
          <p:cNvPr id="1403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0299" name="Object 11"/>
          <p:cNvGraphicFramePr>
            <a:graphicFrameLocks noChangeAspect="1"/>
          </p:cNvGraphicFramePr>
          <p:nvPr/>
        </p:nvGraphicFramePr>
        <p:xfrm>
          <a:off x="5897834" y="3860866"/>
          <a:ext cx="2339312" cy="1214073"/>
        </p:xfrm>
        <a:graphic>
          <a:graphicData uri="http://schemas.openxmlformats.org/presentationml/2006/ole">
            <p:oleObj spid="_x0000_s703494" name="Equation" r:id="rId9" imgW="749160" imgH="393480" progId="Equation.DSMT4">
              <p:embed/>
            </p:oleObj>
          </a:graphicData>
        </a:graphic>
      </p:graphicFrame>
      <p:sp>
        <p:nvSpPr>
          <p:cNvPr id="14030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0301" name="Object 13"/>
          <p:cNvGraphicFramePr>
            <a:graphicFrameLocks noChangeAspect="1"/>
          </p:cNvGraphicFramePr>
          <p:nvPr/>
        </p:nvGraphicFramePr>
        <p:xfrm>
          <a:off x="5066654" y="5209674"/>
          <a:ext cx="4077346" cy="1291160"/>
        </p:xfrm>
        <a:graphic>
          <a:graphicData uri="http://schemas.openxmlformats.org/presentationml/2006/ole">
            <p:oleObj spid="_x0000_s703495" name="Equation" r:id="rId10" imgW="571320" imgH="177480" progId="Equation.DSMT4">
              <p:embed/>
            </p:oleObj>
          </a:graphicData>
        </a:graphic>
      </p:graphicFrame>
    </p:spTree>
  </p:cSld>
  <p:clrMapOvr>
    <a:masterClrMapping/>
  </p:clrMapOvr>
  <p:transition>
    <p:sndAc>
      <p:stSnd>
        <p:snd r:embed="rId3" name="laser.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39718"/>
          </a:xfrm>
        </p:spPr>
        <p:txBody>
          <a:bodyPr/>
          <a:lstStyle/>
          <a:p>
            <a:pPr algn="ctr"/>
            <a:r>
              <a:rPr lang="es-MX" sz="3200" b="1" dirty="0" smtClean="0">
                <a:solidFill>
                  <a:srgbClr val="FFFF00"/>
                </a:solidFill>
                <a:latin typeface="Times New Roman" pitchFamily="18" charset="0"/>
                <a:cs typeface="Times New Roman" pitchFamily="18" charset="0"/>
              </a:rPr>
              <a:t>RESISTENCIA ELÉCTRICA   </a:t>
            </a:r>
            <a:r>
              <a:rPr lang="es-MX" sz="3200" b="1" dirty="0" smtClean="0">
                <a:solidFill>
                  <a:srgbClr val="00FF00"/>
                </a:solidFill>
                <a:latin typeface="Times New Roman" pitchFamily="18" charset="0"/>
                <a:cs typeface="Times New Roman" pitchFamily="18" charset="0"/>
              </a:rPr>
              <a:t>(</a:t>
            </a:r>
            <a:r>
              <a:rPr lang="es-MX" sz="3200" dirty="0" smtClean="0">
                <a:solidFill>
                  <a:srgbClr val="00FF00"/>
                </a:solidFill>
                <a:latin typeface="Times New Roman" pitchFamily="18" charset="0"/>
                <a:cs typeface="Times New Roman" pitchFamily="18" charset="0"/>
              </a:rPr>
              <a:t>R)</a:t>
            </a:r>
            <a:endParaRPr lang="es-MX" sz="3200" dirty="0">
              <a:solidFill>
                <a:srgbClr val="00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420130" y="673769"/>
            <a:ext cx="8581026" cy="5969942"/>
          </a:xfrm>
          <a:solidFill>
            <a:srgbClr val="000000"/>
          </a:solidFill>
        </p:spPr>
        <p:txBody>
          <a:bodyPr/>
          <a:lstStyle/>
          <a:p>
            <a:pPr algn="just">
              <a:buFont typeface="Wingdings" pitchFamily="2" charset="2"/>
              <a:buChar char="q"/>
            </a:pPr>
            <a:r>
              <a:rPr lang="es-MX" sz="2400" dirty="0" smtClean="0">
                <a:solidFill>
                  <a:schemeClr val="tx1"/>
                </a:solidFill>
                <a:ea typeface="+mn-ea"/>
                <a:cs typeface="Times New Roman" pitchFamily="18" charset="0"/>
              </a:rPr>
              <a:t>La expresión dada por la ecuación anterior, se le conoce como ley de </a:t>
            </a:r>
            <a:r>
              <a:rPr lang="es-MX" sz="2400" i="1" dirty="0" smtClean="0">
                <a:solidFill>
                  <a:srgbClr val="00FF00"/>
                </a:solidFill>
                <a:ea typeface="+mn-ea"/>
                <a:cs typeface="Times New Roman" pitchFamily="18" charset="0"/>
              </a:rPr>
              <a:t>Ohm macroscópica</a:t>
            </a:r>
            <a:r>
              <a:rPr lang="es-MX" sz="2400" dirty="0" smtClean="0">
                <a:solidFill>
                  <a:schemeClr val="tx1"/>
                </a:solidFill>
                <a:ea typeface="+mn-ea"/>
                <a:cs typeface="Times New Roman" pitchFamily="18" charset="0"/>
              </a:rPr>
              <a:t>, pero es importante comprender que el verdadero contenido de la ley de Ohm es la proporcionalidad directa (en el caso de ciertos materiales) entre la diferencia </a:t>
            </a:r>
            <a:r>
              <a:rPr lang="es-MX" sz="2400" dirty="0" smtClean="0">
                <a:cs typeface="Times New Roman" pitchFamily="18" charset="0"/>
              </a:rPr>
              <a:t>de potencial</a:t>
            </a:r>
            <a:r>
              <a:rPr lang="es-MX" sz="2400" dirty="0" smtClean="0">
                <a:solidFill>
                  <a:schemeClr val="tx1"/>
                </a:solidFill>
                <a:ea typeface="+mn-ea"/>
                <a:cs typeface="Times New Roman" pitchFamily="18" charset="0"/>
              </a:rPr>
              <a:t> </a:t>
            </a:r>
            <a:r>
              <a:rPr lang="es-MX" sz="2400" dirty="0" smtClean="0">
                <a:solidFill>
                  <a:srgbClr val="FFFF00"/>
                </a:solidFill>
                <a:ea typeface="+mn-ea"/>
                <a:cs typeface="Times New Roman" pitchFamily="18" charset="0"/>
                <a:sym typeface="Symbol"/>
              </a:rPr>
              <a:t>V </a:t>
            </a:r>
            <a:r>
              <a:rPr lang="es-MX" sz="2400" dirty="0" smtClean="0">
                <a:solidFill>
                  <a:schemeClr val="tx1"/>
                </a:solidFill>
                <a:ea typeface="+mn-ea"/>
                <a:cs typeface="Times New Roman" pitchFamily="18" charset="0"/>
              </a:rPr>
              <a:t>con respecto a la intensidad de corriente </a:t>
            </a:r>
            <a:r>
              <a:rPr lang="es-MX" sz="2400" dirty="0" smtClean="0">
                <a:solidFill>
                  <a:srgbClr val="FFFF00"/>
                </a:solidFill>
                <a:ea typeface="+mn-ea"/>
                <a:cs typeface="Times New Roman" pitchFamily="18" charset="0"/>
              </a:rPr>
              <a:t>I</a:t>
            </a:r>
            <a:r>
              <a:rPr lang="es-MX" sz="2400" dirty="0" smtClean="0">
                <a:solidFill>
                  <a:schemeClr val="tx1"/>
                </a:solidFill>
                <a:ea typeface="+mn-ea"/>
                <a:cs typeface="Times New Roman" pitchFamily="18" charset="0"/>
              </a:rPr>
              <a:t> o de la densidad de corriente</a:t>
            </a:r>
            <a:r>
              <a:rPr lang="es-MX" sz="2400" dirty="0" smtClean="0">
                <a:solidFill>
                  <a:srgbClr val="FFFF00"/>
                </a:solidFill>
                <a:ea typeface="+mn-ea"/>
                <a:cs typeface="Times New Roman" pitchFamily="18" charset="0"/>
              </a:rPr>
              <a:t> </a:t>
            </a:r>
            <a:r>
              <a:rPr lang="es-MX" sz="2400" i="1" dirty="0" smtClean="0">
                <a:solidFill>
                  <a:srgbClr val="FFFF00"/>
                </a:solidFill>
                <a:ea typeface="+mn-ea"/>
                <a:cs typeface="Times New Roman" pitchFamily="18" charset="0"/>
              </a:rPr>
              <a:t>j </a:t>
            </a:r>
            <a:r>
              <a:rPr lang="es-MX" sz="2400" dirty="0" smtClean="0">
                <a:solidFill>
                  <a:schemeClr val="tx1"/>
                </a:solidFill>
                <a:ea typeface="+mn-ea"/>
                <a:cs typeface="Times New Roman" pitchFamily="18" charset="0"/>
              </a:rPr>
              <a:t>con respecto al campo eléctrico</a:t>
            </a:r>
            <a:r>
              <a:rPr lang="es-MX" sz="2400" i="1" dirty="0" smtClean="0">
                <a:solidFill>
                  <a:schemeClr val="tx1"/>
                </a:solidFill>
                <a:ea typeface="+mn-ea"/>
                <a:cs typeface="Times New Roman" pitchFamily="18" charset="0"/>
              </a:rPr>
              <a:t> </a:t>
            </a:r>
            <a:r>
              <a:rPr lang="es-MX" sz="2400" i="1" dirty="0" smtClean="0">
                <a:solidFill>
                  <a:srgbClr val="FFFF00"/>
                </a:solidFill>
                <a:ea typeface="+mn-ea"/>
                <a:cs typeface="Times New Roman" pitchFamily="18" charset="0"/>
              </a:rPr>
              <a:t>E</a:t>
            </a:r>
            <a:r>
              <a:rPr lang="es-MX" sz="2400" dirty="0" smtClean="0">
                <a:solidFill>
                  <a:schemeClr val="tx1"/>
                </a:solidFill>
                <a:ea typeface="+mn-ea"/>
                <a:cs typeface="Times New Roman" pitchFamily="18" charset="0"/>
              </a:rPr>
              <a:t>. La ecuación </a:t>
            </a:r>
            <a:r>
              <a:rPr lang="es-MX" sz="2400" i="1" dirty="0" smtClean="0">
                <a:solidFill>
                  <a:schemeClr val="tx1"/>
                </a:solidFill>
                <a:ea typeface="+mn-ea"/>
                <a:cs typeface="Times New Roman" pitchFamily="18" charset="0"/>
              </a:rPr>
              <a:t>define </a:t>
            </a:r>
            <a:r>
              <a:rPr lang="es-MX" sz="2400" dirty="0" smtClean="0">
                <a:solidFill>
                  <a:schemeClr val="tx1"/>
                </a:solidFill>
                <a:ea typeface="+mn-ea"/>
                <a:cs typeface="Times New Roman" pitchFamily="18" charset="0"/>
              </a:rPr>
              <a:t>la resistencia </a:t>
            </a:r>
            <a:r>
              <a:rPr lang="es-MX" sz="2400" dirty="0" smtClean="0">
                <a:solidFill>
                  <a:srgbClr val="00FF00"/>
                </a:solidFill>
                <a:ea typeface="+mn-ea"/>
                <a:cs typeface="Times New Roman" pitchFamily="18" charset="0"/>
              </a:rPr>
              <a:t>R </a:t>
            </a:r>
            <a:r>
              <a:rPr lang="es-MX" sz="2400" dirty="0" smtClean="0">
                <a:solidFill>
                  <a:schemeClr val="tx1"/>
                </a:solidFill>
                <a:ea typeface="+mn-ea"/>
                <a:cs typeface="Times New Roman" pitchFamily="18" charset="0"/>
              </a:rPr>
              <a:t>de </a:t>
            </a:r>
            <a:r>
              <a:rPr lang="es-MX" sz="2400" i="1" dirty="0" smtClean="0">
                <a:solidFill>
                  <a:schemeClr val="tx1"/>
                </a:solidFill>
                <a:ea typeface="+mn-ea"/>
                <a:cs typeface="Times New Roman" pitchFamily="18" charset="0"/>
              </a:rPr>
              <a:t>cualquier conductor, </a:t>
            </a:r>
            <a:r>
              <a:rPr lang="es-MX" sz="2400" dirty="0" smtClean="0">
                <a:solidFill>
                  <a:schemeClr val="tx1"/>
                </a:solidFill>
                <a:ea typeface="+mn-ea"/>
                <a:cs typeface="Times New Roman" pitchFamily="18" charset="0"/>
              </a:rPr>
              <a:t>ya sea que obedezca la ley de Ohm o no, pero cuando </a:t>
            </a:r>
            <a:r>
              <a:rPr lang="es-MX" sz="2400" dirty="0" smtClean="0">
                <a:solidFill>
                  <a:srgbClr val="00FF00"/>
                </a:solidFill>
                <a:ea typeface="+mn-ea"/>
                <a:cs typeface="Times New Roman" pitchFamily="18" charset="0"/>
              </a:rPr>
              <a:t>R</a:t>
            </a:r>
            <a:r>
              <a:rPr lang="es-MX" sz="2400" dirty="0" smtClean="0">
                <a:solidFill>
                  <a:schemeClr val="tx1"/>
                </a:solidFill>
                <a:ea typeface="+mn-ea"/>
                <a:cs typeface="Times New Roman" pitchFamily="18" charset="0"/>
              </a:rPr>
              <a:t> es constante es correcto llamar ley de Ohm a esta relación.</a:t>
            </a:r>
          </a:p>
          <a:p>
            <a:pPr algn="just">
              <a:buFont typeface="Wingdings" pitchFamily="2" charset="2"/>
              <a:buChar char="q"/>
            </a:pPr>
            <a:r>
              <a:rPr lang="es-MX" sz="2400" dirty="0" smtClean="0">
                <a:solidFill>
                  <a:schemeClr val="tx1"/>
                </a:solidFill>
                <a:ea typeface="+mn-ea"/>
                <a:cs typeface="Times New Roman" pitchFamily="18" charset="0"/>
              </a:rPr>
              <a:t>La resistencia viene expresada como </a:t>
            </a:r>
          </a:p>
          <a:p>
            <a:pPr algn="just"/>
            <a:endParaRPr lang="es-MX" sz="2000" dirty="0" smtClean="0">
              <a:solidFill>
                <a:schemeClr val="tx1"/>
              </a:solidFill>
              <a:latin typeface="Times New Roman" pitchFamily="18" charset="0"/>
              <a:ea typeface="+mn-ea"/>
              <a:cs typeface="Times New Roman" pitchFamily="18" charset="0"/>
            </a:endParaRPr>
          </a:p>
          <a:p>
            <a:endParaRPr lang="es-MX" sz="2000" dirty="0">
              <a:latin typeface="Times New Roman" pitchFamily="18" charset="0"/>
              <a:cs typeface="Times New Roman" pitchFamily="18" charset="0"/>
            </a:endParaRPr>
          </a:p>
        </p:txBody>
      </p:sp>
      <p:sp>
        <p:nvSpPr>
          <p:cNvPr id="143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3361" name="Object 1"/>
          <p:cNvGraphicFramePr>
            <a:graphicFrameLocks noChangeAspect="1"/>
          </p:cNvGraphicFramePr>
          <p:nvPr/>
        </p:nvGraphicFramePr>
        <p:xfrm>
          <a:off x="404336" y="4986713"/>
          <a:ext cx="2810763" cy="1698292"/>
        </p:xfrm>
        <a:graphic>
          <a:graphicData uri="http://schemas.openxmlformats.org/presentationml/2006/ole">
            <p:oleObj spid="_x0000_s704514" name="Equation" r:id="rId3" imgW="545760" imgH="393480" progId="Equation.DSMT4">
              <p:embed/>
            </p:oleObj>
          </a:graphicData>
        </a:graphic>
      </p:graphicFrame>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3363" name="Object 3"/>
          <p:cNvGraphicFramePr>
            <a:graphicFrameLocks noChangeAspect="1"/>
          </p:cNvGraphicFramePr>
          <p:nvPr/>
        </p:nvGraphicFramePr>
        <p:xfrm>
          <a:off x="3447244" y="5140755"/>
          <a:ext cx="5512910" cy="1470109"/>
        </p:xfrm>
        <a:graphic>
          <a:graphicData uri="http://schemas.openxmlformats.org/presentationml/2006/ole">
            <p:oleObj spid="_x0000_s704515" name="Equation" r:id="rId4" imgW="2120760" imgH="57132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143361"/>
                                        </p:tgtEl>
                                        <p:attrNameLst>
                                          <p:attrName>style.visibility</p:attrName>
                                        </p:attrNameLst>
                                      </p:cBhvr>
                                      <p:to>
                                        <p:strVal val="visible"/>
                                      </p:to>
                                    </p:set>
                                    <p:anim calcmode="lin" valueType="num">
                                      <p:cBhvr>
                                        <p:cTn id="22" dur="1000" fill="hold"/>
                                        <p:tgtEl>
                                          <p:spTgt spid="143361"/>
                                        </p:tgtEl>
                                        <p:attrNameLst>
                                          <p:attrName>ppt_w</p:attrName>
                                        </p:attrNameLst>
                                      </p:cBhvr>
                                      <p:tavLst>
                                        <p:tav tm="0">
                                          <p:val>
                                            <p:fltVal val="0"/>
                                          </p:val>
                                        </p:tav>
                                        <p:tav tm="100000">
                                          <p:val>
                                            <p:strVal val="#ppt_w"/>
                                          </p:val>
                                        </p:tav>
                                      </p:tavLst>
                                    </p:anim>
                                    <p:anim calcmode="lin" valueType="num">
                                      <p:cBhvr>
                                        <p:cTn id="23" dur="1000" fill="hold"/>
                                        <p:tgtEl>
                                          <p:spTgt spid="143361"/>
                                        </p:tgtEl>
                                        <p:attrNameLst>
                                          <p:attrName>ppt_h</p:attrName>
                                        </p:attrNameLst>
                                      </p:cBhvr>
                                      <p:tavLst>
                                        <p:tav tm="0">
                                          <p:val>
                                            <p:fltVal val="0"/>
                                          </p:val>
                                        </p:tav>
                                        <p:tav tm="100000">
                                          <p:val>
                                            <p:strVal val="#ppt_h"/>
                                          </p:val>
                                        </p:tav>
                                      </p:tavLst>
                                    </p:anim>
                                    <p:anim calcmode="lin" valueType="num">
                                      <p:cBhvr>
                                        <p:cTn id="24" dur="1000" fill="hold"/>
                                        <p:tgtEl>
                                          <p:spTgt spid="14336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433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43363"/>
                                        </p:tgtEl>
                                        <p:attrNameLst>
                                          <p:attrName>style.visibility</p:attrName>
                                        </p:attrNameLst>
                                      </p:cBhvr>
                                      <p:to>
                                        <p:strVal val="visible"/>
                                      </p:to>
                                    </p:set>
                                    <p:anim calcmode="lin" valueType="num">
                                      <p:cBhvr>
                                        <p:cTn id="30" dur="1000" fill="hold"/>
                                        <p:tgtEl>
                                          <p:spTgt spid="143363"/>
                                        </p:tgtEl>
                                        <p:attrNameLst>
                                          <p:attrName>ppt_w</p:attrName>
                                        </p:attrNameLst>
                                      </p:cBhvr>
                                      <p:tavLst>
                                        <p:tav tm="0">
                                          <p:val>
                                            <p:fltVal val="0"/>
                                          </p:val>
                                        </p:tav>
                                        <p:tav tm="100000">
                                          <p:val>
                                            <p:strVal val="#ppt_w"/>
                                          </p:val>
                                        </p:tav>
                                      </p:tavLst>
                                    </p:anim>
                                    <p:anim calcmode="lin" valueType="num">
                                      <p:cBhvr>
                                        <p:cTn id="31" dur="1000" fill="hold"/>
                                        <p:tgtEl>
                                          <p:spTgt spid="143363"/>
                                        </p:tgtEl>
                                        <p:attrNameLst>
                                          <p:attrName>ppt_h</p:attrName>
                                        </p:attrNameLst>
                                      </p:cBhvr>
                                      <p:tavLst>
                                        <p:tav tm="0">
                                          <p:val>
                                            <p:fltVal val="0"/>
                                          </p:val>
                                        </p:tav>
                                        <p:tav tm="100000">
                                          <p:val>
                                            <p:strVal val="#ppt_h"/>
                                          </p:val>
                                        </p:tav>
                                      </p:tavLst>
                                    </p:anim>
                                    <p:anim calcmode="lin" valueType="num">
                                      <p:cBhvr>
                                        <p:cTn id="32" dur="1000" fill="hold"/>
                                        <p:tgtEl>
                                          <p:spTgt spid="14336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433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xfrm>
            <a:off x="323528" y="381000"/>
            <a:ext cx="8424936" cy="671736"/>
          </a:xfrm>
        </p:spPr>
        <p:txBody>
          <a:bodyPr/>
          <a:lstStyle/>
          <a:p>
            <a:pPr algn="ctr"/>
            <a:r>
              <a:rPr lang="en-US" b="1" dirty="0" err="1" smtClean="0">
                <a:solidFill>
                  <a:srgbClr val="FFFF00"/>
                </a:solidFill>
              </a:rPr>
              <a:t>Factores</a:t>
            </a:r>
            <a:r>
              <a:rPr lang="en-US" b="1" dirty="0" smtClean="0">
                <a:solidFill>
                  <a:srgbClr val="FFFF00"/>
                </a:solidFill>
              </a:rPr>
              <a:t> </a:t>
            </a:r>
            <a:r>
              <a:rPr lang="en-US" b="1" dirty="0" err="1" smtClean="0">
                <a:solidFill>
                  <a:srgbClr val="FFFF00"/>
                </a:solidFill>
              </a:rPr>
              <a:t>que</a:t>
            </a:r>
            <a:r>
              <a:rPr lang="en-US" b="1" dirty="0" smtClean="0">
                <a:solidFill>
                  <a:srgbClr val="FFFF00"/>
                </a:solidFill>
              </a:rPr>
              <a:t> </a:t>
            </a:r>
            <a:r>
              <a:rPr lang="en-US" b="1" dirty="0" err="1" smtClean="0">
                <a:solidFill>
                  <a:srgbClr val="FFFF00"/>
                </a:solidFill>
              </a:rPr>
              <a:t>afectan</a:t>
            </a:r>
            <a:r>
              <a:rPr lang="en-US" b="1" dirty="0" smtClean="0">
                <a:solidFill>
                  <a:srgbClr val="FFFF00"/>
                </a:solidFill>
              </a:rPr>
              <a:t> la </a:t>
            </a:r>
            <a:r>
              <a:rPr lang="en-US" b="1" dirty="0" err="1" smtClean="0">
                <a:solidFill>
                  <a:srgbClr val="FFFF00"/>
                </a:solidFill>
              </a:rPr>
              <a:t>resistencia</a:t>
            </a:r>
            <a:endParaRPr lang="en-US" b="1" dirty="0">
              <a:solidFill>
                <a:srgbClr val="FFFF00"/>
              </a:solidFill>
            </a:endParaRPr>
          </a:p>
        </p:txBody>
      </p:sp>
      <p:sp>
        <p:nvSpPr>
          <p:cNvPr id="690192" name="Text Box 16"/>
          <p:cNvSpPr txBox="1">
            <a:spLocks noChangeArrowheads="1"/>
          </p:cNvSpPr>
          <p:nvPr/>
        </p:nvSpPr>
        <p:spPr bwMode="auto">
          <a:xfrm>
            <a:off x="539552" y="1340768"/>
            <a:ext cx="8424936" cy="984885"/>
          </a:xfrm>
          <a:prstGeom prst="rect">
            <a:avLst/>
          </a:prstGeom>
          <a:noFill/>
          <a:ln w="38100">
            <a:noFill/>
            <a:miter lim="800000"/>
            <a:headEnd/>
            <a:tailEnd/>
          </a:ln>
          <a:effectLst/>
        </p:spPr>
        <p:txBody>
          <a:bodyPr wrap="square">
            <a:spAutoFit/>
          </a:bodyPr>
          <a:lstStyle/>
          <a:p>
            <a:pPr marL="396875" indent="-396875" algn="just"/>
            <a:r>
              <a:rPr lang="en-US" dirty="0">
                <a:effectLst>
                  <a:outerShdw blurRad="38100" dist="38100" dir="2700000" algn="tl">
                    <a:srgbClr val="000000"/>
                  </a:outerShdw>
                </a:effectLst>
              </a:rPr>
              <a:t>1.</a:t>
            </a:r>
            <a:r>
              <a:rPr lang="en-US" sz="2800" dirty="0">
                <a:effectLst>
                  <a:outerShdw blurRad="38100" dist="38100" dir="2700000" algn="tl">
                    <a:srgbClr val="000000"/>
                  </a:outerShdw>
                </a:effectLst>
              </a:rPr>
              <a:t> </a:t>
            </a:r>
            <a:r>
              <a:rPr lang="en-US" sz="2800" dirty="0" smtClean="0">
                <a:effectLst>
                  <a:outerShdw blurRad="38100" dist="38100" dir="2700000" algn="tl">
                    <a:srgbClr val="000000"/>
                  </a:outerShdw>
                </a:effectLst>
              </a:rPr>
              <a:t>La </a:t>
            </a:r>
            <a:r>
              <a:rPr lang="en-US" sz="2800" dirty="0" err="1" smtClean="0">
                <a:effectLst>
                  <a:outerShdw blurRad="38100" dist="38100" dir="2700000" algn="tl">
                    <a:srgbClr val="000000"/>
                  </a:outerShdw>
                </a:effectLst>
              </a:rPr>
              <a:t>longitud</a:t>
            </a:r>
            <a:r>
              <a:rPr lang="en-US" sz="2800" dirty="0" smtClean="0">
                <a:effectLst>
                  <a:outerShdw blurRad="38100" dist="38100" dir="2700000" algn="tl">
                    <a:srgbClr val="000000"/>
                  </a:outerShdw>
                </a:effectLst>
              </a:rPr>
              <a:t> del material.  </a:t>
            </a:r>
            <a:r>
              <a:rPr lang="en-US" sz="2800" dirty="0" err="1" smtClean="0">
                <a:effectLst>
                  <a:outerShdw blurRad="38100" dist="38100" dir="2700000" algn="tl">
                    <a:srgbClr val="000000"/>
                  </a:outerShdw>
                </a:effectLst>
              </a:rPr>
              <a:t>Materiales</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muy</a:t>
            </a:r>
            <a:r>
              <a:rPr lang="en-US" sz="2800" dirty="0" smtClean="0">
                <a:effectLst>
                  <a:outerShdw blurRad="38100" dist="38100" dir="2700000" algn="tl">
                    <a:srgbClr val="000000"/>
                  </a:outerShdw>
                </a:effectLst>
              </a:rPr>
              <a:t> largos </a:t>
            </a:r>
            <a:r>
              <a:rPr lang="en-US" sz="2800" dirty="0" err="1" smtClean="0">
                <a:effectLst>
                  <a:outerShdw blurRad="38100" dist="38100" dir="2700000" algn="tl">
                    <a:srgbClr val="000000"/>
                  </a:outerShdw>
                </a:effectLst>
              </a:rPr>
              <a:t>tienen</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una</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gran</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resistencia</a:t>
            </a:r>
            <a:endParaRPr lang="en-US" sz="2800" dirty="0">
              <a:effectLst>
                <a:outerShdw blurRad="38100" dist="38100" dir="2700000" algn="tl">
                  <a:srgbClr val="000000"/>
                </a:outerShdw>
              </a:effectLst>
            </a:endParaRPr>
          </a:p>
        </p:txBody>
      </p:sp>
      <p:grpSp>
        <p:nvGrpSpPr>
          <p:cNvPr id="2" name="Group 32"/>
          <p:cNvGrpSpPr>
            <a:grpSpLocks/>
          </p:cNvGrpSpPr>
          <p:nvPr/>
        </p:nvGrpSpPr>
        <p:grpSpPr bwMode="auto">
          <a:xfrm>
            <a:off x="2057400" y="2362200"/>
            <a:ext cx="1371600" cy="1204913"/>
            <a:chOff x="1296" y="1632"/>
            <a:chExt cx="864" cy="759"/>
          </a:xfrm>
        </p:grpSpPr>
        <p:sp>
          <p:nvSpPr>
            <p:cNvPr id="690193" name="Rectangle 17"/>
            <p:cNvSpPr>
              <a:spLocks noChangeArrowheads="1"/>
            </p:cNvSpPr>
            <p:nvPr/>
          </p:nvSpPr>
          <p:spPr bwMode="auto">
            <a:xfrm>
              <a:off x="1296" y="2016"/>
              <a:ext cx="864" cy="48"/>
            </a:xfrm>
            <a:prstGeom prst="rect">
              <a:avLst/>
            </a:prstGeom>
            <a:solidFill>
              <a:srgbClr val="FFFF00"/>
            </a:solidFill>
            <a:ln w="38100">
              <a:solidFill>
                <a:srgbClr val="000000"/>
              </a:solidFill>
              <a:miter lim="800000"/>
              <a:headEnd/>
              <a:tailEnd/>
            </a:ln>
            <a:effectLst/>
          </p:spPr>
          <p:txBody>
            <a:bodyPr anchor="ctr">
              <a:spAutoFit/>
            </a:bodyPr>
            <a:lstStyle/>
            <a:p>
              <a:endParaRPr lang="es-MX"/>
            </a:p>
          </p:txBody>
        </p:sp>
        <p:sp>
          <p:nvSpPr>
            <p:cNvPr id="690195" name="Text Box 19"/>
            <p:cNvSpPr txBox="1">
              <a:spLocks noChangeArrowheads="1"/>
            </p:cNvSpPr>
            <p:nvPr/>
          </p:nvSpPr>
          <p:spPr bwMode="auto">
            <a:xfrm>
              <a:off x="1488" y="2064"/>
              <a:ext cx="576" cy="327"/>
            </a:xfrm>
            <a:prstGeom prst="rect">
              <a:avLst/>
            </a:prstGeom>
            <a:noFill/>
            <a:ln w="38100">
              <a:noFill/>
              <a:miter lim="800000"/>
              <a:headEnd/>
              <a:tailEnd/>
            </a:ln>
            <a:effectLst/>
          </p:spPr>
          <p:txBody>
            <a:bodyPr>
              <a:spAutoFit/>
            </a:bodyPr>
            <a:lstStyle/>
            <a:p>
              <a:r>
                <a:rPr lang="en-US" dirty="0">
                  <a:effectLst>
                    <a:outerShdw blurRad="38100" dist="38100" dir="2700000" algn="tl">
                      <a:srgbClr val="000000"/>
                    </a:outerShdw>
                  </a:effectLst>
                </a:rPr>
                <a:t>1 </a:t>
              </a:r>
              <a:r>
                <a:rPr lang="en-US" dirty="0">
                  <a:effectLst/>
                  <a:latin typeface="Symbol" pitchFamily="18" charset="2"/>
                </a:rPr>
                <a:t>W</a:t>
              </a:r>
            </a:p>
          </p:txBody>
        </p:sp>
        <p:sp>
          <p:nvSpPr>
            <p:cNvPr id="690196" name="Text Box 20"/>
            <p:cNvSpPr txBox="1">
              <a:spLocks noChangeArrowheads="1"/>
            </p:cNvSpPr>
            <p:nvPr/>
          </p:nvSpPr>
          <p:spPr bwMode="auto">
            <a:xfrm>
              <a:off x="1584" y="1632"/>
              <a:ext cx="336" cy="327"/>
            </a:xfrm>
            <a:prstGeom prst="rect">
              <a:avLst/>
            </a:prstGeom>
            <a:noFill/>
            <a:ln w="38100">
              <a:noFill/>
              <a:miter lim="800000"/>
              <a:headEnd/>
              <a:tailEnd/>
            </a:ln>
            <a:effectLst/>
          </p:spPr>
          <p:txBody>
            <a:bodyPr>
              <a:spAutoFit/>
            </a:bodyPr>
            <a:lstStyle/>
            <a:p>
              <a:r>
                <a:rPr lang="en-US">
                  <a:effectLst>
                    <a:outerShdw blurRad="38100" dist="38100" dir="2700000" algn="tl">
                      <a:srgbClr val="000000"/>
                    </a:outerShdw>
                  </a:effectLst>
                </a:rPr>
                <a:t>L</a:t>
              </a:r>
            </a:p>
          </p:txBody>
        </p:sp>
      </p:grpSp>
      <p:grpSp>
        <p:nvGrpSpPr>
          <p:cNvPr id="3" name="Group 33"/>
          <p:cNvGrpSpPr>
            <a:grpSpLocks/>
          </p:cNvGrpSpPr>
          <p:nvPr/>
        </p:nvGrpSpPr>
        <p:grpSpPr bwMode="auto">
          <a:xfrm>
            <a:off x="4343400" y="2438400"/>
            <a:ext cx="2667000" cy="1128713"/>
            <a:chOff x="2736" y="1680"/>
            <a:chExt cx="1680" cy="711"/>
          </a:xfrm>
        </p:grpSpPr>
        <p:sp>
          <p:nvSpPr>
            <p:cNvPr id="690194" name="Rectangle 18"/>
            <p:cNvSpPr>
              <a:spLocks noChangeArrowheads="1"/>
            </p:cNvSpPr>
            <p:nvPr/>
          </p:nvSpPr>
          <p:spPr bwMode="auto">
            <a:xfrm>
              <a:off x="2736" y="2016"/>
              <a:ext cx="1680" cy="48"/>
            </a:xfrm>
            <a:prstGeom prst="rect">
              <a:avLst/>
            </a:prstGeom>
            <a:solidFill>
              <a:srgbClr val="FFFF00"/>
            </a:solidFill>
            <a:ln w="38100">
              <a:solidFill>
                <a:srgbClr val="000000"/>
              </a:solidFill>
              <a:miter lim="800000"/>
              <a:headEnd/>
              <a:tailEnd/>
            </a:ln>
            <a:effectLst/>
          </p:spPr>
          <p:txBody>
            <a:bodyPr anchor="ctr">
              <a:spAutoFit/>
            </a:bodyPr>
            <a:lstStyle/>
            <a:p>
              <a:endParaRPr lang="es-MX"/>
            </a:p>
          </p:txBody>
        </p:sp>
        <p:sp>
          <p:nvSpPr>
            <p:cNvPr id="690197" name="Text Box 21"/>
            <p:cNvSpPr txBox="1">
              <a:spLocks noChangeArrowheads="1"/>
            </p:cNvSpPr>
            <p:nvPr/>
          </p:nvSpPr>
          <p:spPr bwMode="auto">
            <a:xfrm>
              <a:off x="3264" y="2064"/>
              <a:ext cx="576" cy="327"/>
            </a:xfrm>
            <a:prstGeom prst="rect">
              <a:avLst/>
            </a:prstGeom>
            <a:noFill/>
            <a:ln w="38100">
              <a:noFill/>
              <a:miter lim="800000"/>
              <a:headEnd/>
              <a:tailEnd/>
            </a:ln>
            <a:effectLst/>
          </p:spPr>
          <p:txBody>
            <a:bodyPr>
              <a:spAutoFit/>
            </a:bodyPr>
            <a:lstStyle/>
            <a:p>
              <a:r>
                <a:rPr lang="en-US" dirty="0">
                  <a:effectLst>
                    <a:outerShdw blurRad="38100" dist="38100" dir="2700000" algn="tl">
                      <a:srgbClr val="000000"/>
                    </a:outerShdw>
                  </a:effectLst>
                </a:rPr>
                <a:t>2 </a:t>
              </a:r>
              <a:r>
                <a:rPr lang="en-US" dirty="0">
                  <a:effectLst/>
                  <a:latin typeface="Symbol" pitchFamily="18" charset="2"/>
                </a:rPr>
                <a:t>W</a:t>
              </a:r>
            </a:p>
          </p:txBody>
        </p:sp>
        <p:sp>
          <p:nvSpPr>
            <p:cNvPr id="690198" name="Text Box 22"/>
            <p:cNvSpPr txBox="1">
              <a:spLocks noChangeArrowheads="1"/>
            </p:cNvSpPr>
            <p:nvPr/>
          </p:nvSpPr>
          <p:spPr bwMode="auto">
            <a:xfrm>
              <a:off x="3312" y="1680"/>
              <a:ext cx="384" cy="327"/>
            </a:xfrm>
            <a:prstGeom prst="rect">
              <a:avLst/>
            </a:prstGeom>
            <a:noFill/>
            <a:ln w="38100">
              <a:noFill/>
              <a:miter lim="800000"/>
              <a:headEnd/>
              <a:tailEnd/>
            </a:ln>
            <a:effectLst/>
          </p:spPr>
          <p:txBody>
            <a:bodyPr>
              <a:spAutoFit/>
            </a:bodyPr>
            <a:lstStyle/>
            <a:p>
              <a:r>
                <a:rPr lang="en-US">
                  <a:effectLst>
                    <a:outerShdw blurRad="38100" dist="38100" dir="2700000" algn="tl">
                      <a:srgbClr val="000000"/>
                    </a:outerShdw>
                  </a:effectLst>
                </a:rPr>
                <a:t>2L</a:t>
              </a:r>
            </a:p>
          </p:txBody>
        </p:sp>
      </p:grpSp>
      <p:sp>
        <p:nvSpPr>
          <p:cNvPr id="690199" name="Text Box 23"/>
          <p:cNvSpPr txBox="1">
            <a:spLocks noChangeArrowheads="1"/>
          </p:cNvSpPr>
          <p:nvPr/>
        </p:nvSpPr>
        <p:spPr bwMode="auto">
          <a:xfrm>
            <a:off x="467544" y="3581400"/>
            <a:ext cx="8459888" cy="984885"/>
          </a:xfrm>
          <a:prstGeom prst="rect">
            <a:avLst/>
          </a:prstGeom>
          <a:noFill/>
          <a:ln w="38100">
            <a:noFill/>
            <a:miter lim="800000"/>
            <a:headEnd/>
            <a:tailEnd/>
          </a:ln>
          <a:effectLst/>
        </p:spPr>
        <p:txBody>
          <a:bodyPr wrap="square">
            <a:spAutoFit/>
          </a:bodyPr>
          <a:lstStyle/>
          <a:p>
            <a:pPr marL="396875" indent="-396875" algn="just"/>
            <a:r>
              <a:rPr lang="en-US" dirty="0">
                <a:effectLst>
                  <a:outerShdw blurRad="38100" dist="38100" dir="2700000" algn="tl">
                    <a:srgbClr val="000000"/>
                  </a:outerShdw>
                </a:effectLst>
              </a:rPr>
              <a:t>2. </a:t>
            </a:r>
            <a:r>
              <a:rPr lang="en-US" sz="2800" dirty="0" smtClean="0">
                <a:effectLst>
                  <a:outerShdw blurRad="38100" dist="38100" dir="2700000" algn="tl">
                    <a:srgbClr val="000000"/>
                  </a:outerShdw>
                </a:effectLst>
              </a:rPr>
              <a:t>El </a:t>
            </a:r>
            <a:r>
              <a:rPr lang="en-US" sz="2800" dirty="0" err="1" smtClean="0">
                <a:effectLst>
                  <a:outerShdw blurRad="38100" dist="38100" dir="2700000" algn="tl">
                    <a:srgbClr val="000000"/>
                  </a:outerShdw>
                </a:effectLst>
              </a:rPr>
              <a:t>área</a:t>
            </a:r>
            <a:r>
              <a:rPr lang="en-US" sz="2800" dirty="0" smtClean="0">
                <a:effectLst>
                  <a:outerShdw blurRad="38100" dist="38100" dir="2700000" algn="tl">
                    <a:srgbClr val="000000"/>
                  </a:outerShdw>
                </a:effectLst>
              </a:rPr>
              <a:t> de la </a:t>
            </a:r>
            <a:r>
              <a:rPr lang="en-US" sz="2800" dirty="0" err="1" smtClean="0">
                <a:effectLst>
                  <a:outerShdw blurRad="38100" dist="38100" dir="2700000" algn="tl">
                    <a:srgbClr val="000000"/>
                  </a:outerShdw>
                </a:effectLst>
              </a:rPr>
              <a:t>sección</a:t>
            </a:r>
            <a:r>
              <a:rPr lang="en-US" sz="2800" dirty="0" smtClean="0">
                <a:effectLst>
                  <a:outerShdw blurRad="38100" dist="38100" dir="2700000" algn="tl">
                    <a:srgbClr val="000000"/>
                  </a:outerShdw>
                </a:effectLst>
              </a:rPr>
              <a:t> transversal A del material. Es </a:t>
            </a:r>
            <a:r>
              <a:rPr lang="en-US" sz="2800" dirty="0" err="1" smtClean="0">
                <a:effectLst>
                  <a:outerShdw blurRad="38100" dist="38100" dir="2700000" algn="tl">
                    <a:srgbClr val="000000"/>
                  </a:outerShdw>
                </a:effectLst>
              </a:rPr>
              <a:t>decir</a:t>
            </a:r>
            <a:r>
              <a:rPr lang="en-US" sz="2800" dirty="0" smtClean="0">
                <a:effectLst>
                  <a:outerShdw blurRad="38100" dist="38100" dir="2700000" algn="tl">
                    <a:srgbClr val="000000"/>
                  </a:outerShdw>
                </a:effectLst>
              </a:rPr>
              <a:t>, a mayor </a:t>
            </a:r>
            <a:r>
              <a:rPr lang="en-US" sz="2800" dirty="0" err="1" smtClean="0">
                <a:effectLst>
                  <a:outerShdw blurRad="38100" dist="38100" dir="2700000" algn="tl">
                    <a:srgbClr val="000000"/>
                  </a:outerShdw>
                </a:effectLst>
              </a:rPr>
              <a:t>área</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menor</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resisencia</a:t>
            </a:r>
            <a:r>
              <a:rPr lang="en-US" sz="2800" dirty="0" smtClean="0">
                <a:effectLst>
                  <a:outerShdw blurRad="38100" dist="38100" dir="2700000" algn="tl">
                    <a:srgbClr val="000000"/>
                  </a:outerShdw>
                </a:effectLst>
              </a:rPr>
              <a:t>.</a:t>
            </a:r>
            <a:endParaRPr lang="en-US" sz="2800" dirty="0">
              <a:effectLst>
                <a:outerShdw blurRad="38100" dist="38100" dir="2700000" algn="tl">
                  <a:srgbClr val="000000"/>
                </a:outerShdw>
              </a:effectLst>
            </a:endParaRPr>
          </a:p>
        </p:txBody>
      </p:sp>
      <p:grpSp>
        <p:nvGrpSpPr>
          <p:cNvPr id="4" name="Group 43"/>
          <p:cNvGrpSpPr>
            <a:grpSpLocks/>
          </p:cNvGrpSpPr>
          <p:nvPr/>
        </p:nvGrpSpPr>
        <p:grpSpPr bwMode="auto">
          <a:xfrm>
            <a:off x="1515979" y="4888832"/>
            <a:ext cx="2346158" cy="1632284"/>
            <a:chOff x="1440" y="3072"/>
            <a:chExt cx="960" cy="615"/>
          </a:xfrm>
          <a:solidFill>
            <a:srgbClr val="FFFF00"/>
          </a:solidFill>
        </p:grpSpPr>
        <p:sp>
          <p:nvSpPr>
            <p:cNvPr id="690202" name="Text Box 26"/>
            <p:cNvSpPr txBox="1">
              <a:spLocks noChangeArrowheads="1"/>
            </p:cNvSpPr>
            <p:nvPr/>
          </p:nvSpPr>
          <p:spPr bwMode="auto">
            <a:xfrm>
              <a:off x="1440" y="3360"/>
              <a:ext cx="576" cy="327"/>
            </a:xfrm>
            <a:prstGeom prst="rect">
              <a:avLst/>
            </a:prstGeom>
            <a:solidFill>
              <a:srgbClr val="FF0000"/>
            </a:solidFill>
            <a:ln w="38100">
              <a:noFill/>
              <a:miter lim="800000"/>
              <a:headEnd/>
              <a:tailEnd/>
            </a:ln>
            <a:effectLst/>
          </p:spPr>
          <p:txBody>
            <a:bodyPr>
              <a:spAutoFit/>
            </a:bodyPr>
            <a:lstStyle/>
            <a:p>
              <a:r>
                <a:rPr lang="en-US" dirty="0">
                  <a:effectLst>
                    <a:outerShdw blurRad="38100" dist="38100" dir="2700000" algn="tl">
                      <a:srgbClr val="000000"/>
                    </a:outerShdw>
                  </a:effectLst>
                </a:rPr>
                <a:t>2 </a:t>
              </a:r>
              <a:r>
                <a:rPr lang="en-US" dirty="0">
                  <a:effectLst/>
                  <a:latin typeface="Symbol" pitchFamily="18" charset="2"/>
                </a:rPr>
                <a:t>W</a:t>
              </a:r>
            </a:p>
          </p:txBody>
        </p:sp>
        <p:sp>
          <p:nvSpPr>
            <p:cNvPr id="690203" name="Text Box 27"/>
            <p:cNvSpPr txBox="1">
              <a:spLocks noChangeArrowheads="1"/>
            </p:cNvSpPr>
            <p:nvPr/>
          </p:nvSpPr>
          <p:spPr bwMode="auto">
            <a:xfrm>
              <a:off x="1968" y="3072"/>
              <a:ext cx="432" cy="327"/>
            </a:xfrm>
            <a:prstGeom prst="rect">
              <a:avLst/>
            </a:prstGeom>
            <a:solidFill>
              <a:srgbClr val="FF0000"/>
            </a:solidFill>
            <a:ln w="38100">
              <a:noFill/>
              <a:miter lim="800000"/>
              <a:headEnd/>
              <a:tailEnd/>
            </a:ln>
            <a:effectLst/>
          </p:spPr>
          <p:txBody>
            <a:bodyPr>
              <a:spAutoFit/>
            </a:bodyPr>
            <a:lstStyle/>
            <a:p>
              <a:r>
                <a:rPr lang="en-US">
                  <a:effectLst>
                    <a:outerShdw blurRad="38100" dist="38100" dir="2700000" algn="tl">
                      <a:srgbClr val="000000"/>
                    </a:outerShdw>
                  </a:effectLst>
                </a:rPr>
                <a:t>A</a:t>
              </a:r>
            </a:p>
          </p:txBody>
        </p:sp>
        <p:sp>
          <p:nvSpPr>
            <p:cNvPr id="690217" name="Oval 41"/>
            <p:cNvSpPr>
              <a:spLocks noChangeArrowheads="1"/>
            </p:cNvSpPr>
            <p:nvPr/>
          </p:nvSpPr>
          <p:spPr bwMode="auto">
            <a:xfrm>
              <a:off x="2256" y="3504"/>
              <a:ext cx="144" cy="96"/>
            </a:xfrm>
            <a:prstGeom prst="ellipse">
              <a:avLst/>
            </a:prstGeom>
            <a:grpFill/>
            <a:ln w="38100">
              <a:round/>
              <a:headEnd/>
              <a:tailEnd/>
            </a:ln>
            <a:effectLst/>
            <a:scene3d>
              <a:camera prst="legacyPerspectiveBottomLeft">
                <a:rot lat="1500000" lon="20099999" rev="0"/>
              </a:camera>
              <a:lightRig rig="legacyFlat4" dir="t"/>
            </a:scene3d>
            <a:sp3d extrusionH="3630600" prstMaterial="legacyMatte">
              <a:bevelT w="13500" h="13500" prst="angle"/>
              <a:bevelB w="13500" h="13500" prst="angle"/>
              <a:extrusionClr>
                <a:schemeClr val="accent1"/>
              </a:extrusionClr>
            </a:sp3d>
          </p:spPr>
          <p:txBody>
            <a:bodyPr anchor="ctr">
              <a:spAutoFit/>
              <a:flatTx/>
            </a:bodyPr>
            <a:lstStyle/>
            <a:p>
              <a:endParaRPr lang="es-MX"/>
            </a:p>
          </p:txBody>
        </p:sp>
      </p:grpSp>
      <p:grpSp>
        <p:nvGrpSpPr>
          <p:cNvPr id="5" name="Group 44"/>
          <p:cNvGrpSpPr>
            <a:grpSpLocks/>
          </p:cNvGrpSpPr>
          <p:nvPr/>
        </p:nvGrpSpPr>
        <p:grpSpPr bwMode="auto">
          <a:xfrm>
            <a:off x="5181600" y="4800600"/>
            <a:ext cx="2241884" cy="1732547"/>
            <a:chOff x="3264" y="3024"/>
            <a:chExt cx="1056" cy="855"/>
          </a:xfrm>
          <a:solidFill>
            <a:srgbClr val="00B050"/>
          </a:solidFill>
        </p:grpSpPr>
        <p:sp>
          <p:nvSpPr>
            <p:cNvPr id="690204" name="Text Box 28"/>
            <p:cNvSpPr txBox="1">
              <a:spLocks noChangeArrowheads="1"/>
            </p:cNvSpPr>
            <p:nvPr/>
          </p:nvSpPr>
          <p:spPr bwMode="auto">
            <a:xfrm>
              <a:off x="3264" y="3552"/>
              <a:ext cx="576" cy="327"/>
            </a:xfrm>
            <a:prstGeom prst="rect">
              <a:avLst/>
            </a:prstGeom>
            <a:grpFill/>
            <a:ln w="38100">
              <a:noFill/>
              <a:miter lim="800000"/>
              <a:headEnd/>
              <a:tailEnd/>
            </a:ln>
            <a:effectLst/>
          </p:spPr>
          <p:txBody>
            <a:bodyPr>
              <a:spAutoFit/>
            </a:bodyPr>
            <a:lstStyle/>
            <a:p>
              <a:r>
                <a:rPr lang="en-US" dirty="0">
                  <a:effectLst>
                    <a:outerShdw blurRad="38100" dist="38100" dir="2700000" algn="tl">
                      <a:srgbClr val="000000"/>
                    </a:outerShdw>
                  </a:effectLst>
                </a:rPr>
                <a:t>1 </a:t>
              </a:r>
              <a:r>
                <a:rPr lang="en-US" dirty="0">
                  <a:effectLst/>
                  <a:latin typeface="Symbol" pitchFamily="18" charset="2"/>
                </a:rPr>
                <a:t>W</a:t>
              </a:r>
            </a:p>
          </p:txBody>
        </p:sp>
        <p:sp>
          <p:nvSpPr>
            <p:cNvPr id="690205" name="Text Box 29"/>
            <p:cNvSpPr txBox="1">
              <a:spLocks noChangeArrowheads="1"/>
            </p:cNvSpPr>
            <p:nvPr/>
          </p:nvSpPr>
          <p:spPr bwMode="auto">
            <a:xfrm>
              <a:off x="3840" y="3024"/>
              <a:ext cx="384" cy="327"/>
            </a:xfrm>
            <a:prstGeom prst="rect">
              <a:avLst/>
            </a:prstGeom>
            <a:grpFill/>
            <a:ln w="38100">
              <a:noFill/>
              <a:miter lim="800000"/>
              <a:headEnd/>
              <a:tailEnd/>
            </a:ln>
            <a:effectLst/>
          </p:spPr>
          <p:txBody>
            <a:bodyPr>
              <a:spAutoFit/>
            </a:bodyPr>
            <a:lstStyle/>
            <a:p>
              <a:r>
                <a:rPr lang="en-US" dirty="0">
                  <a:effectLst>
                    <a:outerShdw blurRad="38100" dist="38100" dir="2700000" algn="tl">
                      <a:srgbClr val="000000"/>
                    </a:outerShdw>
                  </a:effectLst>
                </a:rPr>
                <a:t>2A</a:t>
              </a:r>
            </a:p>
          </p:txBody>
        </p:sp>
        <p:sp>
          <p:nvSpPr>
            <p:cNvPr id="690218" name="Oval 42"/>
            <p:cNvSpPr>
              <a:spLocks noChangeArrowheads="1"/>
            </p:cNvSpPr>
            <p:nvPr/>
          </p:nvSpPr>
          <p:spPr bwMode="auto">
            <a:xfrm>
              <a:off x="4032" y="3552"/>
              <a:ext cx="288" cy="240"/>
            </a:xfrm>
            <a:prstGeom prst="ellipse">
              <a:avLst/>
            </a:prstGeom>
            <a:grpFill/>
            <a:ln w="38100">
              <a:round/>
              <a:headEnd/>
              <a:tailEnd/>
            </a:ln>
            <a:effectLst/>
            <a:scene3d>
              <a:camera prst="legacyPerspectiveBottomLeft">
                <a:rot lat="1500000" lon="20099999" rev="0"/>
              </a:camera>
              <a:lightRig rig="legacyFlat4" dir="t"/>
            </a:scene3d>
            <a:sp3d extrusionH="3630600" prstMaterial="legacyMatte">
              <a:bevelT w="13500" h="13500" prst="angle"/>
              <a:bevelB w="13500" h="13500" prst="angle"/>
              <a:extrusionClr>
                <a:schemeClr val="accent1"/>
              </a:extrusionClr>
            </a:sp3d>
          </p:spPr>
          <p:txBody>
            <a:bodyPr anchor="ctr">
              <a:spAutoFit/>
              <a:flatTx/>
            </a:bodyPr>
            <a:lstStyle/>
            <a:p>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90178"/>
                                        </p:tgtEl>
                                        <p:attrNameLst>
                                          <p:attrName>style.visibility</p:attrName>
                                        </p:attrNameLst>
                                      </p:cBhvr>
                                      <p:to>
                                        <p:strVal val="visible"/>
                                      </p:to>
                                    </p:set>
                                    <p:animEffect transition="in" filter="box(out)">
                                      <p:cBhvr>
                                        <p:cTn id="7" dur="500"/>
                                        <p:tgtEl>
                                          <p:spTgt spid="69017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90192"/>
                                        </p:tgtEl>
                                        <p:attrNameLst>
                                          <p:attrName>style.visibility</p:attrName>
                                        </p:attrNameLst>
                                      </p:cBhvr>
                                      <p:to>
                                        <p:strVal val="visible"/>
                                      </p:to>
                                    </p:set>
                                    <p:anim calcmode="lin" valueType="num">
                                      <p:cBhvr additive="base">
                                        <p:cTn id="11" dur="500" fill="hold"/>
                                        <p:tgtEl>
                                          <p:spTgt spid="690192"/>
                                        </p:tgtEl>
                                        <p:attrNameLst>
                                          <p:attrName>ppt_x</p:attrName>
                                        </p:attrNameLst>
                                      </p:cBhvr>
                                      <p:tavLst>
                                        <p:tav tm="0">
                                          <p:val>
                                            <p:strVal val="0-#ppt_w/2"/>
                                          </p:val>
                                        </p:tav>
                                        <p:tav tm="100000">
                                          <p:val>
                                            <p:strVal val="#ppt_x"/>
                                          </p:val>
                                        </p:tav>
                                      </p:tavLst>
                                    </p:anim>
                                    <p:anim calcmode="lin" valueType="num">
                                      <p:cBhvr additive="base">
                                        <p:cTn id="12" dur="500" fill="hold"/>
                                        <p:tgtEl>
                                          <p:spTgt spid="69019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Jungle Menu Command.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690199"/>
                                        </p:tgtEl>
                                        <p:attrNameLst>
                                          <p:attrName>style.visibility</p:attrName>
                                        </p:attrNameLst>
                                      </p:cBhvr>
                                      <p:to>
                                        <p:strVal val="visible"/>
                                      </p:to>
                                    </p:set>
                                    <p:anim calcmode="lin" valueType="num">
                                      <p:cBhvr additive="base">
                                        <p:cTn id="28" dur="500" fill="hold"/>
                                        <p:tgtEl>
                                          <p:spTgt spid="690199"/>
                                        </p:tgtEl>
                                        <p:attrNameLst>
                                          <p:attrName>ppt_x</p:attrName>
                                        </p:attrNameLst>
                                      </p:cBhvr>
                                      <p:tavLst>
                                        <p:tav tm="0">
                                          <p:val>
                                            <p:strVal val="0-#ppt_w/2"/>
                                          </p:val>
                                        </p:tav>
                                        <p:tav tm="100000">
                                          <p:val>
                                            <p:strVal val="#ppt_x"/>
                                          </p:val>
                                        </p:tav>
                                      </p:tavLst>
                                    </p:anim>
                                    <p:anim calcmode="lin" valueType="num">
                                      <p:cBhvr additive="base">
                                        <p:cTn id="29" dur="500" fill="hold"/>
                                        <p:tgtEl>
                                          <p:spTgt spid="690199"/>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Jungle Menu Command.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78" grpId="0" autoUpdateAnimBg="0"/>
      <p:bldP spid="690192" grpId="0" autoUpdateAnimBg="0"/>
      <p:bldP spid="690199"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467544" y="304800"/>
            <a:ext cx="8496944" cy="819944"/>
          </a:xfrm>
        </p:spPr>
        <p:txBody>
          <a:bodyPr/>
          <a:lstStyle/>
          <a:p>
            <a:pPr algn="ctr"/>
            <a:r>
              <a:rPr lang="en-US" b="1" dirty="0" err="1" smtClean="0">
                <a:solidFill>
                  <a:srgbClr val="FFFF00"/>
                </a:solidFill>
              </a:rPr>
              <a:t>Factores</a:t>
            </a:r>
            <a:r>
              <a:rPr lang="en-US" b="1" dirty="0" smtClean="0">
                <a:solidFill>
                  <a:srgbClr val="FFFF00"/>
                </a:solidFill>
              </a:rPr>
              <a:t> </a:t>
            </a:r>
            <a:r>
              <a:rPr lang="en-US" b="1" dirty="0" err="1" smtClean="0">
                <a:solidFill>
                  <a:srgbClr val="FFFF00"/>
                </a:solidFill>
              </a:rPr>
              <a:t>que</a:t>
            </a:r>
            <a:r>
              <a:rPr lang="en-US" b="1" dirty="0" smtClean="0">
                <a:solidFill>
                  <a:srgbClr val="FFFF00"/>
                </a:solidFill>
              </a:rPr>
              <a:t> </a:t>
            </a:r>
            <a:r>
              <a:rPr lang="en-US" b="1" dirty="0" err="1" smtClean="0">
                <a:solidFill>
                  <a:srgbClr val="FFFF00"/>
                </a:solidFill>
              </a:rPr>
              <a:t>afectan</a:t>
            </a:r>
            <a:r>
              <a:rPr lang="en-US" b="1" dirty="0" smtClean="0">
                <a:solidFill>
                  <a:srgbClr val="FFFF00"/>
                </a:solidFill>
              </a:rPr>
              <a:t> a </a:t>
            </a:r>
            <a:r>
              <a:rPr lang="en-US" b="1" dirty="0">
                <a:solidFill>
                  <a:srgbClr val="FFFF00"/>
                </a:solidFill>
              </a:rPr>
              <a:t>R (Cont.)</a:t>
            </a:r>
          </a:p>
        </p:txBody>
      </p:sp>
      <p:sp>
        <p:nvSpPr>
          <p:cNvPr id="692227" name="Text Box 3"/>
          <p:cNvSpPr txBox="1">
            <a:spLocks noChangeArrowheads="1"/>
          </p:cNvSpPr>
          <p:nvPr/>
        </p:nvSpPr>
        <p:spPr bwMode="auto">
          <a:xfrm>
            <a:off x="323528" y="1196752"/>
            <a:ext cx="8820472" cy="1415772"/>
          </a:xfrm>
          <a:prstGeom prst="rect">
            <a:avLst/>
          </a:prstGeom>
          <a:noFill/>
          <a:ln w="38100">
            <a:noFill/>
            <a:miter lim="800000"/>
            <a:headEnd/>
            <a:tailEnd/>
          </a:ln>
          <a:effectLst/>
        </p:spPr>
        <p:txBody>
          <a:bodyPr wrap="square">
            <a:spAutoFit/>
          </a:bodyPr>
          <a:lstStyle/>
          <a:p>
            <a:pPr marL="396875" indent="-396875" algn="just"/>
            <a:r>
              <a:rPr lang="en-US" dirty="0">
                <a:effectLst>
                  <a:outerShdw blurRad="38100" dist="38100" dir="2700000" algn="tl">
                    <a:srgbClr val="000000"/>
                  </a:outerShdw>
                </a:effectLst>
              </a:rPr>
              <a:t>3. </a:t>
            </a:r>
            <a:r>
              <a:rPr lang="en-US" sz="2800" dirty="0" smtClean="0">
                <a:effectLst>
                  <a:outerShdw blurRad="38100" dist="38100" dir="2700000" algn="tl">
                    <a:srgbClr val="000000"/>
                  </a:outerShdw>
                </a:effectLst>
              </a:rPr>
              <a:t>La </a:t>
            </a:r>
            <a:r>
              <a:rPr lang="en-US" sz="2800" dirty="0" err="1" smtClean="0">
                <a:effectLst>
                  <a:outerShdw blurRad="38100" dist="38100" dir="2700000" algn="tl">
                    <a:srgbClr val="000000"/>
                  </a:outerShdw>
                </a:effectLst>
              </a:rPr>
              <a:t>temperatura</a:t>
            </a:r>
            <a:r>
              <a:rPr lang="en-US" sz="2800" dirty="0" smtClean="0">
                <a:solidFill>
                  <a:srgbClr val="FFFF00"/>
                </a:solidFill>
                <a:effectLst>
                  <a:outerShdw blurRad="38100" dist="38100" dir="2700000" algn="tl">
                    <a:srgbClr val="000000"/>
                  </a:outerShdw>
                </a:effectLst>
              </a:rPr>
              <a:t> </a:t>
            </a:r>
            <a:r>
              <a:rPr lang="en-US" sz="2800" dirty="0">
                <a:solidFill>
                  <a:srgbClr val="FFFF00"/>
                </a:solidFill>
                <a:effectLst>
                  <a:outerShdw blurRad="38100" dist="38100" dir="2700000" algn="tl">
                    <a:srgbClr val="000000"/>
                  </a:outerShdw>
                </a:effectLst>
              </a:rPr>
              <a:t>T</a:t>
            </a:r>
            <a:r>
              <a:rPr lang="en-US" sz="2800" dirty="0">
                <a:effectLst>
                  <a:outerShdw blurRad="38100" dist="38100" dir="2700000" algn="tl">
                    <a:srgbClr val="000000"/>
                  </a:outerShdw>
                </a:effectLst>
              </a:rPr>
              <a:t> </a:t>
            </a:r>
            <a:r>
              <a:rPr lang="en-US" sz="2800" dirty="0" smtClean="0">
                <a:effectLst>
                  <a:outerShdw blurRad="38100" dist="38100" dir="2700000" algn="tl">
                    <a:srgbClr val="000000"/>
                  </a:outerShdw>
                </a:effectLst>
              </a:rPr>
              <a:t>del material.  En </a:t>
            </a:r>
            <a:r>
              <a:rPr lang="en-US" sz="2800" dirty="0" err="1" smtClean="0">
                <a:effectLst>
                  <a:outerShdw blurRad="38100" dist="38100" dir="2700000" algn="tl">
                    <a:srgbClr val="000000"/>
                  </a:outerShdw>
                </a:effectLst>
              </a:rPr>
              <a:t>genaral</a:t>
            </a:r>
            <a:r>
              <a:rPr lang="en-US" sz="2800" dirty="0" smtClean="0">
                <a:effectLst>
                  <a:outerShdw blurRad="38100" dist="38100" dir="2700000" algn="tl">
                    <a:srgbClr val="000000"/>
                  </a:outerShdw>
                </a:effectLst>
              </a:rPr>
              <a:t> un </a:t>
            </a:r>
            <a:r>
              <a:rPr lang="en-US" sz="2800" dirty="0" err="1" smtClean="0">
                <a:effectLst>
                  <a:outerShdw blurRad="38100" dist="38100" dir="2700000" algn="tl">
                    <a:srgbClr val="000000"/>
                  </a:outerShdw>
                </a:effectLst>
              </a:rPr>
              <a:t>incremento</a:t>
            </a:r>
            <a:r>
              <a:rPr lang="en-US" sz="2800" dirty="0" smtClean="0">
                <a:effectLst>
                  <a:outerShdw blurRad="38100" dist="38100" dir="2700000" algn="tl">
                    <a:srgbClr val="000000"/>
                  </a:outerShdw>
                </a:effectLst>
              </a:rPr>
              <a:t> en la </a:t>
            </a:r>
            <a:r>
              <a:rPr lang="en-US" sz="2800" dirty="0" err="1" smtClean="0">
                <a:effectLst>
                  <a:outerShdw blurRad="38100" dist="38100" dir="2700000" algn="tl">
                    <a:srgbClr val="000000"/>
                  </a:outerShdw>
                </a:effectLst>
              </a:rPr>
              <a:t>temperatura</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da</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como</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resultado</a:t>
            </a:r>
            <a:r>
              <a:rPr lang="en-US" sz="2800" dirty="0" smtClean="0">
                <a:effectLst>
                  <a:outerShdw blurRad="38100" dist="38100" dir="2700000" algn="tl">
                    <a:srgbClr val="000000"/>
                  </a:outerShdw>
                </a:effectLst>
              </a:rPr>
              <a:t> un </a:t>
            </a:r>
            <a:r>
              <a:rPr lang="en-US" sz="2800" dirty="0" err="1" smtClean="0">
                <a:effectLst>
                  <a:outerShdw blurRad="38100" dist="38100" dir="2700000" algn="tl">
                    <a:srgbClr val="000000"/>
                  </a:outerShdw>
                </a:effectLst>
              </a:rPr>
              <a:t>incremento</a:t>
            </a:r>
            <a:r>
              <a:rPr lang="en-US" sz="2800" dirty="0" smtClean="0">
                <a:effectLst>
                  <a:outerShdw blurRad="38100" dist="38100" dir="2700000" algn="tl">
                    <a:srgbClr val="000000"/>
                  </a:outerShdw>
                </a:effectLst>
              </a:rPr>
              <a:t> en la </a:t>
            </a:r>
            <a:r>
              <a:rPr lang="en-US" sz="2800" dirty="0" err="1" smtClean="0">
                <a:effectLst>
                  <a:outerShdw blurRad="38100" dist="38100" dir="2700000" algn="tl">
                    <a:srgbClr val="000000"/>
                  </a:outerShdw>
                </a:effectLst>
              </a:rPr>
              <a:t>resistencia</a:t>
            </a:r>
            <a:endParaRPr lang="en-US" sz="2800" dirty="0">
              <a:effectLst>
                <a:outerShdw blurRad="38100" dist="38100" dir="2700000" algn="tl">
                  <a:srgbClr val="000000"/>
                </a:outerShdw>
              </a:effectLst>
            </a:endParaRPr>
          </a:p>
        </p:txBody>
      </p:sp>
      <p:sp>
        <p:nvSpPr>
          <p:cNvPr id="692236" name="Text Box 12"/>
          <p:cNvSpPr txBox="1">
            <a:spLocks noChangeArrowheads="1"/>
          </p:cNvSpPr>
          <p:nvPr/>
        </p:nvSpPr>
        <p:spPr bwMode="auto">
          <a:xfrm>
            <a:off x="323528" y="3733800"/>
            <a:ext cx="8568952" cy="954107"/>
          </a:xfrm>
          <a:prstGeom prst="rect">
            <a:avLst/>
          </a:prstGeom>
          <a:noFill/>
          <a:ln w="38100">
            <a:noFill/>
            <a:miter lim="800000"/>
            <a:headEnd/>
            <a:tailEnd/>
          </a:ln>
          <a:effectLst/>
        </p:spPr>
        <p:txBody>
          <a:bodyPr wrap="square">
            <a:spAutoFit/>
          </a:bodyPr>
          <a:lstStyle/>
          <a:p>
            <a:pPr marL="396875" indent="-396875" algn="just"/>
            <a:r>
              <a:rPr lang="en-US" dirty="0">
                <a:effectLst>
                  <a:outerShdw blurRad="38100" dist="38100" dir="2700000" algn="tl">
                    <a:srgbClr val="000000"/>
                  </a:outerShdw>
                </a:effectLst>
              </a:rPr>
              <a:t>4. </a:t>
            </a:r>
            <a:r>
              <a:rPr lang="en-US" sz="2800" dirty="0" smtClean="0">
                <a:effectLst>
                  <a:outerShdw blurRad="38100" dist="38100" dir="2700000" algn="tl">
                    <a:srgbClr val="000000"/>
                  </a:outerShdw>
                </a:effectLst>
              </a:rPr>
              <a:t>El </a:t>
            </a:r>
            <a:r>
              <a:rPr lang="en-US" sz="2800" dirty="0" err="1" smtClean="0">
                <a:effectLst>
                  <a:outerShdw blurRad="38100" dist="38100" dir="2700000" algn="tl">
                    <a:srgbClr val="000000"/>
                  </a:outerShdw>
                </a:effectLst>
              </a:rPr>
              <a:t>tipo</a:t>
            </a:r>
            <a:r>
              <a:rPr lang="en-US" sz="2800" dirty="0" smtClean="0">
                <a:effectLst>
                  <a:outerShdw blurRad="38100" dist="38100" dir="2700000" algn="tl">
                    <a:srgbClr val="000000"/>
                  </a:outerShdw>
                </a:effectLst>
              </a:rPr>
              <a:t> de material.  El </a:t>
            </a:r>
            <a:r>
              <a:rPr lang="en-US" sz="2800" dirty="0" err="1" smtClean="0">
                <a:effectLst>
                  <a:outerShdw blurRad="38100" dist="38100" dir="2700000" algn="tl">
                    <a:srgbClr val="000000"/>
                  </a:outerShdw>
                </a:effectLst>
              </a:rPr>
              <a:t>hierro</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es</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electricamente</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más</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resistente</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que</a:t>
            </a:r>
            <a:r>
              <a:rPr lang="en-US" sz="2800" dirty="0" smtClean="0">
                <a:effectLst>
                  <a:outerShdw blurRad="38100" dist="38100" dir="2700000" algn="tl">
                    <a:srgbClr val="000000"/>
                  </a:outerShdw>
                </a:effectLst>
              </a:rPr>
              <a:t> el </a:t>
            </a:r>
            <a:r>
              <a:rPr lang="en-US" sz="2800" dirty="0" err="1" smtClean="0">
                <a:effectLst>
                  <a:outerShdw blurRad="38100" dist="38100" dir="2700000" algn="tl">
                    <a:srgbClr val="000000"/>
                  </a:outerShdw>
                </a:effectLst>
              </a:rPr>
              <a:t>cobre</a:t>
            </a:r>
            <a:r>
              <a:rPr lang="en-US" sz="2800" dirty="0" smtClean="0">
                <a:effectLst>
                  <a:outerShdw blurRad="38100" dist="38100" dir="2700000" algn="tl">
                    <a:srgbClr val="000000"/>
                  </a:outerShdw>
                </a:effectLst>
              </a:rPr>
              <a:t> de </a:t>
            </a:r>
            <a:r>
              <a:rPr lang="en-US" sz="2800" dirty="0" err="1" smtClean="0">
                <a:effectLst>
                  <a:outerShdw blurRad="38100" dist="38100" dir="2700000" algn="tl">
                    <a:srgbClr val="000000"/>
                  </a:outerShdw>
                </a:effectLst>
              </a:rPr>
              <a:t>geometria</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igual</a:t>
            </a:r>
            <a:endParaRPr lang="en-US" sz="2800" dirty="0">
              <a:effectLst>
                <a:outerShdw blurRad="38100" dist="38100" dir="2700000" algn="tl">
                  <a:srgbClr val="000000"/>
                </a:outerShdw>
              </a:effectLst>
            </a:endParaRPr>
          </a:p>
        </p:txBody>
      </p:sp>
      <p:grpSp>
        <p:nvGrpSpPr>
          <p:cNvPr id="2" name="Group 39"/>
          <p:cNvGrpSpPr>
            <a:grpSpLocks/>
          </p:cNvGrpSpPr>
          <p:nvPr/>
        </p:nvGrpSpPr>
        <p:grpSpPr bwMode="auto">
          <a:xfrm>
            <a:off x="1676400" y="2986088"/>
            <a:ext cx="1752600" cy="671512"/>
            <a:chOff x="1056" y="1881"/>
            <a:chExt cx="1104" cy="423"/>
          </a:xfrm>
        </p:grpSpPr>
        <p:sp>
          <p:nvSpPr>
            <p:cNvPr id="692245" name="Rectangle 21"/>
            <p:cNvSpPr>
              <a:spLocks noChangeArrowheads="1"/>
            </p:cNvSpPr>
            <p:nvPr/>
          </p:nvSpPr>
          <p:spPr bwMode="auto">
            <a:xfrm>
              <a:off x="1056" y="1881"/>
              <a:ext cx="1104" cy="96"/>
            </a:xfrm>
            <a:prstGeom prst="rect">
              <a:avLst/>
            </a:prstGeom>
            <a:solidFill>
              <a:srgbClr val="FFFF00"/>
            </a:solidFill>
            <a:ln w="38100">
              <a:solidFill>
                <a:srgbClr val="000000"/>
              </a:solidFill>
              <a:miter lim="800000"/>
              <a:headEnd/>
              <a:tailEnd/>
            </a:ln>
            <a:effectLst/>
          </p:spPr>
          <p:txBody>
            <a:bodyPr wrap="none" anchor="ctr">
              <a:spAutoFit/>
            </a:bodyPr>
            <a:lstStyle/>
            <a:p>
              <a:endParaRPr lang="es-MX" dirty="0"/>
            </a:p>
          </p:txBody>
        </p:sp>
        <p:sp>
          <p:nvSpPr>
            <p:cNvPr id="692247" name="Text Box 23"/>
            <p:cNvSpPr txBox="1">
              <a:spLocks noChangeArrowheads="1"/>
            </p:cNvSpPr>
            <p:nvPr/>
          </p:nvSpPr>
          <p:spPr bwMode="auto">
            <a:xfrm>
              <a:off x="1440" y="1977"/>
              <a:ext cx="432" cy="327"/>
            </a:xfrm>
            <a:prstGeom prst="rect">
              <a:avLst/>
            </a:prstGeom>
            <a:noFill/>
            <a:ln w="38100">
              <a:noFill/>
              <a:miter lim="800000"/>
              <a:headEnd/>
              <a:tailEnd/>
            </a:ln>
            <a:effectLst/>
          </p:spPr>
          <p:txBody>
            <a:bodyPr>
              <a:spAutoFit/>
            </a:bodyPr>
            <a:lstStyle/>
            <a:p>
              <a:r>
                <a:rPr lang="en-US">
                  <a:effectLst>
                    <a:outerShdw blurRad="38100" dist="38100" dir="2700000" algn="tl">
                      <a:srgbClr val="000000"/>
                    </a:outerShdw>
                  </a:effectLst>
                </a:rPr>
                <a:t>R</a:t>
              </a:r>
              <a:r>
                <a:rPr lang="en-US" baseline="-25000">
                  <a:effectLst>
                    <a:outerShdw blurRad="38100" dist="38100" dir="2700000" algn="tl">
                      <a:srgbClr val="000000"/>
                    </a:outerShdw>
                  </a:effectLst>
                </a:rPr>
                <a:t>o</a:t>
              </a:r>
              <a:endParaRPr lang="en-US">
                <a:effectLst>
                  <a:outerShdw blurRad="38100" dist="38100" dir="2700000" algn="tl">
                    <a:srgbClr val="000000"/>
                  </a:outerShdw>
                </a:effectLst>
              </a:endParaRPr>
            </a:p>
          </p:txBody>
        </p:sp>
      </p:grpSp>
      <p:grpSp>
        <p:nvGrpSpPr>
          <p:cNvPr id="3" name="Group 40"/>
          <p:cNvGrpSpPr>
            <a:grpSpLocks/>
          </p:cNvGrpSpPr>
          <p:nvPr/>
        </p:nvGrpSpPr>
        <p:grpSpPr bwMode="auto">
          <a:xfrm>
            <a:off x="4267200" y="2757488"/>
            <a:ext cx="3505200" cy="850900"/>
            <a:chOff x="2688" y="1737"/>
            <a:chExt cx="2208" cy="536"/>
          </a:xfrm>
        </p:grpSpPr>
        <p:sp>
          <p:nvSpPr>
            <p:cNvPr id="692246" name="Rectangle 22"/>
            <p:cNvSpPr>
              <a:spLocks noChangeArrowheads="1"/>
            </p:cNvSpPr>
            <p:nvPr/>
          </p:nvSpPr>
          <p:spPr bwMode="auto">
            <a:xfrm>
              <a:off x="2688" y="1785"/>
              <a:ext cx="1104" cy="96"/>
            </a:xfrm>
            <a:prstGeom prst="rect">
              <a:avLst/>
            </a:prstGeom>
            <a:solidFill>
              <a:srgbClr val="FFFF00"/>
            </a:solidFill>
            <a:ln w="38100">
              <a:solidFill>
                <a:srgbClr val="000000"/>
              </a:solidFill>
              <a:miter lim="800000"/>
              <a:headEnd/>
              <a:tailEnd/>
            </a:ln>
            <a:effectLst/>
          </p:spPr>
          <p:txBody>
            <a:bodyPr wrap="none" anchor="ctr">
              <a:spAutoFit/>
            </a:bodyPr>
            <a:lstStyle/>
            <a:p>
              <a:endParaRPr lang="es-MX"/>
            </a:p>
          </p:txBody>
        </p:sp>
        <p:sp>
          <p:nvSpPr>
            <p:cNvPr id="692248" name="Text Box 24"/>
            <p:cNvSpPr txBox="1">
              <a:spLocks noChangeArrowheads="1"/>
            </p:cNvSpPr>
            <p:nvPr/>
          </p:nvSpPr>
          <p:spPr bwMode="auto">
            <a:xfrm>
              <a:off x="3840" y="1737"/>
              <a:ext cx="1056" cy="327"/>
            </a:xfrm>
            <a:prstGeom prst="rect">
              <a:avLst/>
            </a:prstGeom>
            <a:noFill/>
            <a:ln w="38100">
              <a:noFill/>
              <a:miter lim="800000"/>
              <a:headEnd/>
              <a:tailEnd/>
            </a:ln>
            <a:effectLst/>
          </p:spPr>
          <p:txBody>
            <a:bodyPr>
              <a:spAutoFit/>
            </a:bodyPr>
            <a:lstStyle/>
            <a:p>
              <a:r>
                <a:rPr lang="en-US">
                  <a:effectLst>
                    <a:outerShdw blurRad="38100" dist="38100" dir="2700000" algn="tl">
                      <a:srgbClr val="000000"/>
                    </a:outerShdw>
                  </a:effectLst>
                </a:rPr>
                <a:t>R &gt; R</a:t>
              </a:r>
              <a:r>
                <a:rPr lang="en-US" baseline="-25000">
                  <a:effectLst>
                    <a:outerShdw blurRad="38100" dist="38100" dir="2700000" algn="tl">
                      <a:srgbClr val="000000"/>
                    </a:outerShdw>
                  </a:effectLst>
                </a:rPr>
                <a:t>o</a:t>
              </a:r>
              <a:endParaRPr lang="en-US">
                <a:effectLst>
                  <a:outerShdw blurRad="38100" dist="38100" dir="2700000" algn="tl">
                    <a:srgbClr val="000000"/>
                  </a:outerShdw>
                </a:effectLst>
              </a:endParaRPr>
            </a:p>
          </p:txBody>
        </p:sp>
        <p:grpSp>
          <p:nvGrpSpPr>
            <p:cNvPr id="4" name="Group 27"/>
            <p:cNvGrpSpPr>
              <a:grpSpLocks/>
            </p:cNvGrpSpPr>
            <p:nvPr/>
          </p:nvGrpSpPr>
          <p:grpSpPr bwMode="auto">
            <a:xfrm>
              <a:off x="2928" y="1929"/>
              <a:ext cx="132" cy="344"/>
              <a:chOff x="3180" y="1889"/>
              <a:chExt cx="132" cy="344"/>
            </a:xfrm>
          </p:grpSpPr>
          <p:sp>
            <p:nvSpPr>
              <p:cNvPr id="692249" name="Rectangle 25"/>
              <p:cNvSpPr>
                <a:spLocks noChangeArrowheads="1"/>
              </p:cNvSpPr>
              <p:nvPr/>
            </p:nvSpPr>
            <p:spPr bwMode="auto">
              <a:xfrm>
                <a:off x="3180" y="2041"/>
                <a:ext cx="96" cy="192"/>
              </a:xfrm>
              <a:prstGeom prst="rect">
                <a:avLst/>
              </a:prstGeom>
              <a:solidFill>
                <a:srgbClr val="FFCC99"/>
              </a:solidFill>
              <a:ln w="38100">
                <a:solidFill>
                  <a:srgbClr val="000000"/>
                </a:solidFill>
                <a:miter lim="800000"/>
                <a:headEnd/>
                <a:tailEnd/>
              </a:ln>
              <a:effectLst/>
            </p:spPr>
            <p:txBody>
              <a:bodyPr anchor="ctr">
                <a:spAutoFit/>
              </a:bodyPr>
              <a:lstStyle/>
              <a:p>
                <a:endParaRPr lang="es-MX"/>
              </a:p>
            </p:txBody>
          </p:sp>
          <p:sp>
            <p:nvSpPr>
              <p:cNvPr id="692250" name="Freeform 26"/>
              <p:cNvSpPr>
                <a:spLocks/>
              </p:cNvSpPr>
              <p:nvPr/>
            </p:nvSpPr>
            <p:spPr bwMode="auto">
              <a:xfrm>
                <a:off x="3180" y="1889"/>
                <a:ext cx="132" cy="175"/>
              </a:xfrm>
              <a:custGeom>
                <a:avLst/>
                <a:gdLst/>
                <a:ahLst/>
                <a:cxnLst>
                  <a:cxn ang="0">
                    <a:pos x="54" y="138"/>
                  </a:cxn>
                  <a:cxn ang="0">
                    <a:pos x="17" y="125"/>
                  </a:cxn>
                  <a:cxn ang="0">
                    <a:pos x="79" y="0"/>
                  </a:cxn>
                  <a:cxn ang="0">
                    <a:pos x="54" y="138"/>
                  </a:cxn>
                </a:cxnLst>
                <a:rect l="0" t="0" r="r" b="b"/>
                <a:pathLst>
                  <a:path w="132" h="175">
                    <a:moveTo>
                      <a:pt x="54" y="138"/>
                    </a:moveTo>
                    <a:cubicBezTo>
                      <a:pt x="42" y="134"/>
                      <a:pt x="22" y="137"/>
                      <a:pt x="17" y="125"/>
                    </a:cubicBezTo>
                    <a:cubicBezTo>
                      <a:pt x="0" y="82"/>
                      <a:pt x="79" y="0"/>
                      <a:pt x="79" y="0"/>
                    </a:cubicBezTo>
                    <a:cubicBezTo>
                      <a:pt x="94" y="44"/>
                      <a:pt x="132" y="175"/>
                      <a:pt x="54" y="138"/>
                    </a:cubicBezTo>
                    <a:close/>
                  </a:path>
                </a:pathLst>
              </a:custGeom>
              <a:solidFill>
                <a:srgbClr val="FFFFCC"/>
              </a:solidFill>
              <a:ln w="38100" cap="flat" cmpd="sng">
                <a:solidFill>
                  <a:srgbClr val="000000"/>
                </a:solidFill>
                <a:prstDash val="solid"/>
                <a:round/>
                <a:headEnd type="none" w="med" len="med"/>
                <a:tailEnd type="none" w="med" len="med"/>
              </a:ln>
              <a:effectLst/>
            </p:spPr>
            <p:txBody>
              <a:bodyPr>
                <a:spAutoFit/>
              </a:bodyPr>
              <a:lstStyle/>
              <a:p>
                <a:endParaRPr lang="es-MX"/>
              </a:p>
            </p:txBody>
          </p:sp>
        </p:grpSp>
        <p:grpSp>
          <p:nvGrpSpPr>
            <p:cNvPr id="5" name="Group 28"/>
            <p:cNvGrpSpPr>
              <a:grpSpLocks/>
            </p:cNvGrpSpPr>
            <p:nvPr/>
          </p:nvGrpSpPr>
          <p:grpSpPr bwMode="auto">
            <a:xfrm>
              <a:off x="3132" y="1929"/>
              <a:ext cx="132" cy="344"/>
              <a:chOff x="3180" y="1889"/>
              <a:chExt cx="132" cy="344"/>
            </a:xfrm>
          </p:grpSpPr>
          <p:sp>
            <p:nvSpPr>
              <p:cNvPr id="692253" name="Rectangle 29"/>
              <p:cNvSpPr>
                <a:spLocks noChangeArrowheads="1"/>
              </p:cNvSpPr>
              <p:nvPr/>
            </p:nvSpPr>
            <p:spPr bwMode="auto">
              <a:xfrm>
                <a:off x="3180" y="2041"/>
                <a:ext cx="96" cy="192"/>
              </a:xfrm>
              <a:prstGeom prst="rect">
                <a:avLst/>
              </a:prstGeom>
              <a:solidFill>
                <a:srgbClr val="FFCC99"/>
              </a:solidFill>
              <a:ln w="38100">
                <a:solidFill>
                  <a:srgbClr val="000000"/>
                </a:solidFill>
                <a:miter lim="800000"/>
                <a:headEnd/>
                <a:tailEnd/>
              </a:ln>
              <a:effectLst/>
            </p:spPr>
            <p:txBody>
              <a:bodyPr anchor="ctr">
                <a:spAutoFit/>
              </a:bodyPr>
              <a:lstStyle/>
              <a:p>
                <a:endParaRPr lang="es-MX"/>
              </a:p>
            </p:txBody>
          </p:sp>
          <p:sp>
            <p:nvSpPr>
              <p:cNvPr id="692254" name="Freeform 30"/>
              <p:cNvSpPr>
                <a:spLocks/>
              </p:cNvSpPr>
              <p:nvPr/>
            </p:nvSpPr>
            <p:spPr bwMode="auto">
              <a:xfrm>
                <a:off x="3180" y="1889"/>
                <a:ext cx="132" cy="175"/>
              </a:xfrm>
              <a:custGeom>
                <a:avLst/>
                <a:gdLst/>
                <a:ahLst/>
                <a:cxnLst>
                  <a:cxn ang="0">
                    <a:pos x="54" y="138"/>
                  </a:cxn>
                  <a:cxn ang="0">
                    <a:pos x="17" y="125"/>
                  </a:cxn>
                  <a:cxn ang="0">
                    <a:pos x="79" y="0"/>
                  </a:cxn>
                  <a:cxn ang="0">
                    <a:pos x="54" y="138"/>
                  </a:cxn>
                </a:cxnLst>
                <a:rect l="0" t="0" r="r" b="b"/>
                <a:pathLst>
                  <a:path w="132" h="175">
                    <a:moveTo>
                      <a:pt x="54" y="138"/>
                    </a:moveTo>
                    <a:cubicBezTo>
                      <a:pt x="42" y="134"/>
                      <a:pt x="22" y="137"/>
                      <a:pt x="17" y="125"/>
                    </a:cubicBezTo>
                    <a:cubicBezTo>
                      <a:pt x="0" y="82"/>
                      <a:pt x="79" y="0"/>
                      <a:pt x="79" y="0"/>
                    </a:cubicBezTo>
                    <a:cubicBezTo>
                      <a:pt x="94" y="44"/>
                      <a:pt x="132" y="175"/>
                      <a:pt x="54" y="138"/>
                    </a:cubicBezTo>
                    <a:close/>
                  </a:path>
                </a:pathLst>
              </a:custGeom>
              <a:solidFill>
                <a:srgbClr val="FFFFCC"/>
              </a:solidFill>
              <a:ln w="38100" cap="flat" cmpd="sng">
                <a:solidFill>
                  <a:srgbClr val="000000"/>
                </a:solidFill>
                <a:prstDash val="solid"/>
                <a:round/>
                <a:headEnd type="none" w="med" len="med"/>
                <a:tailEnd type="none" w="med" len="med"/>
              </a:ln>
              <a:effectLst/>
            </p:spPr>
            <p:txBody>
              <a:bodyPr>
                <a:spAutoFit/>
              </a:bodyPr>
              <a:lstStyle/>
              <a:p>
                <a:endParaRPr lang="es-MX"/>
              </a:p>
            </p:txBody>
          </p:sp>
        </p:grpSp>
        <p:grpSp>
          <p:nvGrpSpPr>
            <p:cNvPr id="6" name="Group 31"/>
            <p:cNvGrpSpPr>
              <a:grpSpLocks/>
            </p:cNvGrpSpPr>
            <p:nvPr/>
          </p:nvGrpSpPr>
          <p:grpSpPr bwMode="auto">
            <a:xfrm>
              <a:off x="3372" y="1929"/>
              <a:ext cx="132" cy="344"/>
              <a:chOff x="3180" y="1889"/>
              <a:chExt cx="132" cy="344"/>
            </a:xfrm>
          </p:grpSpPr>
          <p:sp>
            <p:nvSpPr>
              <p:cNvPr id="692256" name="Rectangle 32"/>
              <p:cNvSpPr>
                <a:spLocks noChangeArrowheads="1"/>
              </p:cNvSpPr>
              <p:nvPr/>
            </p:nvSpPr>
            <p:spPr bwMode="auto">
              <a:xfrm>
                <a:off x="3180" y="2041"/>
                <a:ext cx="96" cy="192"/>
              </a:xfrm>
              <a:prstGeom prst="rect">
                <a:avLst/>
              </a:prstGeom>
              <a:solidFill>
                <a:srgbClr val="FFCC99"/>
              </a:solidFill>
              <a:ln w="38100">
                <a:solidFill>
                  <a:srgbClr val="000000"/>
                </a:solidFill>
                <a:miter lim="800000"/>
                <a:headEnd/>
                <a:tailEnd/>
              </a:ln>
              <a:effectLst/>
            </p:spPr>
            <p:txBody>
              <a:bodyPr anchor="ctr">
                <a:spAutoFit/>
              </a:bodyPr>
              <a:lstStyle/>
              <a:p>
                <a:endParaRPr lang="es-MX"/>
              </a:p>
            </p:txBody>
          </p:sp>
          <p:sp>
            <p:nvSpPr>
              <p:cNvPr id="692257" name="Freeform 33"/>
              <p:cNvSpPr>
                <a:spLocks/>
              </p:cNvSpPr>
              <p:nvPr/>
            </p:nvSpPr>
            <p:spPr bwMode="auto">
              <a:xfrm>
                <a:off x="3180" y="1889"/>
                <a:ext cx="132" cy="175"/>
              </a:xfrm>
              <a:custGeom>
                <a:avLst/>
                <a:gdLst/>
                <a:ahLst/>
                <a:cxnLst>
                  <a:cxn ang="0">
                    <a:pos x="54" y="138"/>
                  </a:cxn>
                  <a:cxn ang="0">
                    <a:pos x="17" y="125"/>
                  </a:cxn>
                  <a:cxn ang="0">
                    <a:pos x="79" y="0"/>
                  </a:cxn>
                  <a:cxn ang="0">
                    <a:pos x="54" y="138"/>
                  </a:cxn>
                </a:cxnLst>
                <a:rect l="0" t="0" r="r" b="b"/>
                <a:pathLst>
                  <a:path w="132" h="175">
                    <a:moveTo>
                      <a:pt x="54" y="138"/>
                    </a:moveTo>
                    <a:cubicBezTo>
                      <a:pt x="42" y="134"/>
                      <a:pt x="22" y="137"/>
                      <a:pt x="17" y="125"/>
                    </a:cubicBezTo>
                    <a:cubicBezTo>
                      <a:pt x="0" y="82"/>
                      <a:pt x="79" y="0"/>
                      <a:pt x="79" y="0"/>
                    </a:cubicBezTo>
                    <a:cubicBezTo>
                      <a:pt x="94" y="44"/>
                      <a:pt x="132" y="175"/>
                      <a:pt x="54" y="138"/>
                    </a:cubicBezTo>
                    <a:close/>
                  </a:path>
                </a:pathLst>
              </a:custGeom>
              <a:solidFill>
                <a:srgbClr val="FFFFCC"/>
              </a:solidFill>
              <a:ln w="38100" cap="flat" cmpd="sng">
                <a:solidFill>
                  <a:srgbClr val="000000"/>
                </a:solidFill>
                <a:prstDash val="solid"/>
                <a:round/>
                <a:headEnd type="none" w="med" len="med"/>
                <a:tailEnd type="none" w="med" len="med"/>
              </a:ln>
              <a:effectLst/>
            </p:spPr>
            <p:txBody>
              <a:bodyPr>
                <a:spAutoFit/>
              </a:bodyPr>
              <a:lstStyle/>
              <a:p>
                <a:endParaRPr lang="es-MX"/>
              </a:p>
            </p:txBody>
          </p:sp>
        </p:grpSp>
      </p:grpSp>
      <p:grpSp>
        <p:nvGrpSpPr>
          <p:cNvPr id="7" name="Group 41"/>
          <p:cNvGrpSpPr>
            <a:grpSpLocks/>
          </p:cNvGrpSpPr>
          <p:nvPr/>
        </p:nvGrpSpPr>
        <p:grpSpPr bwMode="auto">
          <a:xfrm>
            <a:off x="1524000" y="5410200"/>
            <a:ext cx="6324600" cy="762000"/>
            <a:chOff x="960" y="3408"/>
            <a:chExt cx="3984" cy="480"/>
          </a:xfrm>
        </p:grpSpPr>
        <p:sp>
          <p:nvSpPr>
            <p:cNvPr id="692258" name="Rectangle 34"/>
            <p:cNvSpPr>
              <a:spLocks noChangeArrowheads="1"/>
            </p:cNvSpPr>
            <p:nvPr/>
          </p:nvSpPr>
          <p:spPr bwMode="auto">
            <a:xfrm>
              <a:off x="960" y="3513"/>
              <a:ext cx="1104" cy="96"/>
            </a:xfrm>
            <a:prstGeom prst="rect">
              <a:avLst/>
            </a:prstGeom>
            <a:solidFill>
              <a:srgbClr val="FFC000"/>
            </a:solidFill>
            <a:ln w="38100">
              <a:solidFill>
                <a:srgbClr val="000000"/>
              </a:solidFill>
              <a:miter lim="800000"/>
              <a:headEnd/>
              <a:tailEnd/>
            </a:ln>
            <a:effectLst/>
          </p:spPr>
          <p:txBody>
            <a:bodyPr wrap="none" anchor="ctr">
              <a:spAutoFit/>
            </a:bodyPr>
            <a:lstStyle/>
            <a:p>
              <a:endParaRPr lang="es-MX"/>
            </a:p>
          </p:txBody>
        </p:sp>
        <p:sp>
          <p:nvSpPr>
            <p:cNvPr id="692259" name="Rectangle 35"/>
            <p:cNvSpPr>
              <a:spLocks noChangeArrowheads="1"/>
            </p:cNvSpPr>
            <p:nvPr/>
          </p:nvSpPr>
          <p:spPr bwMode="auto">
            <a:xfrm>
              <a:off x="2592" y="3513"/>
              <a:ext cx="1104" cy="96"/>
            </a:xfrm>
            <a:prstGeom prst="rect">
              <a:avLst/>
            </a:prstGeom>
            <a:solidFill>
              <a:srgbClr val="00B0F0"/>
            </a:solidFill>
            <a:ln w="38100">
              <a:solidFill>
                <a:srgbClr val="000000"/>
              </a:solidFill>
              <a:miter lim="800000"/>
              <a:headEnd/>
              <a:tailEnd/>
            </a:ln>
            <a:effectLst/>
          </p:spPr>
          <p:txBody>
            <a:bodyPr wrap="none" anchor="ctr">
              <a:spAutoFit/>
            </a:bodyPr>
            <a:lstStyle/>
            <a:p>
              <a:endParaRPr lang="es-MX"/>
            </a:p>
          </p:txBody>
        </p:sp>
        <p:sp>
          <p:nvSpPr>
            <p:cNvPr id="692260" name="Text Box 36"/>
            <p:cNvSpPr txBox="1">
              <a:spLocks noChangeArrowheads="1"/>
            </p:cNvSpPr>
            <p:nvPr/>
          </p:nvSpPr>
          <p:spPr bwMode="auto">
            <a:xfrm>
              <a:off x="3888" y="3408"/>
              <a:ext cx="1056" cy="327"/>
            </a:xfrm>
            <a:prstGeom prst="rect">
              <a:avLst/>
            </a:prstGeom>
            <a:noFill/>
            <a:ln w="38100">
              <a:noFill/>
              <a:miter lim="800000"/>
              <a:headEnd/>
              <a:tailEnd/>
            </a:ln>
            <a:effectLst/>
          </p:spPr>
          <p:txBody>
            <a:bodyPr>
              <a:spAutoFit/>
            </a:bodyPr>
            <a:lstStyle/>
            <a:p>
              <a:r>
                <a:rPr lang="en-US" dirty="0" err="1">
                  <a:effectLst>
                    <a:outerShdw blurRad="38100" dist="38100" dir="2700000" algn="tl">
                      <a:srgbClr val="000000"/>
                    </a:outerShdw>
                  </a:effectLst>
                </a:rPr>
                <a:t>R</a:t>
              </a:r>
              <a:r>
                <a:rPr lang="en-US" baseline="-25000" dirty="0" err="1">
                  <a:effectLst>
                    <a:outerShdw blurRad="38100" dist="38100" dir="2700000" algn="tl">
                      <a:srgbClr val="000000"/>
                    </a:outerShdw>
                  </a:effectLst>
                </a:rPr>
                <a:t>i</a:t>
              </a:r>
              <a:r>
                <a:rPr lang="en-US" dirty="0">
                  <a:effectLst>
                    <a:outerShdw blurRad="38100" dist="38100" dir="2700000" algn="tl">
                      <a:srgbClr val="000000"/>
                    </a:outerShdw>
                  </a:effectLst>
                </a:rPr>
                <a:t> &gt; </a:t>
              </a:r>
              <a:r>
                <a:rPr lang="en-US" dirty="0" err="1">
                  <a:effectLst>
                    <a:outerShdw blurRad="38100" dist="38100" dir="2700000" algn="tl">
                      <a:srgbClr val="000000"/>
                    </a:outerShdw>
                  </a:effectLst>
                </a:rPr>
                <a:t>R</a:t>
              </a:r>
              <a:r>
                <a:rPr lang="en-US" baseline="-25000" dirty="0" err="1">
                  <a:effectLst>
                    <a:outerShdw blurRad="38100" dist="38100" dir="2700000" algn="tl">
                      <a:srgbClr val="000000"/>
                    </a:outerShdw>
                  </a:effectLst>
                </a:rPr>
                <a:t>c</a:t>
              </a:r>
              <a:endParaRPr lang="en-US" dirty="0">
                <a:effectLst>
                  <a:outerShdw blurRad="38100" dist="38100" dir="2700000" algn="tl">
                    <a:srgbClr val="000000"/>
                  </a:outerShdw>
                </a:effectLst>
              </a:endParaRPr>
            </a:p>
          </p:txBody>
        </p:sp>
        <p:sp>
          <p:nvSpPr>
            <p:cNvPr id="692261" name="Text Box 37"/>
            <p:cNvSpPr txBox="1">
              <a:spLocks noChangeArrowheads="1"/>
            </p:cNvSpPr>
            <p:nvPr/>
          </p:nvSpPr>
          <p:spPr bwMode="auto">
            <a:xfrm>
              <a:off x="1152" y="3600"/>
              <a:ext cx="864" cy="288"/>
            </a:xfrm>
            <a:prstGeom prst="rect">
              <a:avLst/>
            </a:prstGeom>
            <a:noFill/>
            <a:ln w="38100">
              <a:noFill/>
              <a:miter lim="800000"/>
              <a:headEnd/>
              <a:tailEnd/>
            </a:ln>
            <a:effectLst/>
          </p:spPr>
          <p:txBody>
            <a:bodyPr>
              <a:spAutoFit/>
            </a:bodyPr>
            <a:lstStyle/>
            <a:p>
              <a:r>
                <a:rPr lang="en-US" sz="2400" dirty="0" err="1" smtClean="0">
                  <a:effectLst>
                    <a:outerShdw blurRad="38100" dist="38100" dir="2700000" algn="tl">
                      <a:srgbClr val="000000"/>
                    </a:outerShdw>
                  </a:effectLst>
                </a:rPr>
                <a:t>Cobre</a:t>
              </a:r>
              <a:endParaRPr lang="en-US" sz="2400" dirty="0">
                <a:effectLst>
                  <a:outerShdw blurRad="38100" dist="38100" dir="2700000" algn="tl">
                    <a:srgbClr val="000000"/>
                  </a:outerShdw>
                </a:effectLst>
              </a:endParaRPr>
            </a:p>
          </p:txBody>
        </p:sp>
        <p:sp>
          <p:nvSpPr>
            <p:cNvPr id="692262" name="Text Box 38"/>
            <p:cNvSpPr txBox="1">
              <a:spLocks noChangeArrowheads="1"/>
            </p:cNvSpPr>
            <p:nvPr/>
          </p:nvSpPr>
          <p:spPr bwMode="auto">
            <a:xfrm>
              <a:off x="2736" y="3600"/>
              <a:ext cx="864" cy="288"/>
            </a:xfrm>
            <a:prstGeom prst="rect">
              <a:avLst/>
            </a:prstGeom>
            <a:noFill/>
            <a:ln w="38100">
              <a:noFill/>
              <a:miter lim="800000"/>
              <a:headEnd/>
              <a:tailEnd/>
            </a:ln>
            <a:effectLst/>
          </p:spPr>
          <p:txBody>
            <a:bodyPr>
              <a:spAutoFit/>
            </a:bodyPr>
            <a:lstStyle/>
            <a:p>
              <a:r>
                <a:rPr lang="es-PE" sz="2400" dirty="0" smtClean="0">
                  <a:effectLst>
                    <a:outerShdw blurRad="38100" dist="38100" dir="2700000" algn="tl">
                      <a:srgbClr val="000000"/>
                    </a:outerShdw>
                  </a:effectLst>
                </a:rPr>
                <a:t>Hierro</a:t>
              </a:r>
              <a:endParaRPr lang="en-US" sz="2400" dirty="0">
                <a:effectLst>
                  <a:outerShdw blurRad="38100" dist="38100" dir="2700000" algn="tl">
                    <a:srgbClr val="000000"/>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92226"/>
                                        </p:tgtEl>
                                        <p:attrNameLst>
                                          <p:attrName>style.visibility</p:attrName>
                                        </p:attrNameLst>
                                      </p:cBhvr>
                                      <p:to>
                                        <p:strVal val="visible"/>
                                      </p:to>
                                    </p:set>
                                    <p:animEffect transition="in" filter="box(out)">
                                      <p:cBhvr>
                                        <p:cTn id="7" dur="500"/>
                                        <p:tgtEl>
                                          <p:spTgt spid="69222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92227"/>
                                        </p:tgtEl>
                                        <p:attrNameLst>
                                          <p:attrName>style.visibility</p:attrName>
                                        </p:attrNameLst>
                                      </p:cBhvr>
                                      <p:to>
                                        <p:strVal val="visible"/>
                                      </p:to>
                                    </p:set>
                                    <p:anim calcmode="lin" valueType="num">
                                      <p:cBhvr additive="base">
                                        <p:cTn id="11" dur="500" fill="hold"/>
                                        <p:tgtEl>
                                          <p:spTgt spid="692227"/>
                                        </p:tgtEl>
                                        <p:attrNameLst>
                                          <p:attrName>ppt_x</p:attrName>
                                        </p:attrNameLst>
                                      </p:cBhvr>
                                      <p:tavLst>
                                        <p:tav tm="0">
                                          <p:val>
                                            <p:strVal val="0-#ppt_w/2"/>
                                          </p:val>
                                        </p:tav>
                                        <p:tav tm="100000">
                                          <p:val>
                                            <p:strVal val="#ppt_x"/>
                                          </p:val>
                                        </p:tav>
                                      </p:tavLst>
                                    </p:anim>
                                    <p:anim calcmode="lin" valueType="num">
                                      <p:cBhvr additive="base">
                                        <p:cTn id="12" dur="500" fill="hold"/>
                                        <p:tgtEl>
                                          <p:spTgt spid="6922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Jungle Menu Command.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92236"/>
                                        </p:tgtEl>
                                        <p:attrNameLst>
                                          <p:attrName>style.visibility</p:attrName>
                                        </p:attrNameLst>
                                      </p:cBhvr>
                                      <p:to>
                                        <p:strVal val="visible"/>
                                      </p:to>
                                    </p:set>
                                    <p:animEffect transition="in" filter="wipe(left)">
                                      <p:cBhvr>
                                        <p:cTn id="27" dur="500"/>
                                        <p:tgtEl>
                                          <p:spTgt spid="692236"/>
                                        </p:tgtEl>
                                      </p:cBhvr>
                                    </p:animEffect>
                                  </p:childTnLst>
                                  <p:subTnLst>
                                    <p:audio>
                                      <p:cMediaNode>
                                        <p:cTn display="0" masterRel="sameClick">
                                          <p:stCondLst>
                                            <p:cond evt="begin" delay="0">
                                              <p:tn val="25"/>
                                            </p:cond>
                                          </p:stCondLst>
                                          <p:endCondLst>
                                            <p:cond evt="onStopAudio" delay="0">
                                              <p:tgtEl>
                                                <p:sldTgt/>
                                              </p:tgtEl>
                                            </p:cond>
                                          </p:endCondLst>
                                        </p:cTn>
                                        <p:tgtEl>
                                          <p:sndTgt r:embed="rId3" name="Jungle Menu Command.wav"/>
                                        </p:tgtEl>
                                      </p:cMediaNode>
                                    </p:audio>
                                  </p:sub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6" grpId="0" autoUpdateAnimBg="0"/>
      <p:bldP spid="692227" grpId="0" autoUpdateAnimBg="0"/>
      <p:bldP spid="69223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785818"/>
          </a:xfrm>
        </p:spPr>
        <p:txBody>
          <a:bodyPr/>
          <a:lstStyle/>
          <a:p>
            <a:pPr algn="ctr"/>
            <a:r>
              <a:rPr lang="es-MX" sz="3200" b="1" dirty="0" smtClean="0">
                <a:solidFill>
                  <a:srgbClr val="FFFF00"/>
                </a:solidFill>
                <a:latin typeface="Times New Roman" pitchFamily="18" charset="0"/>
                <a:cs typeface="Times New Roman" pitchFamily="18" charset="0"/>
              </a:rPr>
              <a:t>XI.	MATERIALES OHMICOS</a:t>
            </a:r>
            <a:endParaRPr lang="es-MX" sz="32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285720" y="857232"/>
            <a:ext cx="8858280" cy="5715040"/>
          </a:xfrm>
        </p:spPr>
        <p:txBody>
          <a:bodyPr/>
          <a:lstStyle/>
          <a:p>
            <a:pPr algn="just">
              <a:buNone/>
            </a:pPr>
            <a:r>
              <a:rPr lang="es-MX" sz="2800" dirty="0" smtClean="0">
                <a:solidFill>
                  <a:schemeClr val="tx1"/>
                </a:solidFill>
                <a:latin typeface="Times New Roman" pitchFamily="18" charset="0"/>
                <a:ea typeface="+mn-ea"/>
                <a:cs typeface="Times New Roman" pitchFamily="18" charset="0"/>
              </a:rPr>
              <a:t>	</a:t>
            </a:r>
            <a:r>
              <a:rPr lang="es-MX" sz="2400" dirty="0" smtClean="0">
                <a:solidFill>
                  <a:schemeClr val="tx1"/>
                </a:solidFill>
                <a:latin typeface="Times New Roman" pitchFamily="18" charset="0"/>
                <a:ea typeface="+mn-ea"/>
                <a:cs typeface="Times New Roman" pitchFamily="18" charset="0"/>
              </a:rPr>
              <a:t>. </a:t>
            </a:r>
          </a:p>
          <a:p>
            <a:endParaRPr lang="es-MX" sz="2000" dirty="0">
              <a:latin typeface="Times New Roman" pitchFamily="18" charset="0"/>
              <a:cs typeface="Times New Roman" pitchFamily="18" charset="0"/>
            </a:endParaRPr>
          </a:p>
        </p:txBody>
      </p:sp>
      <p:pic>
        <p:nvPicPr>
          <p:cNvPr id="140289" name="Picture 1"/>
          <p:cNvPicPr>
            <a:picLocks noChangeAspect="1" noChangeArrowheads="1"/>
          </p:cNvPicPr>
          <p:nvPr/>
        </p:nvPicPr>
        <p:blipFill>
          <a:blip r:embed="rId2" cstate="print">
            <a:lum bright="-20000" contrast="40000"/>
          </a:blip>
          <a:srcRect/>
          <a:stretch>
            <a:fillRect/>
          </a:stretch>
        </p:blipFill>
        <p:spPr bwMode="auto">
          <a:xfrm>
            <a:off x="5572132" y="1000108"/>
            <a:ext cx="3357586" cy="2617944"/>
          </a:xfrm>
          <a:prstGeom prst="rect">
            <a:avLst/>
          </a:prstGeom>
          <a:noFill/>
          <a:ln w="9525">
            <a:noFill/>
            <a:miter lim="800000"/>
            <a:headEnd/>
            <a:tailEnd/>
          </a:ln>
        </p:spPr>
      </p:pic>
      <p:pic>
        <p:nvPicPr>
          <p:cNvPr id="140291" name="Picture 3"/>
          <p:cNvPicPr>
            <a:picLocks noChangeAspect="1" noChangeArrowheads="1"/>
          </p:cNvPicPr>
          <p:nvPr/>
        </p:nvPicPr>
        <p:blipFill>
          <a:blip r:embed="rId3" cstate="print"/>
          <a:srcRect/>
          <a:stretch>
            <a:fillRect/>
          </a:stretch>
        </p:blipFill>
        <p:spPr bwMode="auto">
          <a:xfrm>
            <a:off x="428596" y="3857628"/>
            <a:ext cx="8492431" cy="3000371"/>
          </a:xfrm>
          <a:prstGeom prst="rect">
            <a:avLst/>
          </a:prstGeom>
          <a:noFill/>
          <a:ln w="9525">
            <a:noFill/>
            <a:miter lim="800000"/>
            <a:headEnd/>
            <a:tailEnd/>
          </a:ln>
        </p:spPr>
      </p:pic>
      <p:sp>
        <p:nvSpPr>
          <p:cNvPr id="6" name="5 Rectángulo"/>
          <p:cNvSpPr/>
          <p:nvPr/>
        </p:nvSpPr>
        <p:spPr bwMode="auto">
          <a:xfrm>
            <a:off x="500034" y="1000108"/>
            <a:ext cx="5000660" cy="2714644"/>
          </a:xfrm>
          <a:prstGeom prst="rect">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s-MX" sz="2800" dirty="0" smtClean="0">
                <a:cs typeface="Times New Roman" pitchFamily="18" charset="0"/>
              </a:rPr>
              <a:t>Para el caso de elementos como los resistores que obedecen la ley de Ohm, su gráfica intensidad de corriente en función de la diferencia de potencial es una línea recta</a:t>
            </a:r>
            <a:endParaRPr kumimoji="0" lang="es-MX" sz="2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785818"/>
          </a:xfrm>
        </p:spPr>
        <p:txBody>
          <a:bodyPr/>
          <a:lstStyle/>
          <a:p>
            <a:pPr algn="ctr"/>
            <a:r>
              <a:rPr lang="es-MX" sz="3200" b="1" dirty="0" smtClean="0">
                <a:solidFill>
                  <a:srgbClr val="FFFF00"/>
                </a:solidFill>
                <a:latin typeface="Times New Roman" pitchFamily="18" charset="0"/>
                <a:cs typeface="Times New Roman" pitchFamily="18" charset="0"/>
              </a:rPr>
              <a:t>XII.	MATERIALES NO OHMICOS</a:t>
            </a:r>
            <a:endParaRPr lang="es-MX" sz="32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285720" y="857232"/>
            <a:ext cx="8858280" cy="5715040"/>
          </a:xfrm>
        </p:spPr>
        <p:txBody>
          <a:bodyPr/>
          <a:lstStyle/>
          <a:p>
            <a:pPr algn="just">
              <a:buNone/>
            </a:pPr>
            <a:r>
              <a:rPr lang="es-MX" sz="2800" dirty="0" smtClean="0">
                <a:solidFill>
                  <a:schemeClr val="tx1"/>
                </a:solidFill>
                <a:latin typeface="Times New Roman" pitchFamily="18" charset="0"/>
                <a:ea typeface="+mn-ea"/>
                <a:cs typeface="Times New Roman" pitchFamily="18" charset="0"/>
              </a:rPr>
              <a:t>	 	</a:t>
            </a:r>
          </a:p>
          <a:p>
            <a:pPr>
              <a:buNone/>
            </a:pPr>
            <a:endParaRPr lang="es-MX" sz="2000" dirty="0">
              <a:latin typeface="Times New Roman" pitchFamily="18" charset="0"/>
              <a:cs typeface="Times New Roman" pitchFamily="18" charset="0"/>
            </a:endParaRPr>
          </a:p>
        </p:txBody>
      </p:sp>
      <p:pic>
        <p:nvPicPr>
          <p:cNvPr id="5" name="Picture 2" descr="Solid state electronic components"/>
          <p:cNvPicPr>
            <a:picLocks noChangeAspect="1" noChangeArrowheads="1"/>
          </p:cNvPicPr>
          <p:nvPr/>
        </p:nvPicPr>
        <p:blipFill>
          <a:blip r:embed="rId3" cstate="print">
            <a:lum bright="-20000" contrast="40000"/>
          </a:blip>
          <a:srcRect/>
          <a:stretch>
            <a:fillRect/>
          </a:stretch>
        </p:blipFill>
        <p:spPr bwMode="auto">
          <a:xfrm>
            <a:off x="6078537" y="3501008"/>
            <a:ext cx="3065463" cy="1808162"/>
          </a:xfrm>
          <a:prstGeom prst="rect">
            <a:avLst/>
          </a:prstGeom>
          <a:noFill/>
          <a:ln w="9525">
            <a:noFill/>
            <a:miter lim="800000"/>
            <a:headEnd/>
            <a:tailEnd/>
          </a:ln>
        </p:spPr>
      </p:pic>
      <p:pic>
        <p:nvPicPr>
          <p:cNvPr id="6" name="Picture 2" descr="c12f11"/>
          <p:cNvPicPr preferRelativeResize="0">
            <a:picLocks noChangeAspect="1" noChangeArrowheads="1"/>
          </p:cNvPicPr>
          <p:nvPr>
            <p:custDataLst>
              <p:tags r:id="rId1"/>
            </p:custDataLst>
          </p:nvPr>
        </p:nvPicPr>
        <p:blipFill>
          <a:blip r:embed="rId4" cstate="print">
            <a:lum bright="-20000" contrast="40000"/>
          </a:blip>
          <a:srcRect b="74783"/>
          <a:stretch>
            <a:fillRect/>
          </a:stretch>
        </p:blipFill>
        <p:spPr bwMode="auto">
          <a:xfrm>
            <a:off x="5643570" y="857232"/>
            <a:ext cx="3457038" cy="2571768"/>
          </a:xfrm>
          <a:prstGeom prst="rect">
            <a:avLst/>
          </a:prstGeom>
          <a:noFill/>
          <a:ln w="9525">
            <a:noFill/>
            <a:miter lim="800000"/>
            <a:headEnd/>
            <a:tailEnd/>
          </a:ln>
        </p:spPr>
      </p:pic>
      <p:pic>
        <p:nvPicPr>
          <p:cNvPr id="176130" name="Picture 2"/>
          <p:cNvPicPr>
            <a:picLocks noChangeAspect="1" noChangeArrowheads="1"/>
          </p:cNvPicPr>
          <p:nvPr/>
        </p:nvPicPr>
        <p:blipFill>
          <a:blip r:embed="rId5" cstate="print">
            <a:lum bright="-20000" contrast="40000"/>
          </a:blip>
          <a:srcRect/>
          <a:stretch>
            <a:fillRect/>
          </a:stretch>
        </p:blipFill>
        <p:spPr bwMode="auto">
          <a:xfrm>
            <a:off x="142844" y="4143380"/>
            <a:ext cx="6018336" cy="2500329"/>
          </a:xfrm>
          <a:prstGeom prst="rect">
            <a:avLst/>
          </a:prstGeom>
          <a:noFill/>
          <a:ln w="9525">
            <a:noFill/>
            <a:miter lim="800000"/>
            <a:headEnd/>
            <a:tailEnd/>
          </a:ln>
        </p:spPr>
      </p:pic>
      <p:sp>
        <p:nvSpPr>
          <p:cNvPr id="7" name="6 Rectángulo"/>
          <p:cNvSpPr/>
          <p:nvPr/>
        </p:nvSpPr>
        <p:spPr bwMode="auto">
          <a:xfrm>
            <a:off x="397042" y="785794"/>
            <a:ext cx="4960776" cy="321471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buNone/>
            </a:pPr>
            <a:r>
              <a:rPr lang="es-MX" sz="2800" dirty="0" smtClean="0">
                <a:cs typeface="Times New Roman" pitchFamily="18" charset="0"/>
              </a:rPr>
              <a:t>Existen además dispositivos que no cumplen con la ley de Ohm, destacan los diodos, transistores, etc.</a:t>
            </a:r>
          </a:p>
          <a:p>
            <a:pPr algn="just">
              <a:buNone/>
            </a:pPr>
            <a:r>
              <a:rPr lang="es-MX" sz="2800" dirty="0" smtClean="0">
                <a:cs typeface="Times New Roman" pitchFamily="18" charset="0"/>
              </a:rPr>
              <a:t>La relación  corriente - voltaje no es lineal véase la figura.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55030" y="178385"/>
            <a:ext cx="7808495" cy="582594"/>
          </a:xfrm>
        </p:spPr>
        <p:txBody>
          <a:bodyPr/>
          <a:lstStyle/>
          <a:p>
            <a:pPr algn="ctr"/>
            <a:r>
              <a:rPr lang="es-MX" sz="3200" b="1" dirty="0" smtClean="0">
                <a:solidFill>
                  <a:srgbClr val="FFFF00"/>
                </a:solidFill>
                <a:latin typeface="Times New Roman" pitchFamily="18" charset="0"/>
                <a:ea typeface="+mj-ea"/>
                <a:cs typeface="Times New Roman" pitchFamily="18" charset="0"/>
              </a:rPr>
              <a:t>2.1.		Flujo de carga en conductores_3</a:t>
            </a:r>
            <a:endParaRPr lang="es-MX" sz="3200" dirty="0">
              <a:latin typeface="Times New Roman" pitchFamily="18" charset="0"/>
              <a:cs typeface="Times New Roman" pitchFamily="18" charset="0"/>
            </a:endParaRPr>
          </a:p>
        </p:txBody>
      </p:sp>
      <p:sp>
        <p:nvSpPr>
          <p:cNvPr id="3" name="2 Marcador de contenido"/>
          <p:cNvSpPr>
            <a:spLocks noGrp="1"/>
          </p:cNvSpPr>
          <p:nvPr>
            <p:ph idx="1"/>
          </p:nvPr>
        </p:nvSpPr>
        <p:spPr>
          <a:xfrm>
            <a:off x="372978" y="721895"/>
            <a:ext cx="8556739" cy="5993253"/>
          </a:xfrm>
        </p:spPr>
        <p:txBody>
          <a:bodyPr/>
          <a:lstStyle/>
          <a:p>
            <a:pPr algn="just">
              <a:buFont typeface="Wingdings" pitchFamily="2" charset="2"/>
              <a:buChar char="Ø"/>
            </a:pPr>
            <a:r>
              <a:rPr lang="es-MX" sz="2800" dirty="0" smtClean="0">
                <a:solidFill>
                  <a:srgbClr val="00FF00"/>
                </a:solidFill>
              </a:rPr>
              <a:t>Cuando los electrones de la capa más externa (electrones de valencia) adquieren suficiente energía abandona la orbita.</a:t>
            </a:r>
          </a:p>
          <a:p>
            <a:pPr algn="just">
              <a:buFont typeface="Wingdings" pitchFamily="2" charset="2"/>
              <a:buChar char="Ø"/>
            </a:pPr>
            <a:r>
              <a:rPr lang="es-MX" sz="2800" dirty="0" smtClean="0"/>
              <a:t>Los demás electrones permanecen en sus órbitas girando alrededor del núcleo debido a la atracción electrostática.</a:t>
            </a:r>
          </a:p>
          <a:p>
            <a:pPr>
              <a:buNone/>
            </a:pPr>
            <a:endParaRPr lang="es-MX" sz="2800" dirty="0">
              <a:solidFill>
                <a:schemeClr val="accent4">
                  <a:lumMod val="10000"/>
                </a:schemeClr>
              </a:solidFill>
            </a:endParaRPr>
          </a:p>
        </p:txBody>
      </p:sp>
      <p:pic>
        <p:nvPicPr>
          <p:cNvPr id="845825" name="Picture 1"/>
          <p:cNvPicPr>
            <a:picLocks noChangeAspect="1" noChangeArrowheads="1"/>
          </p:cNvPicPr>
          <p:nvPr/>
        </p:nvPicPr>
        <p:blipFill>
          <a:blip r:embed="rId3" cstate="print">
            <a:lum bright="-20000" contrast="40000"/>
          </a:blip>
          <a:srcRect/>
          <a:stretch>
            <a:fillRect/>
          </a:stretch>
        </p:blipFill>
        <p:spPr bwMode="auto">
          <a:xfrm>
            <a:off x="3541294" y="3277101"/>
            <a:ext cx="5334000" cy="3400425"/>
          </a:xfrm>
          <a:prstGeom prst="rect">
            <a:avLst/>
          </a:prstGeom>
          <a:noFill/>
          <a:ln w="9525">
            <a:noFill/>
            <a:miter lim="800000"/>
            <a:headEnd/>
            <a:tailEnd/>
          </a:ln>
        </p:spPr>
      </p:pic>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571504"/>
          </a:xfrm>
        </p:spPr>
        <p:txBody>
          <a:bodyPr/>
          <a:lstStyle/>
          <a:p>
            <a:pPr algn="ctr"/>
            <a:r>
              <a:rPr lang="es-MX" sz="3200" b="1" dirty="0" smtClean="0">
                <a:solidFill>
                  <a:srgbClr val="FFFF00"/>
                </a:solidFill>
                <a:latin typeface="Times New Roman" pitchFamily="18" charset="0"/>
                <a:cs typeface="Times New Roman" pitchFamily="18" charset="0"/>
              </a:rPr>
              <a:t>XII.	MATERIALES NO OHMICOS</a:t>
            </a:r>
            <a:endParaRPr lang="es-MX" sz="32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385010" y="571480"/>
            <a:ext cx="8758989" cy="6286520"/>
          </a:xfrm>
        </p:spPr>
        <p:txBody>
          <a:bodyPr/>
          <a:lstStyle/>
          <a:p>
            <a:pPr algn="just">
              <a:buFont typeface="Wingdings" pitchFamily="2" charset="2"/>
              <a:buChar char="Ø"/>
            </a:pPr>
            <a:r>
              <a:rPr lang="es-MX" sz="2000" dirty="0" smtClean="0">
                <a:solidFill>
                  <a:schemeClr val="tx1"/>
                </a:solidFill>
                <a:latin typeface="Times New Roman" pitchFamily="18" charset="0"/>
                <a:ea typeface="+mn-ea"/>
                <a:cs typeface="Times New Roman" pitchFamily="18" charset="0"/>
              </a:rPr>
              <a:t> </a:t>
            </a:r>
            <a:r>
              <a:rPr lang="es-MX" sz="2200" dirty="0" smtClean="0">
                <a:latin typeface="Times New Roman" pitchFamily="18" charset="0"/>
                <a:cs typeface="Times New Roman" pitchFamily="18" charset="0"/>
              </a:rPr>
              <a:t>Uno de los  elementos más usuales en electrónica son los diodos </a:t>
            </a:r>
            <a:r>
              <a:rPr lang="es-MX" sz="2200" dirty="0" smtClean="0">
                <a:solidFill>
                  <a:srgbClr val="FFFF00"/>
                </a:solidFill>
                <a:latin typeface="Times New Roman" pitchFamily="18" charset="0"/>
                <a:cs typeface="Times New Roman" pitchFamily="18" charset="0"/>
              </a:rPr>
              <a:t>n-p</a:t>
            </a:r>
            <a:r>
              <a:rPr lang="es-MX" sz="2200" dirty="0" smtClean="0">
                <a:latin typeface="Times New Roman" pitchFamily="18" charset="0"/>
                <a:cs typeface="Times New Roman" pitchFamily="18" charset="0"/>
              </a:rPr>
              <a:t> o </a:t>
            </a:r>
          </a:p>
          <a:p>
            <a:pPr algn="just">
              <a:buNone/>
            </a:pPr>
            <a:r>
              <a:rPr lang="es-MX" sz="2200" dirty="0" smtClean="0">
                <a:latin typeface="Times New Roman" pitchFamily="18" charset="0"/>
                <a:cs typeface="Times New Roman" pitchFamily="18" charset="0"/>
              </a:rPr>
              <a:t>	</a:t>
            </a:r>
            <a:r>
              <a:rPr lang="es-MX" sz="2200" dirty="0" smtClean="0">
                <a:solidFill>
                  <a:srgbClr val="FFFF00"/>
                </a:solidFill>
                <a:latin typeface="Times New Roman" pitchFamily="18" charset="0"/>
                <a:cs typeface="Times New Roman" pitchFamily="18" charset="0"/>
              </a:rPr>
              <a:t>p-n.</a:t>
            </a:r>
          </a:p>
          <a:p>
            <a:pPr algn="just">
              <a:buFont typeface="Wingdings" pitchFamily="2" charset="2"/>
              <a:buChar char="Ø"/>
            </a:pPr>
            <a:r>
              <a:rPr lang="es-MX" sz="2200" dirty="0" smtClean="0">
                <a:solidFill>
                  <a:schemeClr val="tx1"/>
                </a:solidFill>
                <a:latin typeface="Times New Roman" pitchFamily="18" charset="0"/>
                <a:ea typeface="+mn-ea"/>
                <a:cs typeface="Times New Roman" pitchFamily="18" charset="0"/>
              </a:rPr>
              <a:t>En los semiconductores intrínsecos hay pocos electrones de conducción </a:t>
            </a:r>
            <a:r>
              <a:rPr lang="es-MX" sz="2200" dirty="0" err="1" smtClean="0">
                <a:solidFill>
                  <a:schemeClr val="tx1"/>
                </a:solidFill>
                <a:latin typeface="Times New Roman" pitchFamily="18" charset="0"/>
                <a:ea typeface="+mn-ea"/>
                <a:cs typeface="Times New Roman" pitchFamily="18" charset="0"/>
              </a:rPr>
              <a:t>deslocalizados</a:t>
            </a:r>
            <a:r>
              <a:rPr lang="es-MX" sz="2200" dirty="0" smtClean="0">
                <a:solidFill>
                  <a:schemeClr val="tx1"/>
                </a:solidFill>
                <a:latin typeface="Times New Roman" pitchFamily="18" charset="0"/>
                <a:ea typeface="+mn-ea"/>
                <a:cs typeface="Times New Roman" pitchFamily="18" charset="0"/>
              </a:rPr>
              <a:t>, su número depende exponencialmente  de la temperatura.</a:t>
            </a:r>
          </a:p>
          <a:p>
            <a:pPr algn="just">
              <a:buFont typeface="Wingdings" pitchFamily="2" charset="2"/>
              <a:buChar char="Ø"/>
            </a:pPr>
            <a:r>
              <a:rPr lang="es-MX" sz="2200" dirty="0" smtClean="0">
                <a:latin typeface="Times New Roman" pitchFamily="18" charset="0"/>
                <a:cs typeface="Times New Roman" pitchFamily="18" charset="0"/>
              </a:rPr>
              <a:t>En un semiconductor extrínseco los portadores son controlados mediante el dopado</a:t>
            </a:r>
          </a:p>
          <a:p>
            <a:pPr algn="just">
              <a:buFont typeface="Wingdings" pitchFamily="2" charset="2"/>
              <a:buChar char="Ø"/>
            </a:pPr>
            <a:r>
              <a:rPr lang="es-MX" sz="2200" dirty="0" smtClean="0">
                <a:solidFill>
                  <a:schemeClr val="tx1"/>
                </a:solidFill>
                <a:latin typeface="Times New Roman" pitchFamily="18" charset="0"/>
                <a:ea typeface="+mn-ea"/>
                <a:cs typeface="Times New Roman" pitchFamily="18" charset="0"/>
              </a:rPr>
              <a:t>Cuando un diodo se encuentra trabajando ambos portadores fluyen hacia la unión, combinándose en esta, dando un flujo neto d</a:t>
            </a:r>
            <a:r>
              <a:rPr lang="es-MX" sz="2400" dirty="0" smtClean="0">
                <a:solidFill>
                  <a:schemeClr val="tx1"/>
                </a:solidFill>
                <a:latin typeface="Times New Roman" pitchFamily="18" charset="0"/>
                <a:ea typeface="+mn-ea"/>
                <a:cs typeface="Times New Roman" pitchFamily="18" charset="0"/>
              </a:rPr>
              <a:t>e carga</a:t>
            </a:r>
          </a:p>
          <a:p>
            <a:pPr algn="just">
              <a:buNone/>
            </a:pPr>
            <a:endParaRPr lang="es-MX" sz="2800" dirty="0" smtClean="0">
              <a:solidFill>
                <a:schemeClr val="tx1"/>
              </a:solidFill>
              <a:latin typeface="Times New Roman" pitchFamily="18" charset="0"/>
              <a:ea typeface="+mn-ea"/>
              <a:cs typeface="Times New Roman" pitchFamily="18" charset="0"/>
            </a:endParaRPr>
          </a:p>
          <a:p>
            <a:pPr>
              <a:buNone/>
            </a:pPr>
            <a:endParaRPr lang="es-MX" sz="2000" dirty="0">
              <a:latin typeface="Times New Roman" pitchFamily="18" charset="0"/>
              <a:cs typeface="Times New Roman" pitchFamily="18" charset="0"/>
            </a:endParaRPr>
          </a:p>
        </p:txBody>
      </p:sp>
      <p:pic>
        <p:nvPicPr>
          <p:cNvPr id="9" name="Picture 6" descr="diode"/>
          <p:cNvPicPr>
            <a:picLocks noChangeAspect="1" noChangeArrowheads="1"/>
          </p:cNvPicPr>
          <p:nvPr/>
        </p:nvPicPr>
        <p:blipFill>
          <a:blip r:embed="rId2" cstate="print"/>
          <a:srcRect/>
          <a:stretch>
            <a:fillRect/>
          </a:stretch>
        </p:blipFill>
        <p:spPr bwMode="auto">
          <a:xfrm>
            <a:off x="274440" y="3810253"/>
            <a:ext cx="2653411" cy="2857520"/>
          </a:xfrm>
          <a:prstGeom prst="rect">
            <a:avLst/>
          </a:prstGeom>
          <a:noFill/>
          <a:ln w="9525">
            <a:noFill/>
            <a:miter lim="800000"/>
            <a:headEnd/>
            <a:tailEnd/>
          </a:ln>
        </p:spPr>
      </p:pic>
      <p:pic>
        <p:nvPicPr>
          <p:cNvPr id="10" name="Picture 5" descr="led-depletion"/>
          <p:cNvPicPr>
            <a:picLocks noChangeAspect="1" noChangeArrowheads="1"/>
          </p:cNvPicPr>
          <p:nvPr/>
        </p:nvPicPr>
        <p:blipFill>
          <a:blip r:embed="rId3" cstate="print"/>
          <a:srcRect/>
          <a:stretch>
            <a:fillRect/>
          </a:stretch>
        </p:blipFill>
        <p:spPr bwMode="auto">
          <a:xfrm>
            <a:off x="3000364" y="3857628"/>
            <a:ext cx="3028950" cy="2790825"/>
          </a:xfrm>
          <a:prstGeom prst="rect">
            <a:avLst/>
          </a:prstGeom>
          <a:noFill/>
          <a:ln w="9525">
            <a:noFill/>
            <a:miter lim="800000"/>
            <a:headEnd/>
            <a:tailEnd/>
          </a:ln>
        </p:spPr>
      </p:pic>
      <p:pic>
        <p:nvPicPr>
          <p:cNvPr id="11" name="Picture 8" descr="led-right"/>
          <p:cNvPicPr>
            <a:picLocks noChangeAspect="1" noChangeArrowheads="1"/>
          </p:cNvPicPr>
          <p:nvPr/>
        </p:nvPicPr>
        <p:blipFill>
          <a:blip r:embed="rId4" cstate="print"/>
          <a:srcRect/>
          <a:stretch>
            <a:fillRect/>
          </a:stretch>
        </p:blipFill>
        <p:spPr>
          <a:xfrm>
            <a:off x="6096000" y="3857628"/>
            <a:ext cx="3048000" cy="2771775"/>
          </a:xfrm>
          <a:prstGeom prst="rect">
            <a:avLst/>
          </a:prstGeom>
          <a:noFill/>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1071570"/>
          </a:xfrm>
        </p:spPr>
        <p:txBody>
          <a:bodyPr/>
          <a:lstStyle/>
          <a:p>
            <a:pPr lvl="1" algn="ctr"/>
            <a:r>
              <a:rPr lang="es-MX" sz="3200" b="1" dirty="0" smtClean="0">
                <a:solidFill>
                  <a:srgbClr val="FFFF00"/>
                </a:solidFill>
                <a:latin typeface="Times New Roman" pitchFamily="18" charset="0"/>
                <a:cs typeface="Times New Roman" pitchFamily="18" charset="0"/>
              </a:rPr>
              <a:t/>
            </a:r>
            <a:br>
              <a:rPr lang="es-MX" sz="3200" b="1" dirty="0" smtClean="0">
                <a:solidFill>
                  <a:srgbClr val="FFFF00"/>
                </a:solidFill>
                <a:latin typeface="Times New Roman" pitchFamily="18" charset="0"/>
                <a:cs typeface="Times New Roman" pitchFamily="18" charset="0"/>
              </a:rPr>
            </a:br>
            <a:r>
              <a:rPr lang="es-MX" sz="3200" b="1" dirty="0" smtClean="0">
                <a:solidFill>
                  <a:srgbClr val="FFFF00"/>
                </a:solidFill>
                <a:latin typeface="Times New Roman" pitchFamily="18" charset="0"/>
                <a:cs typeface="Times New Roman" pitchFamily="18" charset="0"/>
              </a:rPr>
              <a:t>XIII.	VARIACIÓN DE LA RESISTENCIA CON LA TEMPERATURA.</a:t>
            </a:r>
            <a:r>
              <a:rPr lang="es-MX" sz="5400" dirty="0" smtClean="0">
                <a:latin typeface="Times New Roman" pitchFamily="18" charset="0"/>
                <a:cs typeface="Times New Roman" pitchFamily="18" charset="0"/>
              </a:rPr>
              <a:t/>
            </a:r>
            <a:br>
              <a:rPr lang="es-MX" sz="5400" dirty="0" smtClean="0">
                <a:latin typeface="Times New Roman" pitchFamily="18" charset="0"/>
                <a:cs typeface="Times New Roman" pitchFamily="18" charset="0"/>
              </a:rPr>
            </a:b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385010" y="1118937"/>
            <a:ext cx="8579477" cy="5739063"/>
          </a:xfrm>
        </p:spPr>
        <p:txBody>
          <a:bodyPr/>
          <a:lstStyle/>
          <a:p>
            <a:pPr algn="just"/>
            <a:r>
              <a:rPr lang="es-MX" sz="2800" dirty="0" smtClean="0">
                <a:solidFill>
                  <a:schemeClr val="tx1"/>
                </a:solidFill>
                <a:ea typeface="+mn-ea"/>
                <a:cs typeface="Times New Roman" pitchFamily="18" charset="0"/>
              </a:rPr>
              <a:t>Se ha visto anteriormente que la resistividad de un conductor varía de manera lineal con la temperatura de acuerdo con la ecuación </a:t>
            </a:r>
          </a:p>
          <a:p>
            <a:pPr algn="just"/>
            <a:endParaRPr lang="es-MX" sz="2800" dirty="0" smtClean="0">
              <a:cs typeface="Times New Roman" pitchFamily="18" charset="0"/>
            </a:endParaRPr>
          </a:p>
          <a:p>
            <a:pPr algn="just"/>
            <a:r>
              <a:rPr lang="es-MX" sz="2800" dirty="0" smtClean="0">
                <a:solidFill>
                  <a:schemeClr val="tx1"/>
                </a:solidFill>
                <a:ea typeface="+mn-ea"/>
                <a:cs typeface="Times New Roman" pitchFamily="18" charset="0"/>
              </a:rPr>
              <a:t>Por otro lado, debido a que la resistencia es proporcional a la resistividad, entonces, se puede escribir la resistencia del conductor en función de la temperatura, esto es</a:t>
            </a:r>
          </a:p>
          <a:p>
            <a:pPr algn="just"/>
            <a:endParaRPr lang="es-MX" sz="2400" dirty="0" smtClean="0">
              <a:solidFill>
                <a:schemeClr val="tx1"/>
              </a:solidFill>
              <a:latin typeface="Times New Roman" pitchFamily="18" charset="0"/>
              <a:ea typeface="+mn-ea"/>
              <a:cs typeface="Times New Roman" pitchFamily="18" charset="0"/>
            </a:endParaRPr>
          </a:p>
          <a:p>
            <a:r>
              <a:rPr lang="es-MX" sz="2400" dirty="0" smtClean="0">
                <a:solidFill>
                  <a:schemeClr val="tx1"/>
                </a:solidFill>
                <a:latin typeface="Times New Roman" pitchFamily="18" charset="0"/>
                <a:ea typeface="+mn-ea"/>
                <a:cs typeface="Times New Roman" pitchFamily="18" charset="0"/>
              </a:rPr>
              <a:t> </a:t>
            </a:r>
          </a:p>
          <a:p>
            <a:endParaRPr lang="es-MX" sz="2400" dirty="0">
              <a:latin typeface="Times New Roman" pitchFamily="18" charset="0"/>
              <a:cs typeface="Times New Roman" pitchFamily="18" charset="0"/>
            </a:endParaRPr>
          </a:p>
        </p:txBody>
      </p:sp>
      <p:sp>
        <p:nvSpPr>
          <p:cNvPr id="144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4385" name="Object 1"/>
          <p:cNvGraphicFramePr>
            <a:graphicFrameLocks noChangeAspect="1"/>
          </p:cNvGraphicFramePr>
          <p:nvPr/>
        </p:nvGraphicFramePr>
        <p:xfrm>
          <a:off x="1643042" y="2485919"/>
          <a:ext cx="6169318" cy="943081"/>
        </p:xfrm>
        <a:graphic>
          <a:graphicData uri="http://schemas.openxmlformats.org/presentationml/2006/ole">
            <p:oleObj spid="_x0000_s705538" name="Equation" r:id="rId3" imgW="1498320" imgH="228600" progId="Equation.DSMT4">
              <p:embed/>
            </p:oleObj>
          </a:graphicData>
        </a:graphic>
      </p:graphicFrame>
      <p:sp>
        <p:nvSpPr>
          <p:cNvPr id="144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4387" name="Object 3"/>
          <p:cNvGraphicFramePr>
            <a:graphicFrameLocks noChangeAspect="1"/>
          </p:cNvGraphicFramePr>
          <p:nvPr/>
        </p:nvGraphicFramePr>
        <p:xfrm>
          <a:off x="1487383" y="5351945"/>
          <a:ext cx="6888828" cy="1026742"/>
        </p:xfrm>
        <a:graphic>
          <a:graphicData uri="http://schemas.openxmlformats.org/presentationml/2006/ole">
            <p:oleObj spid="_x0000_s705539" name="Equation" r:id="rId4" imgW="1498320" imgH="228600" progId="Equation.DSMT4">
              <p:embed/>
            </p:oleObj>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85728"/>
            <a:ext cx="7772400" cy="857256"/>
          </a:xfrm>
        </p:spPr>
        <p:txBody>
          <a:bodyPr/>
          <a:lstStyle/>
          <a:p>
            <a:pPr algn="ctr"/>
            <a:r>
              <a:rPr lang="es-MX" sz="3200" b="1" dirty="0" smtClean="0">
                <a:solidFill>
                  <a:srgbClr val="FFFF00"/>
                </a:solidFill>
                <a:latin typeface="Times New Roman" pitchFamily="18" charset="0"/>
                <a:cs typeface="Times New Roman" pitchFamily="18" charset="0"/>
              </a:rPr>
              <a:t>XIII.	VARIACIÓN DE LA RESISTENCIA CON LA TEMPERATURA.</a:t>
            </a:r>
            <a:endParaRPr lang="es-MX" sz="3200" dirty="0"/>
          </a:p>
        </p:txBody>
      </p:sp>
      <p:sp>
        <p:nvSpPr>
          <p:cNvPr id="3" name="2 Marcador de contenido"/>
          <p:cNvSpPr>
            <a:spLocks noGrp="1"/>
          </p:cNvSpPr>
          <p:nvPr>
            <p:ph idx="1"/>
          </p:nvPr>
        </p:nvSpPr>
        <p:spPr>
          <a:xfrm>
            <a:off x="409074" y="1203158"/>
            <a:ext cx="8449206" cy="5440552"/>
          </a:xfrm>
        </p:spPr>
        <p:txBody>
          <a:bodyPr/>
          <a:lstStyle/>
          <a:p>
            <a:pPr algn="just"/>
            <a:r>
              <a:rPr lang="es-MX" sz="2800" dirty="0" smtClean="0"/>
              <a:t>En las figuras se muestran las variaciones de la resistividad con la temperatura para un metal, un semiconductor y un superconductor</a:t>
            </a:r>
            <a:endParaRPr lang="es-MX" sz="2800" dirty="0"/>
          </a:p>
        </p:txBody>
      </p:sp>
      <p:pic>
        <p:nvPicPr>
          <p:cNvPr id="177154" name="Picture 2"/>
          <p:cNvPicPr>
            <a:picLocks noChangeAspect="1" noChangeArrowheads="1"/>
          </p:cNvPicPr>
          <p:nvPr/>
        </p:nvPicPr>
        <p:blipFill>
          <a:blip r:embed="rId2" cstate="print">
            <a:lum bright="-20000" contrast="40000"/>
          </a:blip>
          <a:srcRect/>
          <a:stretch>
            <a:fillRect/>
          </a:stretch>
        </p:blipFill>
        <p:spPr bwMode="auto">
          <a:xfrm>
            <a:off x="332206" y="4143380"/>
            <a:ext cx="3093394" cy="2276477"/>
          </a:xfrm>
          <a:prstGeom prst="rect">
            <a:avLst/>
          </a:prstGeom>
          <a:noFill/>
          <a:ln w="9525">
            <a:noFill/>
            <a:miter lim="800000"/>
            <a:headEnd/>
            <a:tailEnd/>
          </a:ln>
        </p:spPr>
      </p:pic>
      <p:pic>
        <p:nvPicPr>
          <p:cNvPr id="177155" name="Picture 3"/>
          <p:cNvPicPr>
            <a:picLocks noChangeAspect="1" noChangeArrowheads="1"/>
          </p:cNvPicPr>
          <p:nvPr/>
        </p:nvPicPr>
        <p:blipFill>
          <a:blip r:embed="rId3" cstate="print">
            <a:lum bright="-20000" contrast="40000"/>
          </a:blip>
          <a:srcRect/>
          <a:stretch>
            <a:fillRect/>
          </a:stretch>
        </p:blipFill>
        <p:spPr bwMode="auto">
          <a:xfrm>
            <a:off x="3538027" y="4108037"/>
            <a:ext cx="2655131" cy="2328865"/>
          </a:xfrm>
          <a:prstGeom prst="rect">
            <a:avLst/>
          </a:prstGeom>
          <a:noFill/>
          <a:ln w="9525">
            <a:noFill/>
            <a:miter lim="800000"/>
            <a:headEnd/>
            <a:tailEnd/>
          </a:ln>
        </p:spPr>
      </p:pic>
      <p:pic>
        <p:nvPicPr>
          <p:cNvPr id="177156" name="Picture 4"/>
          <p:cNvPicPr>
            <a:picLocks noChangeAspect="1" noChangeArrowheads="1"/>
          </p:cNvPicPr>
          <p:nvPr/>
        </p:nvPicPr>
        <p:blipFill>
          <a:blip r:embed="rId4" cstate="print">
            <a:lum bright="-20000" contrast="40000"/>
          </a:blip>
          <a:srcRect/>
          <a:stretch>
            <a:fillRect/>
          </a:stretch>
        </p:blipFill>
        <p:spPr bwMode="auto">
          <a:xfrm>
            <a:off x="6321855" y="4037350"/>
            <a:ext cx="2643206" cy="2503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395536" y="260648"/>
            <a:ext cx="8208912" cy="1143000"/>
          </a:xfrm>
        </p:spPr>
        <p:txBody>
          <a:bodyPr/>
          <a:lstStyle/>
          <a:p>
            <a:pPr algn="ctr"/>
            <a:r>
              <a:rPr lang="es-PE" b="1" dirty="0" smtClean="0">
                <a:solidFill>
                  <a:srgbClr val="FFFF00"/>
                </a:solidFill>
              </a:rPr>
              <a:t>Símbolos de elementos en circuitos eléctricos</a:t>
            </a:r>
            <a:endParaRPr lang="en-US" b="1" dirty="0">
              <a:solidFill>
                <a:srgbClr val="FFFF00"/>
              </a:solidFill>
            </a:endParaRPr>
          </a:p>
        </p:txBody>
      </p:sp>
      <p:sp>
        <p:nvSpPr>
          <p:cNvPr id="657411" name="Text Box 3"/>
          <p:cNvSpPr txBox="1">
            <a:spLocks noChangeArrowheads="1"/>
          </p:cNvSpPr>
          <p:nvPr/>
        </p:nvSpPr>
        <p:spPr bwMode="auto">
          <a:xfrm>
            <a:off x="323528" y="1582738"/>
            <a:ext cx="8640960" cy="1477328"/>
          </a:xfrm>
          <a:prstGeom prst="rect">
            <a:avLst/>
          </a:prstGeom>
          <a:noFill/>
          <a:ln w="9525">
            <a:noFill/>
            <a:miter lim="800000"/>
            <a:headEnd/>
            <a:tailEnd/>
          </a:ln>
          <a:effectLst/>
        </p:spPr>
        <p:txBody>
          <a:bodyPr wrap="square">
            <a:spAutoFit/>
          </a:bodyPr>
          <a:lstStyle/>
          <a:p>
            <a:pPr algn="just"/>
            <a:r>
              <a:rPr lang="en-US" sz="3000" dirty="0" smtClean="0">
                <a:solidFill>
                  <a:srgbClr val="FFFF00"/>
                </a:solidFill>
                <a:effectLst>
                  <a:outerShdw blurRad="38100" dist="38100" dir="2700000" algn="tl">
                    <a:srgbClr val="000000"/>
                  </a:outerShdw>
                </a:effectLst>
              </a:rPr>
              <a:t>Un </a:t>
            </a:r>
            <a:r>
              <a:rPr lang="en-US" sz="3000" dirty="0" err="1" smtClean="0">
                <a:solidFill>
                  <a:srgbClr val="FFFF00"/>
                </a:solidFill>
                <a:effectLst>
                  <a:outerShdw blurRad="38100" dist="38100" dir="2700000" algn="tl">
                    <a:srgbClr val="000000"/>
                  </a:outerShdw>
                </a:effectLst>
              </a:rPr>
              <a:t>circuito</a:t>
            </a:r>
            <a:r>
              <a:rPr lang="en-US" sz="3000" dirty="0" smtClean="0">
                <a:solidFill>
                  <a:srgbClr val="FFFF00"/>
                </a:solidFill>
                <a:effectLst>
                  <a:outerShdw blurRad="38100" dist="38100" dir="2700000" algn="tl">
                    <a:srgbClr val="000000"/>
                  </a:outerShdw>
                </a:effectLst>
              </a:rPr>
              <a:t> </a:t>
            </a:r>
            <a:r>
              <a:rPr lang="en-US" sz="3000" dirty="0" err="1" smtClean="0">
                <a:solidFill>
                  <a:srgbClr val="FFFF00"/>
                </a:solidFill>
                <a:effectLst>
                  <a:outerShdw blurRad="38100" dist="38100" dir="2700000" algn="tl">
                    <a:srgbClr val="000000"/>
                  </a:outerShdw>
                </a:effectLst>
              </a:rPr>
              <a:t>eléctrico</a:t>
            </a:r>
            <a:r>
              <a:rPr lang="en-US" sz="3000" dirty="0" smtClean="0">
                <a:effectLst>
                  <a:outerShdw blurRad="38100" dist="38100" dir="2700000" algn="tl">
                    <a:srgbClr val="000000"/>
                  </a:outerShdw>
                </a:effectLst>
              </a:rPr>
              <a:t> </a:t>
            </a:r>
            <a:r>
              <a:rPr lang="en-US" sz="3000" dirty="0" err="1" smtClean="0">
                <a:effectLst>
                  <a:outerShdw blurRad="38100" dist="38100" dir="2700000" algn="tl">
                    <a:srgbClr val="000000"/>
                  </a:outerShdw>
                </a:effectLst>
              </a:rPr>
              <a:t>frecuentemente</a:t>
            </a:r>
            <a:r>
              <a:rPr lang="en-US" sz="3000" dirty="0" smtClean="0">
                <a:effectLst>
                  <a:outerShdw blurRad="38100" dist="38100" dir="2700000" algn="tl">
                    <a:srgbClr val="000000"/>
                  </a:outerShdw>
                </a:effectLst>
              </a:rPr>
              <a:t> </a:t>
            </a:r>
            <a:r>
              <a:rPr lang="en-US" sz="3000" dirty="0" err="1" smtClean="0">
                <a:effectLst>
                  <a:outerShdw blurRad="38100" dist="38100" dir="2700000" algn="tl">
                    <a:srgbClr val="000000"/>
                  </a:outerShdw>
                </a:effectLst>
              </a:rPr>
              <a:t>contiene</a:t>
            </a:r>
            <a:r>
              <a:rPr lang="en-US" sz="3000" dirty="0" smtClean="0">
                <a:effectLst>
                  <a:outerShdw blurRad="38100" dist="38100" dir="2700000" algn="tl">
                    <a:srgbClr val="000000"/>
                  </a:outerShdw>
                </a:effectLst>
              </a:rPr>
              <a:t> </a:t>
            </a:r>
            <a:r>
              <a:rPr lang="en-US" sz="3000" dirty="0" err="1" smtClean="0">
                <a:effectLst>
                  <a:outerShdw blurRad="38100" dist="38100" dir="2700000" algn="tl">
                    <a:srgbClr val="000000"/>
                  </a:outerShdw>
                </a:effectLst>
              </a:rPr>
              <a:t>uno</a:t>
            </a:r>
            <a:r>
              <a:rPr lang="en-US" sz="3000" dirty="0" smtClean="0">
                <a:effectLst>
                  <a:outerShdw blurRad="38100" dist="38100" dir="2700000" algn="tl">
                    <a:srgbClr val="000000"/>
                  </a:outerShdw>
                </a:effectLst>
              </a:rPr>
              <a:t> o </a:t>
            </a:r>
            <a:r>
              <a:rPr lang="en-US" sz="3000" dirty="0" err="1" smtClean="0">
                <a:effectLst>
                  <a:outerShdw blurRad="38100" dist="38100" dir="2700000" algn="tl">
                    <a:srgbClr val="000000"/>
                  </a:outerShdw>
                </a:effectLst>
              </a:rPr>
              <a:t>más</a:t>
            </a:r>
            <a:r>
              <a:rPr lang="en-US" sz="3000" dirty="0" smtClean="0">
                <a:effectLst>
                  <a:outerShdw blurRad="38100" dist="38100" dir="2700000" algn="tl">
                    <a:srgbClr val="000000"/>
                  </a:outerShdw>
                </a:effectLst>
              </a:rPr>
              <a:t> </a:t>
            </a:r>
            <a:r>
              <a:rPr lang="en-US" sz="3000" dirty="0" err="1" smtClean="0">
                <a:effectLst>
                  <a:outerShdw blurRad="38100" dist="38100" dir="2700000" algn="tl">
                    <a:srgbClr val="000000"/>
                  </a:outerShdw>
                </a:effectLst>
              </a:rPr>
              <a:t>resitores</a:t>
            </a:r>
            <a:r>
              <a:rPr lang="en-US" sz="3000" dirty="0" smtClean="0">
                <a:effectLst>
                  <a:outerShdw blurRad="38100" dist="38100" dir="2700000" algn="tl">
                    <a:srgbClr val="000000"/>
                  </a:outerShdw>
                </a:effectLst>
              </a:rPr>
              <a:t> </a:t>
            </a:r>
            <a:r>
              <a:rPr lang="en-US" sz="3000" dirty="0" err="1" smtClean="0">
                <a:effectLst>
                  <a:outerShdw blurRad="38100" dist="38100" dir="2700000" algn="tl">
                    <a:srgbClr val="000000"/>
                  </a:outerShdw>
                </a:effectLst>
              </a:rPr>
              <a:t>unidos</a:t>
            </a:r>
            <a:r>
              <a:rPr lang="en-US" sz="3000" dirty="0" smtClean="0">
                <a:effectLst>
                  <a:outerShdw blurRad="38100" dist="38100" dir="2700000" algn="tl">
                    <a:srgbClr val="000000"/>
                  </a:outerShdw>
                </a:effectLst>
              </a:rPr>
              <a:t> </a:t>
            </a:r>
            <a:r>
              <a:rPr lang="en-US" sz="3000" dirty="0" err="1" smtClean="0">
                <a:effectLst>
                  <a:outerShdw blurRad="38100" dist="38100" dir="2700000" algn="tl">
                    <a:srgbClr val="000000"/>
                  </a:outerShdw>
                </a:effectLst>
              </a:rPr>
              <a:t>una</a:t>
            </a:r>
            <a:r>
              <a:rPr lang="en-US" sz="3000" dirty="0" smtClean="0">
                <a:effectLst>
                  <a:outerShdw blurRad="38100" dist="38100" dir="2700000" algn="tl">
                    <a:srgbClr val="000000"/>
                  </a:outerShdw>
                </a:effectLst>
              </a:rPr>
              <a:t> </a:t>
            </a:r>
            <a:r>
              <a:rPr lang="en-US" sz="3000" dirty="0" err="1" smtClean="0">
                <a:effectLst>
                  <a:outerShdw blurRad="38100" dist="38100" dir="2700000" algn="tl">
                    <a:srgbClr val="000000"/>
                  </a:outerShdw>
                </a:effectLst>
              </a:rPr>
              <a:t>fuente</a:t>
            </a:r>
            <a:r>
              <a:rPr lang="en-US" sz="3000" dirty="0" smtClean="0">
                <a:effectLst>
                  <a:outerShdw blurRad="38100" dist="38100" dir="2700000" algn="tl">
                    <a:srgbClr val="000000"/>
                  </a:outerShdw>
                </a:effectLst>
              </a:rPr>
              <a:t> de </a:t>
            </a:r>
            <a:r>
              <a:rPr lang="en-US" sz="3000" dirty="0" err="1" smtClean="0">
                <a:effectLst>
                  <a:outerShdw blurRad="38100" dist="38100" dir="2700000" algn="tl">
                    <a:srgbClr val="000000"/>
                  </a:outerShdw>
                </a:effectLst>
              </a:rPr>
              <a:t>enrgía</a:t>
            </a:r>
            <a:r>
              <a:rPr lang="en-US" sz="3000" dirty="0" smtClean="0">
                <a:effectLst>
                  <a:outerShdw blurRad="38100" dist="38100" dir="2700000" algn="tl">
                    <a:srgbClr val="000000"/>
                  </a:outerShdw>
                </a:effectLst>
              </a:rPr>
              <a:t> </a:t>
            </a:r>
            <a:r>
              <a:rPr lang="en-US" sz="3000" dirty="0" err="1" smtClean="0">
                <a:effectLst>
                  <a:outerShdw blurRad="38100" dist="38100" dir="2700000" algn="tl">
                    <a:srgbClr val="000000"/>
                  </a:outerShdw>
                </a:effectLst>
              </a:rPr>
              <a:t>como</a:t>
            </a:r>
            <a:r>
              <a:rPr lang="en-US" sz="3000" dirty="0" smtClean="0">
                <a:effectLst>
                  <a:outerShdw blurRad="38100" dist="38100" dir="2700000" algn="tl">
                    <a:srgbClr val="000000"/>
                  </a:outerShdw>
                </a:effectLst>
              </a:rPr>
              <a:t> </a:t>
            </a:r>
            <a:r>
              <a:rPr lang="en-US" sz="3000" dirty="0" err="1" smtClean="0">
                <a:effectLst>
                  <a:outerShdw blurRad="38100" dist="38100" dir="2700000" algn="tl">
                    <a:srgbClr val="000000"/>
                  </a:outerShdw>
                </a:effectLst>
              </a:rPr>
              <a:t>por</a:t>
            </a:r>
            <a:r>
              <a:rPr lang="en-US" sz="3000" dirty="0" smtClean="0">
                <a:effectLst>
                  <a:outerShdw blurRad="38100" dist="38100" dir="2700000" algn="tl">
                    <a:srgbClr val="000000"/>
                  </a:outerShdw>
                </a:effectLst>
              </a:rPr>
              <a:t> </a:t>
            </a:r>
            <a:r>
              <a:rPr lang="en-US" sz="3000" dirty="0" err="1" smtClean="0">
                <a:effectLst>
                  <a:outerShdw blurRad="38100" dist="38100" dir="2700000" algn="tl">
                    <a:srgbClr val="000000"/>
                  </a:outerShdw>
                </a:effectLst>
              </a:rPr>
              <a:t>ejemplo</a:t>
            </a:r>
            <a:r>
              <a:rPr lang="en-US" sz="3000" dirty="0" smtClean="0">
                <a:effectLst>
                  <a:outerShdw blurRad="38100" dist="38100" dir="2700000" algn="tl">
                    <a:srgbClr val="000000"/>
                  </a:outerShdw>
                </a:effectLst>
              </a:rPr>
              <a:t> </a:t>
            </a:r>
            <a:r>
              <a:rPr lang="en-US" sz="3000" dirty="0" err="1" smtClean="0">
                <a:effectLst>
                  <a:outerShdw blurRad="38100" dist="38100" dir="2700000" algn="tl">
                    <a:srgbClr val="000000"/>
                  </a:outerShdw>
                </a:effectLst>
              </a:rPr>
              <a:t>una</a:t>
            </a:r>
            <a:r>
              <a:rPr lang="en-US" sz="3000" dirty="0" smtClean="0">
                <a:effectLst>
                  <a:outerShdw blurRad="38100" dist="38100" dir="2700000" algn="tl">
                    <a:srgbClr val="000000"/>
                  </a:outerShdw>
                </a:effectLst>
              </a:rPr>
              <a:t> </a:t>
            </a:r>
            <a:r>
              <a:rPr lang="en-US" sz="3000" dirty="0" err="1" smtClean="0">
                <a:effectLst>
                  <a:outerShdw blurRad="38100" dist="38100" dir="2700000" algn="tl">
                    <a:srgbClr val="000000"/>
                  </a:outerShdw>
                </a:effectLst>
              </a:rPr>
              <a:t>batería</a:t>
            </a:r>
            <a:r>
              <a:rPr lang="en-US" sz="3000" dirty="0" smtClean="0">
                <a:effectLst>
                  <a:outerShdw blurRad="38100" dist="38100" dir="2700000" algn="tl">
                    <a:srgbClr val="000000"/>
                  </a:outerShdw>
                </a:effectLst>
              </a:rPr>
              <a:t>.</a:t>
            </a:r>
            <a:endParaRPr lang="en-US" sz="3000" dirty="0">
              <a:effectLst>
                <a:outerShdw blurRad="38100" dist="38100" dir="2700000" algn="tl">
                  <a:srgbClr val="000000"/>
                </a:outerShdw>
              </a:effectLst>
            </a:endParaRPr>
          </a:p>
        </p:txBody>
      </p:sp>
      <p:sp>
        <p:nvSpPr>
          <p:cNvPr id="657412" name="Text Box 4"/>
          <p:cNvSpPr txBox="1">
            <a:spLocks noChangeArrowheads="1"/>
          </p:cNvSpPr>
          <p:nvPr/>
        </p:nvSpPr>
        <p:spPr bwMode="auto">
          <a:xfrm>
            <a:off x="1373188" y="3200400"/>
            <a:ext cx="6616700" cy="553998"/>
          </a:xfrm>
          <a:prstGeom prst="rect">
            <a:avLst/>
          </a:prstGeom>
          <a:noFill/>
          <a:ln w="9525">
            <a:noFill/>
            <a:miter lim="800000"/>
            <a:headEnd/>
            <a:tailEnd/>
          </a:ln>
          <a:effectLst/>
        </p:spPr>
        <p:txBody>
          <a:bodyPr>
            <a:spAutoFit/>
          </a:bodyPr>
          <a:lstStyle/>
          <a:p>
            <a:r>
              <a:rPr lang="en-US" sz="3000" dirty="0" smtClean="0">
                <a:solidFill>
                  <a:srgbClr val="FFFF00"/>
                </a:solidFill>
                <a:effectLst>
                  <a:outerShdw blurRad="38100" dist="38100" dir="2700000" algn="tl">
                    <a:srgbClr val="000000"/>
                  </a:outerShdw>
                </a:effectLst>
              </a:rPr>
              <a:t>Los </a:t>
            </a:r>
            <a:r>
              <a:rPr lang="en-US" sz="3000" dirty="0" err="1" smtClean="0">
                <a:solidFill>
                  <a:srgbClr val="FFFF00"/>
                </a:solidFill>
                <a:effectLst>
                  <a:outerShdw blurRad="38100" dist="38100" dir="2700000" algn="tl">
                    <a:srgbClr val="000000"/>
                  </a:outerShdw>
                </a:effectLst>
              </a:rPr>
              <a:t>símbolos</a:t>
            </a:r>
            <a:r>
              <a:rPr lang="en-US" sz="3000" dirty="0" smtClean="0">
                <a:solidFill>
                  <a:srgbClr val="FFFF00"/>
                </a:solidFill>
                <a:effectLst>
                  <a:outerShdw blurRad="38100" dist="38100" dir="2700000" algn="tl">
                    <a:srgbClr val="000000"/>
                  </a:outerShdw>
                </a:effectLst>
              </a:rPr>
              <a:t> </a:t>
            </a:r>
            <a:r>
              <a:rPr lang="en-US" sz="3000" dirty="0" err="1" smtClean="0">
                <a:solidFill>
                  <a:srgbClr val="FFFF00"/>
                </a:solidFill>
                <a:effectLst>
                  <a:outerShdw blurRad="38100" dist="38100" dir="2700000" algn="tl">
                    <a:srgbClr val="000000"/>
                  </a:outerShdw>
                </a:effectLst>
              </a:rPr>
              <a:t>más</a:t>
            </a:r>
            <a:r>
              <a:rPr lang="en-US" sz="3000" dirty="0" smtClean="0">
                <a:solidFill>
                  <a:srgbClr val="FFFF00"/>
                </a:solidFill>
                <a:effectLst>
                  <a:outerShdw blurRad="38100" dist="38100" dir="2700000" algn="tl">
                    <a:srgbClr val="000000"/>
                  </a:outerShdw>
                </a:effectLst>
              </a:rPr>
              <a:t> </a:t>
            </a:r>
            <a:r>
              <a:rPr lang="en-US" sz="3000" dirty="0" err="1" smtClean="0">
                <a:solidFill>
                  <a:srgbClr val="FFFF00"/>
                </a:solidFill>
                <a:effectLst>
                  <a:outerShdw blurRad="38100" dist="38100" dir="2700000" algn="tl">
                    <a:srgbClr val="000000"/>
                  </a:outerShdw>
                </a:effectLst>
              </a:rPr>
              <a:t>usados</a:t>
            </a:r>
            <a:r>
              <a:rPr lang="en-US" sz="3000" dirty="0" smtClean="0">
                <a:solidFill>
                  <a:srgbClr val="FFFF00"/>
                </a:solidFill>
                <a:effectLst>
                  <a:outerShdw blurRad="38100" dist="38100" dir="2700000" algn="tl">
                    <a:srgbClr val="000000"/>
                  </a:outerShdw>
                </a:effectLst>
              </a:rPr>
              <a:t> son</a:t>
            </a:r>
            <a:endParaRPr lang="en-US" sz="3000" dirty="0">
              <a:solidFill>
                <a:srgbClr val="FFFF00"/>
              </a:solidFill>
              <a:effectLst>
                <a:outerShdw blurRad="38100" dist="38100" dir="2700000" algn="tl">
                  <a:srgbClr val="000000"/>
                </a:outerShdw>
              </a:effectLst>
            </a:endParaRPr>
          </a:p>
        </p:txBody>
      </p:sp>
      <p:sp>
        <p:nvSpPr>
          <p:cNvPr id="657413" name="Rectangle 5"/>
          <p:cNvSpPr>
            <a:spLocks noChangeArrowheads="1"/>
          </p:cNvSpPr>
          <p:nvPr/>
        </p:nvSpPr>
        <p:spPr bwMode="auto">
          <a:xfrm>
            <a:off x="903288" y="3797300"/>
            <a:ext cx="7335837" cy="2463800"/>
          </a:xfrm>
          <a:prstGeom prst="rect">
            <a:avLst/>
          </a:prstGeom>
          <a:solidFill>
            <a:srgbClr val="00B050"/>
          </a:solidFill>
          <a:ln w="38100">
            <a:solidFill>
              <a:srgbClr val="000000"/>
            </a:solidFill>
            <a:miter lim="800000"/>
            <a:headEnd/>
            <a:tailEnd/>
          </a:ln>
          <a:effectLst>
            <a:outerShdw dist="107763" dir="2700000" algn="ctr" rotWithShape="0">
              <a:schemeClr val="bg2"/>
            </a:outerShdw>
          </a:effectLst>
        </p:spPr>
        <p:txBody>
          <a:bodyPr wrap="none" anchor="ctr">
            <a:spAutoFit/>
          </a:bodyPr>
          <a:lstStyle/>
          <a:p>
            <a:endParaRPr lang="es-MX"/>
          </a:p>
        </p:txBody>
      </p:sp>
      <p:grpSp>
        <p:nvGrpSpPr>
          <p:cNvPr id="2" name="Group 75"/>
          <p:cNvGrpSpPr>
            <a:grpSpLocks/>
          </p:cNvGrpSpPr>
          <p:nvPr/>
        </p:nvGrpSpPr>
        <p:grpSpPr bwMode="auto">
          <a:xfrm>
            <a:off x="1152525" y="3797300"/>
            <a:ext cx="2108200" cy="2425700"/>
            <a:chOff x="726" y="2392"/>
            <a:chExt cx="1328" cy="1528"/>
          </a:xfrm>
        </p:grpSpPr>
        <p:sp>
          <p:nvSpPr>
            <p:cNvPr id="657465" name="Oval 57"/>
            <p:cNvSpPr>
              <a:spLocks noChangeArrowheads="1"/>
            </p:cNvSpPr>
            <p:nvPr/>
          </p:nvSpPr>
          <p:spPr bwMode="auto">
            <a:xfrm>
              <a:off x="726" y="3406"/>
              <a:ext cx="1102" cy="401"/>
            </a:xfrm>
            <a:prstGeom prst="ellipse">
              <a:avLst/>
            </a:prstGeom>
            <a:solidFill>
              <a:schemeClr val="bg1"/>
            </a:solidFill>
            <a:ln w="9525">
              <a:solidFill>
                <a:schemeClr val="tx1"/>
              </a:solidFill>
              <a:round/>
              <a:headEnd/>
              <a:tailEnd/>
            </a:ln>
            <a:effectLst/>
          </p:spPr>
          <p:txBody>
            <a:bodyPr anchor="ctr">
              <a:spAutoFit/>
            </a:bodyPr>
            <a:lstStyle/>
            <a:p>
              <a:endParaRPr lang="es-MX"/>
            </a:p>
          </p:txBody>
        </p:sp>
        <p:sp>
          <p:nvSpPr>
            <p:cNvPr id="657466" name="Line 58"/>
            <p:cNvSpPr>
              <a:spLocks noChangeShapeType="1"/>
            </p:cNvSpPr>
            <p:nvPr/>
          </p:nvSpPr>
          <p:spPr bwMode="auto">
            <a:xfrm flipH="1">
              <a:off x="1264" y="3243"/>
              <a:ext cx="1" cy="313"/>
            </a:xfrm>
            <a:prstGeom prst="line">
              <a:avLst/>
            </a:prstGeom>
            <a:noFill/>
            <a:ln w="38100">
              <a:solidFill>
                <a:schemeClr val="tx1"/>
              </a:solidFill>
              <a:round/>
              <a:headEnd/>
              <a:tailEnd/>
            </a:ln>
            <a:effectLst/>
          </p:spPr>
          <p:txBody>
            <a:bodyPr anchor="ctr">
              <a:spAutoFit/>
            </a:bodyPr>
            <a:lstStyle/>
            <a:p>
              <a:endParaRPr lang="es-MX"/>
            </a:p>
          </p:txBody>
        </p:sp>
        <p:sp>
          <p:nvSpPr>
            <p:cNvPr id="657468" name="Text Box 60"/>
            <p:cNvSpPr txBox="1">
              <a:spLocks noChangeArrowheads="1"/>
            </p:cNvSpPr>
            <p:nvPr/>
          </p:nvSpPr>
          <p:spPr bwMode="auto">
            <a:xfrm>
              <a:off x="788" y="3380"/>
              <a:ext cx="902" cy="250"/>
            </a:xfrm>
            <a:prstGeom prst="rect">
              <a:avLst/>
            </a:prstGeom>
            <a:noFill/>
            <a:ln w="9525">
              <a:noFill/>
              <a:miter lim="800000"/>
              <a:headEnd/>
              <a:tailEnd/>
            </a:ln>
            <a:effectLst/>
          </p:spPr>
          <p:txBody>
            <a:bodyPr>
              <a:spAutoFit/>
            </a:bodyPr>
            <a:lstStyle/>
            <a:p>
              <a:r>
                <a:rPr lang="en-US" sz="2000" i="1">
                  <a:effectLst/>
                </a:rPr>
                <a:t>+  -  +  -</a:t>
              </a:r>
            </a:p>
          </p:txBody>
        </p:sp>
        <p:sp>
          <p:nvSpPr>
            <p:cNvPr id="657469" name="Text Box 61"/>
            <p:cNvSpPr txBox="1">
              <a:spLocks noChangeArrowheads="1"/>
            </p:cNvSpPr>
            <p:nvPr/>
          </p:nvSpPr>
          <p:spPr bwMode="auto">
            <a:xfrm>
              <a:off x="847" y="3538"/>
              <a:ext cx="1040" cy="250"/>
            </a:xfrm>
            <a:prstGeom prst="rect">
              <a:avLst/>
            </a:prstGeom>
            <a:noFill/>
            <a:ln w="9525">
              <a:noFill/>
              <a:miter lim="800000"/>
              <a:headEnd/>
              <a:tailEnd/>
            </a:ln>
            <a:effectLst/>
          </p:spPr>
          <p:txBody>
            <a:bodyPr>
              <a:spAutoFit/>
            </a:bodyPr>
            <a:lstStyle/>
            <a:p>
              <a:r>
                <a:rPr lang="en-US" sz="2000" i="1">
                  <a:effectLst/>
                </a:rPr>
                <a:t>-  +  -  +  -</a:t>
              </a:r>
            </a:p>
          </p:txBody>
        </p:sp>
        <p:sp>
          <p:nvSpPr>
            <p:cNvPr id="657470" name="Line 62"/>
            <p:cNvSpPr>
              <a:spLocks noChangeShapeType="1"/>
            </p:cNvSpPr>
            <p:nvPr/>
          </p:nvSpPr>
          <p:spPr bwMode="auto">
            <a:xfrm flipH="1">
              <a:off x="1239" y="2762"/>
              <a:ext cx="0" cy="175"/>
            </a:xfrm>
            <a:prstGeom prst="line">
              <a:avLst/>
            </a:prstGeom>
            <a:noFill/>
            <a:ln w="38100">
              <a:solidFill>
                <a:schemeClr val="tx1"/>
              </a:solidFill>
              <a:round/>
              <a:headEnd/>
              <a:tailEnd/>
            </a:ln>
            <a:effectLst/>
          </p:spPr>
          <p:txBody>
            <a:bodyPr anchor="ctr">
              <a:spAutoFit/>
            </a:bodyPr>
            <a:lstStyle/>
            <a:p>
              <a:endParaRPr lang="es-MX"/>
            </a:p>
          </p:txBody>
        </p:sp>
        <p:sp>
          <p:nvSpPr>
            <p:cNvPr id="657471" name="Line 63"/>
            <p:cNvSpPr>
              <a:spLocks noChangeShapeType="1"/>
            </p:cNvSpPr>
            <p:nvPr/>
          </p:nvSpPr>
          <p:spPr bwMode="auto">
            <a:xfrm>
              <a:off x="1078" y="2925"/>
              <a:ext cx="325" cy="0"/>
            </a:xfrm>
            <a:prstGeom prst="line">
              <a:avLst/>
            </a:prstGeom>
            <a:noFill/>
            <a:ln w="38100">
              <a:solidFill>
                <a:schemeClr val="tx1"/>
              </a:solidFill>
              <a:round/>
              <a:headEnd/>
              <a:tailEnd/>
            </a:ln>
            <a:effectLst/>
          </p:spPr>
          <p:txBody>
            <a:bodyPr anchor="ctr">
              <a:spAutoFit/>
            </a:bodyPr>
            <a:lstStyle/>
            <a:p>
              <a:endParaRPr lang="es-MX"/>
            </a:p>
          </p:txBody>
        </p:sp>
        <p:sp>
          <p:nvSpPr>
            <p:cNvPr id="657472" name="Line 64"/>
            <p:cNvSpPr>
              <a:spLocks noChangeShapeType="1"/>
            </p:cNvSpPr>
            <p:nvPr/>
          </p:nvSpPr>
          <p:spPr bwMode="auto">
            <a:xfrm>
              <a:off x="1139" y="2987"/>
              <a:ext cx="201" cy="1"/>
            </a:xfrm>
            <a:prstGeom prst="line">
              <a:avLst/>
            </a:prstGeom>
            <a:noFill/>
            <a:ln w="38100">
              <a:solidFill>
                <a:schemeClr val="tx1"/>
              </a:solidFill>
              <a:round/>
              <a:headEnd/>
              <a:tailEnd/>
            </a:ln>
            <a:effectLst/>
          </p:spPr>
          <p:txBody>
            <a:bodyPr anchor="ctr">
              <a:spAutoFit/>
            </a:bodyPr>
            <a:lstStyle/>
            <a:p>
              <a:endParaRPr lang="es-MX"/>
            </a:p>
          </p:txBody>
        </p:sp>
        <p:sp>
          <p:nvSpPr>
            <p:cNvPr id="657473" name="Line 65"/>
            <p:cNvSpPr>
              <a:spLocks noChangeShapeType="1"/>
            </p:cNvSpPr>
            <p:nvPr/>
          </p:nvSpPr>
          <p:spPr bwMode="auto">
            <a:xfrm>
              <a:off x="1202" y="3049"/>
              <a:ext cx="87" cy="0"/>
            </a:xfrm>
            <a:prstGeom prst="line">
              <a:avLst/>
            </a:prstGeom>
            <a:noFill/>
            <a:ln w="38100">
              <a:solidFill>
                <a:schemeClr val="tx1"/>
              </a:solidFill>
              <a:round/>
              <a:headEnd/>
              <a:tailEnd/>
            </a:ln>
            <a:effectLst/>
          </p:spPr>
          <p:txBody>
            <a:bodyPr anchor="ctr">
              <a:spAutoFit/>
            </a:bodyPr>
            <a:lstStyle/>
            <a:p>
              <a:endParaRPr lang="es-MX"/>
            </a:p>
          </p:txBody>
        </p:sp>
        <p:sp>
          <p:nvSpPr>
            <p:cNvPr id="657474" name="Text Box 66"/>
            <p:cNvSpPr txBox="1">
              <a:spLocks noChangeArrowheads="1"/>
            </p:cNvSpPr>
            <p:nvPr/>
          </p:nvSpPr>
          <p:spPr bwMode="auto">
            <a:xfrm>
              <a:off x="811" y="2395"/>
              <a:ext cx="914" cy="349"/>
            </a:xfrm>
            <a:prstGeom prst="rect">
              <a:avLst/>
            </a:prstGeom>
            <a:noFill/>
            <a:ln w="9525">
              <a:noFill/>
              <a:miter lim="800000"/>
              <a:headEnd/>
              <a:tailEnd/>
            </a:ln>
            <a:effectLst/>
          </p:spPr>
          <p:txBody>
            <a:bodyPr tIns="91440" bIns="91440">
              <a:spAutoFit/>
            </a:bodyPr>
            <a:lstStyle/>
            <a:p>
              <a:r>
                <a:rPr lang="es-PE" dirty="0" smtClean="0"/>
                <a:t>Tierra</a:t>
              </a:r>
              <a:endParaRPr kumimoji="0" lang="en-US" dirty="0">
                <a:effectLst/>
                <a:latin typeface="Times New Roman" pitchFamily="18" charset="0"/>
              </a:endParaRPr>
            </a:p>
          </p:txBody>
        </p:sp>
        <p:sp>
          <p:nvSpPr>
            <p:cNvPr id="657479" name="Rectangle 71"/>
            <p:cNvSpPr>
              <a:spLocks noChangeArrowheads="1"/>
            </p:cNvSpPr>
            <p:nvPr/>
          </p:nvSpPr>
          <p:spPr bwMode="auto">
            <a:xfrm>
              <a:off x="1991" y="2392"/>
              <a:ext cx="63" cy="1528"/>
            </a:xfrm>
            <a:prstGeom prst="rect">
              <a:avLst/>
            </a:prstGeom>
            <a:solidFill>
              <a:schemeClr val="bg1"/>
            </a:solidFill>
            <a:ln w="9525">
              <a:solidFill>
                <a:srgbClr val="000000"/>
              </a:solidFill>
              <a:miter lim="800000"/>
              <a:headEnd/>
              <a:tailEnd/>
            </a:ln>
            <a:effectLst/>
          </p:spPr>
          <p:txBody>
            <a:bodyPr wrap="none" anchor="ctr">
              <a:spAutoFit/>
            </a:bodyPr>
            <a:lstStyle/>
            <a:p>
              <a:endParaRPr lang="es-MX"/>
            </a:p>
          </p:txBody>
        </p:sp>
      </p:grpSp>
      <p:grpSp>
        <p:nvGrpSpPr>
          <p:cNvPr id="3" name="Group 77"/>
          <p:cNvGrpSpPr>
            <a:grpSpLocks/>
          </p:cNvGrpSpPr>
          <p:nvPr/>
        </p:nvGrpSpPr>
        <p:grpSpPr bwMode="auto">
          <a:xfrm>
            <a:off x="3713163" y="3805238"/>
            <a:ext cx="1990725" cy="2425700"/>
            <a:chOff x="2339" y="2397"/>
            <a:chExt cx="1254" cy="1528"/>
          </a:xfrm>
        </p:grpSpPr>
        <p:pic>
          <p:nvPicPr>
            <p:cNvPr id="657417" name="Picture 9" descr="in00570_"/>
            <p:cNvPicPr>
              <a:picLocks noChangeAspect="1" noChangeArrowheads="1"/>
            </p:cNvPicPr>
            <p:nvPr/>
          </p:nvPicPr>
          <p:blipFill>
            <a:blip r:embed="rId5" cstate="print"/>
            <a:srcRect/>
            <a:stretch>
              <a:fillRect/>
            </a:stretch>
          </p:blipFill>
          <p:spPr bwMode="auto">
            <a:xfrm>
              <a:off x="2560" y="3274"/>
              <a:ext cx="531" cy="576"/>
            </a:xfrm>
            <a:prstGeom prst="rect">
              <a:avLst/>
            </a:prstGeom>
            <a:noFill/>
          </p:spPr>
        </p:pic>
        <p:sp>
          <p:nvSpPr>
            <p:cNvPr id="657418" name="Line 10"/>
            <p:cNvSpPr>
              <a:spLocks noChangeShapeType="1"/>
            </p:cNvSpPr>
            <p:nvPr/>
          </p:nvSpPr>
          <p:spPr bwMode="auto">
            <a:xfrm>
              <a:off x="2353" y="3353"/>
              <a:ext cx="300" cy="13"/>
            </a:xfrm>
            <a:prstGeom prst="line">
              <a:avLst/>
            </a:prstGeom>
            <a:noFill/>
            <a:ln w="38100">
              <a:solidFill>
                <a:schemeClr val="tx1"/>
              </a:solidFill>
              <a:round/>
              <a:headEnd/>
              <a:tailEnd/>
            </a:ln>
            <a:effectLst/>
          </p:spPr>
          <p:txBody>
            <a:bodyPr tIns="91440" bIns="91440">
              <a:spAutoFit/>
            </a:bodyPr>
            <a:lstStyle/>
            <a:p>
              <a:endParaRPr lang="es-MX"/>
            </a:p>
          </p:txBody>
        </p:sp>
        <p:sp>
          <p:nvSpPr>
            <p:cNvPr id="657419" name="Line 11"/>
            <p:cNvSpPr>
              <a:spLocks noChangeShapeType="1"/>
            </p:cNvSpPr>
            <p:nvPr/>
          </p:nvSpPr>
          <p:spPr bwMode="auto">
            <a:xfrm flipV="1">
              <a:off x="2966" y="3304"/>
              <a:ext cx="275" cy="0"/>
            </a:xfrm>
            <a:prstGeom prst="line">
              <a:avLst/>
            </a:prstGeom>
            <a:noFill/>
            <a:ln w="38100">
              <a:solidFill>
                <a:schemeClr val="tx1"/>
              </a:solidFill>
              <a:round/>
              <a:headEnd/>
              <a:tailEnd/>
            </a:ln>
            <a:effectLst/>
          </p:spPr>
          <p:txBody>
            <a:bodyPr tIns="91440" bIns="91440">
              <a:spAutoFit/>
            </a:bodyPr>
            <a:lstStyle/>
            <a:p>
              <a:endParaRPr lang="es-MX"/>
            </a:p>
          </p:txBody>
        </p:sp>
        <p:sp>
          <p:nvSpPr>
            <p:cNvPr id="657422" name="Text Box 14"/>
            <p:cNvSpPr txBox="1">
              <a:spLocks noChangeArrowheads="1"/>
            </p:cNvSpPr>
            <p:nvPr/>
          </p:nvSpPr>
          <p:spPr bwMode="auto">
            <a:xfrm>
              <a:off x="2366" y="2403"/>
              <a:ext cx="914" cy="349"/>
            </a:xfrm>
            <a:prstGeom prst="rect">
              <a:avLst/>
            </a:prstGeom>
            <a:noFill/>
            <a:ln w="9525">
              <a:noFill/>
              <a:miter lim="800000"/>
              <a:headEnd/>
              <a:tailEnd/>
            </a:ln>
            <a:effectLst/>
          </p:spPr>
          <p:txBody>
            <a:bodyPr tIns="91440" bIns="91440">
              <a:spAutoFit/>
            </a:bodyPr>
            <a:lstStyle/>
            <a:p>
              <a:r>
                <a:rPr kumimoji="0" lang="en-US" dirty="0" err="1" smtClean="0">
                  <a:effectLst/>
                  <a:latin typeface="Times New Roman" pitchFamily="18" charset="0"/>
                </a:rPr>
                <a:t>Batería</a:t>
              </a:r>
              <a:endParaRPr kumimoji="0" lang="en-US" dirty="0">
                <a:effectLst/>
                <a:latin typeface="Times New Roman" pitchFamily="18" charset="0"/>
              </a:endParaRPr>
            </a:p>
          </p:txBody>
        </p:sp>
        <p:sp>
          <p:nvSpPr>
            <p:cNvPr id="657442" name="Line 34"/>
            <p:cNvSpPr>
              <a:spLocks noChangeShapeType="1"/>
            </p:cNvSpPr>
            <p:nvPr/>
          </p:nvSpPr>
          <p:spPr bwMode="auto">
            <a:xfrm>
              <a:off x="2339" y="2928"/>
              <a:ext cx="375" cy="1"/>
            </a:xfrm>
            <a:prstGeom prst="line">
              <a:avLst/>
            </a:prstGeom>
            <a:noFill/>
            <a:ln w="38100">
              <a:solidFill>
                <a:schemeClr val="tx1"/>
              </a:solidFill>
              <a:round/>
              <a:headEnd/>
              <a:tailEnd/>
            </a:ln>
            <a:effectLst/>
          </p:spPr>
          <p:txBody>
            <a:bodyPr tIns="91440" bIns="91440">
              <a:spAutoFit/>
            </a:bodyPr>
            <a:lstStyle/>
            <a:p>
              <a:endParaRPr lang="es-MX"/>
            </a:p>
          </p:txBody>
        </p:sp>
        <p:sp>
          <p:nvSpPr>
            <p:cNvPr id="657443" name="Line 35"/>
            <p:cNvSpPr>
              <a:spLocks noChangeShapeType="1"/>
            </p:cNvSpPr>
            <p:nvPr/>
          </p:nvSpPr>
          <p:spPr bwMode="auto">
            <a:xfrm>
              <a:off x="2880" y="2928"/>
              <a:ext cx="375" cy="0"/>
            </a:xfrm>
            <a:prstGeom prst="line">
              <a:avLst/>
            </a:prstGeom>
            <a:noFill/>
            <a:ln w="38100">
              <a:solidFill>
                <a:schemeClr val="tx1"/>
              </a:solidFill>
              <a:round/>
              <a:headEnd/>
              <a:tailEnd/>
            </a:ln>
            <a:effectLst/>
          </p:spPr>
          <p:txBody>
            <a:bodyPr tIns="91440" bIns="91440">
              <a:spAutoFit/>
            </a:bodyPr>
            <a:lstStyle/>
            <a:p>
              <a:endParaRPr lang="es-MX"/>
            </a:p>
          </p:txBody>
        </p:sp>
        <p:sp>
          <p:nvSpPr>
            <p:cNvPr id="657444" name="Rectangle 36"/>
            <p:cNvSpPr>
              <a:spLocks noChangeArrowheads="1"/>
            </p:cNvSpPr>
            <p:nvPr/>
          </p:nvSpPr>
          <p:spPr bwMode="auto">
            <a:xfrm>
              <a:off x="2819" y="2843"/>
              <a:ext cx="62" cy="188"/>
            </a:xfrm>
            <a:prstGeom prst="rect">
              <a:avLst/>
            </a:prstGeom>
            <a:solidFill>
              <a:schemeClr val="tx1"/>
            </a:solidFill>
            <a:ln w="9525">
              <a:solidFill>
                <a:schemeClr val="tx1"/>
              </a:solidFill>
              <a:miter lim="800000"/>
              <a:headEnd/>
              <a:tailEnd/>
            </a:ln>
            <a:effectLst/>
          </p:spPr>
          <p:txBody>
            <a:bodyPr wrap="none" anchor="ctr">
              <a:spAutoFit/>
            </a:bodyPr>
            <a:lstStyle/>
            <a:p>
              <a:endParaRPr lang="es-MX"/>
            </a:p>
          </p:txBody>
        </p:sp>
        <p:sp>
          <p:nvSpPr>
            <p:cNvPr id="657445" name="Line 37"/>
            <p:cNvSpPr>
              <a:spLocks noChangeShapeType="1"/>
            </p:cNvSpPr>
            <p:nvPr/>
          </p:nvSpPr>
          <p:spPr bwMode="auto">
            <a:xfrm flipH="1">
              <a:off x="2707" y="2768"/>
              <a:ext cx="0" cy="301"/>
            </a:xfrm>
            <a:prstGeom prst="line">
              <a:avLst/>
            </a:prstGeom>
            <a:noFill/>
            <a:ln w="38100">
              <a:solidFill>
                <a:schemeClr val="tx1"/>
              </a:solidFill>
              <a:round/>
              <a:headEnd/>
              <a:tailEnd/>
            </a:ln>
            <a:effectLst/>
          </p:spPr>
          <p:txBody>
            <a:bodyPr anchor="ctr">
              <a:spAutoFit/>
            </a:bodyPr>
            <a:lstStyle/>
            <a:p>
              <a:endParaRPr lang="es-MX"/>
            </a:p>
          </p:txBody>
        </p:sp>
        <p:sp>
          <p:nvSpPr>
            <p:cNvPr id="657447" name="Text Box 39"/>
            <p:cNvSpPr txBox="1">
              <a:spLocks noChangeArrowheads="1"/>
            </p:cNvSpPr>
            <p:nvPr/>
          </p:nvSpPr>
          <p:spPr bwMode="auto">
            <a:xfrm>
              <a:off x="2855" y="2647"/>
              <a:ext cx="301" cy="327"/>
            </a:xfrm>
            <a:prstGeom prst="rect">
              <a:avLst/>
            </a:prstGeom>
            <a:noFill/>
            <a:ln w="9525">
              <a:noFill/>
              <a:miter lim="800000"/>
              <a:headEnd/>
              <a:tailEnd/>
            </a:ln>
            <a:effectLst/>
          </p:spPr>
          <p:txBody>
            <a:bodyPr>
              <a:spAutoFit/>
            </a:bodyPr>
            <a:lstStyle/>
            <a:p>
              <a:r>
                <a:rPr lang="en-US" i="1">
                  <a:effectLst/>
                </a:rPr>
                <a:t>-</a:t>
              </a:r>
            </a:p>
          </p:txBody>
        </p:sp>
        <p:sp>
          <p:nvSpPr>
            <p:cNvPr id="657463" name="Text Box 55"/>
            <p:cNvSpPr txBox="1">
              <a:spLocks noChangeArrowheads="1"/>
            </p:cNvSpPr>
            <p:nvPr/>
          </p:nvSpPr>
          <p:spPr bwMode="auto">
            <a:xfrm>
              <a:off x="2400" y="2640"/>
              <a:ext cx="301" cy="288"/>
            </a:xfrm>
            <a:prstGeom prst="rect">
              <a:avLst/>
            </a:prstGeom>
            <a:noFill/>
            <a:ln w="9525">
              <a:noFill/>
              <a:miter lim="800000"/>
              <a:headEnd/>
              <a:tailEnd/>
            </a:ln>
            <a:effectLst/>
          </p:spPr>
          <p:txBody>
            <a:bodyPr>
              <a:spAutoFit/>
            </a:bodyPr>
            <a:lstStyle/>
            <a:p>
              <a:r>
                <a:rPr lang="en-US" sz="2400" i="1">
                  <a:effectLst/>
                </a:rPr>
                <a:t>+</a:t>
              </a:r>
            </a:p>
          </p:txBody>
        </p:sp>
        <p:sp>
          <p:nvSpPr>
            <p:cNvPr id="657480" name="Rectangle 72"/>
            <p:cNvSpPr>
              <a:spLocks noChangeArrowheads="1"/>
            </p:cNvSpPr>
            <p:nvPr/>
          </p:nvSpPr>
          <p:spPr bwMode="auto">
            <a:xfrm>
              <a:off x="3530" y="2397"/>
              <a:ext cx="63" cy="1528"/>
            </a:xfrm>
            <a:prstGeom prst="rect">
              <a:avLst/>
            </a:prstGeom>
            <a:solidFill>
              <a:schemeClr val="bg1"/>
            </a:solidFill>
            <a:ln w="9525">
              <a:solidFill>
                <a:srgbClr val="000000"/>
              </a:solidFill>
              <a:miter lim="800000"/>
              <a:headEnd/>
              <a:tailEnd/>
            </a:ln>
            <a:effectLst/>
          </p:spPr>
          <p:txBody>
            <a:bodyPr wrap="none" anchor="ctr">
              <a:spAutoFit/>
            </a:bodyPr>
            <a:lstStyle/>
            <a:p>
              <a:endParaRPr lang="es-MX"/>
            </a:p>
          </p:txBody>
        </p:sp>
      </p:grpSp>
      <p:grpSp>
        <p:nvGrpSpPr>
          <p:cNvPr id="4" name="Group 112"/>
          <p:cNvGrpSpPr>
            <a:grpSpLocks/>
          </p:cNvGrpSpPr>
          <p:nvPr/>
        </p:nvGrpSpPr>
        <p:grpSpPr bwMode="auto">
          <a:xfrm>
            <a:off x="5867400" y="3829050"/>
            <a:ext cx="2057400" cy="1885950"/>
            <a:chOff x="3696" y="2412"/>
            <a:chExt cx="1296" cy="1188"/>
          </a:xfrm>
        </p:grpSpPr>
        <p:sp>
          <p:nvSpPr>
            <p:cNvPr id="657453" name="Text Box 45"/>
            <p:cNvSpPr txBox="1">
              <a:spLocks noChangeArrowheads="1"/>
            </p:cNvSpPr>
            <p:nvPr/>
          </p:nvSpPr>
          <p:spPr bwMode="auto">
            <a:xfrm>
              <a:off x="3827" y="2412"/>
              <a:ext cx="1064" cy="385"/>
            </a:xfrm>
            <a:prstGeom prst="rect">
              <a:avLst/>
            </a:prstGeom>
            <a:noFill/>
            <a:ln w="9525">
              <a:noFill/>
              <a:miter lim="800000"/>
              <a:headEnd/>
              <a:tailEnd/>
            </a:ln>
            <a:effectLst/>
          </p:spPr>
          <p:txBody>
            <a:bodyPr tIns="91440" bIns="91440">
              <a:spAutoFit/>
            </a:bodyPr>
            <a:lstStyle/>
            <a:p>
              <a:r>
                <a:rPr kumimoji="0" lang="en-US">
                  <a:effectLst/>
                  <a:latin typeface="Times New Roman" pitchFamily="18" charset="0"/>
                </a:rPr>
                <a:t>Resistor</a:t>
              </a:r>
            </a:p>
          </p:txBody>
        </p:sp>
        <p:sp>
          <p:nvSpPr>
            <p:cNvPr id="657487" name="Rectangle 79"/>
            <p:cNvSpPr>
              <a:spLocks noChangeArrowheads="1"/>
            </p:cNvSpPr>
            <p:nvPr/>
          </p:nvSpPr>
          <p:spPr bwMode="auto">
            <a:xfrm>
              <a:off x="4051" y="2736"/>
              <a:ext cx="480" cy="336"/>
            </a:xfrm>
            <a:prstGeom prst="rect">
              <a:avLst/>
            </a:prstGeom>
            <a:solidFill>
              <a:schemeClr val="tx2"/>
            </a:solidFill>
            <a:ln w="9525">
              <a:noFill/>
              <a:miter lim="800000"/>
              <a:headEnd/>
              <a:tailEnd/>
            </a:ln>
            <a:effectLst/>
          </p:spPr>
          <p:txBody>
            <a:bodyPr anchor="ctr">
              <a:spAutoFit/>
            </a:bodyPr>
            <a:lstStyle/>
            <a:p>
              <a:endParaRPr lang="es-MX"/>
            </a:p>
          </p:txBody>
        </p:sp>
        <p:grpSp>
          <p:nvGrpSpPr>
            <p:cNvPr id="5" name="Group 80"/>
            <p:cNvGrpSpPr>
              <a:grpSpLocks/>
            </p:cNvGrpSpPr>
            <p:nvPr/>
          </p:nvGrpSpPr>
          <p:grpSpPr bwMode="auto">
            <a:xfrm>
              <a:off x="4093" y="2832"/>
              <a:ext cx="54" cy="192"/>
              <a:chOff x="2154" y="3360"/>
              <a:chExt cx="54" cy="192"/>
            </a:xfrm>
          </p:grpSpPr>
          <p:sp>
            <p:nvSpPr>
              <p:cNvPr id="657489" name="Line 81"/>
              <p:cNvSpPr>
                <a:spLocks noChangeShapeType="1"/>
              </p:cNvSpPr>
              <p:nvPr/>
            </p:nvSpPr>
            <p:spPr bwMode="auto">
              <a:xfrm>
                <a:off x="2208" y="3360"/>
                <a:ext cx="0" cy="192"/>
              </a:xfrm>
              <a:prstGeom prst="line">
                <a:avLst/>
              </a:prstGeom>
              <a:noFill/>
              <a:ln w="38100">
                <a:solidFill>
                  <a:schemeClr val="tx1"/>
                </a:solidFill>
                <a:round/>
                <a:headEnd/>
                <a:tailEnd/>
              </a:ln>
              <a:effectLst/>
            </p:spPr>
            <p:txBody>
              <a:bodyPr>
                <a:spAutoFit/>
              </a:bodyPr>
              <a:lstStyle/>
              <a:p>
                <a:endParaRPr lang="es-MX"/>
              </a:p>
            </p:txBody>
          </p:sp>
          <p:sp>
            <p:nvSpPr>
              <p:cNvPr id="657490" name="Line 82"/>
              <p:cNvSpPr>
                <a:spLocks noChangeShapeType="1"/>
              </p:cNvSpPr>
              <p:nvPr/>
            </p:nvSpPr>
            <p:spPr bwMode="auto">
              <a:xfrm flipH="1">
                <a:off x="2154" y="3360"/>
                <a:ext cx="54" cy="184"/>
              </a:xfrm>
              <a:prstGeom prst="line">
                <a:avLst/>
              </a:prstGeom>
              <a:noFill/>
              <a:ln w="38100">
                <a:solidFill>
                  <a:schemeClr val="tx1"/>
                </a:solidFill>
                <a:round/>
                <a:headEnd/>
                <a:tailEnd/>
              </a:ln>
              <a:effectLst/>
            </p:spPr>
            <p:txBody>
              <a:bodyPr>
                <a:spAutoFit/>
              </a:bodyPr>
              <a:lstStyle/>
              <a:p>
                <a:endParaRPr lang="es-MX"/>
              </a:p>
            </p:txBody>
          </p:sp>
        </p:grpSp>
        <p:grpSp>
          <p:nvGrpSpPr>
            <p:cNvPr id="6" name="Group 83"/>
            <p:cNvGrpSpPr>
              <a:grpSpLocks/>
            </p:cNvGrpSpPr>
            <p:nvPr/>
          </p:nvGrpSpPr>
          <p:grpSpPr bwMode="auto">
            <a:xfrm>
              <a:off x="4147" y="2832"/>
              <a:ext cx="54" cy="192"/>
              <a:chOff x="2154" y="3360"/>
              <a:chExt cx="54" cy="192"/>
            </a:xfrm>
          </p:grpSpPr>
          <p:sp>
            <p:nvSpPr>
              <p:cNvPr id="657492" name="Line 84"/>
              <p:cNvSpPr>
                <a:spLocks noChangeShapeType="1"/>
              </p:cNvSpPr>
              <p:nvPr/>
            </p:nvSpPr>
            <p:spPr bwMode="auto">
              <a:xfrm>
                <a:off x="2208" y="3360"/>
                <a:ext cx="0" cy="192"/>
              </a:xfrm>
              <a:prstGeom prst="line">
                <a:avLst/>
              </a:prstGeom>
              <a:noFill/>
              <a:ln w="38100">
                <a:solidFill>
                  <a:schemeClr val="tx1"/>
                </a:solidFill>
                <a:round/>
                <a:headEnd/>
                <a:tailEnd/>
              </a:ln>
              <a:effectLst/>
            </p:spPr>
            <p:txBody>
              <a:bodyPr>
                <a:spAutoFit/>
              </a:bodyPr>
              <a:lstStyle/>
              <a:p>
                <a:endParaRPr lang="es-MX"/>
              </a:p>
            </p:txBody>
          </p:sp>
          <p:sp>
            <p:nvSpPr>
              <p:cNvPr id="657493" name="Line 85"/>
              <p:cNvSpPr>
                <a:spLocks noChangeShapeType="1"/>
              </p:cNvSpPr>
              <p:nvPr/>
            </p:nvSpPr>
            <p:spPr bwMode="auto">
              <a:xfrm flipH="1">
                <a:off x="2154" y="3360"/>
                <a:ext cx="54" cy="184"/>
              </a:xfrm>
              <a:prstGeom prst="line">
                <a:avLst/>
              </a:prstGeom>
              <a:noFill/>
              <a:ln w="38100">
                <a:solidFill>
                  <a:schemeClr val="tx1"/>
                </a:solidFill>
                <a:round/>
                <a:headEnd/>
                <a:tailEnd/>
              </a:ln>
              <a:effectLst/>
            </p:spPr>
            <p:txBody>
              <a:bodyPr>
                <a:spAutoFit/>
              </a:bodyPr>
              <a:lstStyle/>
              <a:p>
                <a:endParaRPr lang="es-MX"/>
              </a:p>
            </p:txBody>
          </p:sp>
        </p:grpSp>
        <p:grpSp>
          <p:nvGrpSpPr>
            <p:cNvPr id="7" name="Group 86"/>
            <p:cNvGrpSpPr>
              <a:grpSpLocks/>
            </p:cNvGrpSpPr>
            <p:nvPr/>
          </p:nvGrpSpPr>
          <p:grpSpPr bwMode="auto">
            <a:xfrm>
              <a:off x="4224" y="2832"/>
              <a:ext cx="54" cy="192"/>
              <a:chOff x="2154" y="3360"/>
              <a:chExt cx="54" cy="192"/>
            </a:xfrm>
          </p:grpSpPr>
          <p:sp>
            <p:nvSpPr>
              <p:cNvPr id="657495" name="Line 87"/>
              <p:cNvSpPr>
                <a:spLocks noChangeShapeType="1"/>
              </p:cNvSpPr>
              <p:nvPr/>
            </p:nvSpPr>
            <p:spPr bwMode="auto">
              <a:xfrm>
                <a:off x="2208" y="3360"/>
                <a:ext cx="0" cy="192"/>
              </a:xfrm>
              <a:prstGeom prst="line">
                <a:avLst/>
              </a:prstGeom>
              <a:noFill/>
              <a:ln w="38100">
                <a:solidFill>
                  <a:schemeClr val="tx1"/>
                </a:solidFill>
                <a:round/>
                <a:headEnd/>
                <a:tailEnd/>
              </a:ln>
              <a:effectLst/>
            </p:spPr>
            <p:txBody>
              <a:bodyPr>
                <a:spAutoFit/>
              </a:bodyPr>
              <a:lstStyle/>
              <a:p>
                <a:endParaRPr lang="es-MX"/>
              </a:p>
            </p:txBody>
          </p:sp>
          <p:sp>
            <p:nvSpPr>
              <p:cNvPr id="657496" name="Line 88"/>
              <p:cNvSpPr>
                <a:spLocks noChangeShapeType="1"/>
              </p:cNvSpPr>
              <p:nvPr/>
            </p:nvSpPr>
            <p:spPr bwMode="auto">
              <a:xfrm flipH="1">
                <a:off x="2154" y="3360"/>
                <a:ext cx="54" cy="184"/>
              </a:xfrm>
              <a:prstGeom prst="line">
                <a:avLst/>
              </a:prstGeom>
              <a:noFill/>
              <a:ln w="38100">
                <a:solidFill>
                  <a:schemeClr val="tx1"/>
                </a:solidFill>
                <a:round/>
                <a:headEnd/>
                <a:tailEnd/>
              </a:ln>
              <a:effectLst/>
            </p:spPr>
            <p:txBody>
              <a:bodyPr>
                <a:spAutoFit/>
              </a:bodyPr>
              <a:lstStyle/>
              <a:p>
                <a:endParaRPr lang="es-MX"/>
              </a:p>
            </p:txBody>
          </p:sp>
        </p:grpSp>
        <p:grpSp>
          <p:nvGrpSpPr>
            <p:cNvPr id="8" name="Group 89"/>
            <p:cNvGrpSpPr>
              <a:grpSpLocks/>
            </p:cNvGrpSpPr>
            <p:nvPr/>
          </p:nvGrpSpPr>
          <p:grpSpPr bwMode="auto">
            <a:xfrm>
              <a:off x="4291" y="2832"/>
              <a:ext cx="54" cy="192"/>
              <a:chOff x="2154" y="3360"/>
              <a:chExt cx="54" cy="192"/>
            </a:xfrm>
          </p:grpSpPr>
          <p:sp>
            <p:nvSpPr>
              <p:cNvPr id="657498" name="Line 90"/>
              <p:cNvSpPr>
                <a:spLocks noChangeShapeType="1"/>
              </p:cNvSpPr>
              <p:nvPr/>
            </p:nvSpPr>
            <p:spPr bwMode="auto">
              <a:xfrm>
                <a:off x="2208" y="3360"/>
                <a:ext cx="0" cy="192"/>
              </a:xfrm>
              <a:prstGeom prst="line">
                <a:avLst/>
              </a:prstGeom>
              <a:noFill/>
              <a:ln w="38100">
                <a:solidFill>
                  <a:schemeClr val="tx1"/>
                </a:solidFill>
                <a:round/>
                <a:headEnd/>
                <a:tailEnd/>
              </a:ln>
              <a:effectLst/>
            </p:spPr>
            <p:txBody>
              <a:bodyPr>
                <a:spAutoFit/>
              </a:bodyPr>
              <a:lstStyle/>
              <a:p>
                <a:endParaRPr lang="es-MX"/>
              </a:p>
            </p:txBody>
          </p:sp>
          <p:sp>
            <p:nvSpPr>
              <p:cNvPr id="657499" name="Line 91"/>
              <p:cNvSpPr>
                <a:spLocks noChangeShapeType="1"/>
              </p:cNvSpPr>
              <p:nvPr/>
            </p:nvSpPr>
            <p:spPr bwMode="auto">
              <a:xfrm flipH="1">
                <a:off x="2154" y="3360"/>
                <a:ext cx="54" cy="184"/>
              </a:xfrm>
              <a:prstGeom prst="line">
                <a:avLst/>
              </a:prstGeom>
              <a:noFill/>
              <a:ln w="38100">
                <a:solidFill>
                  <a:schemeClr val="tx1"/>
                </a:solidFill>
                <a:round/>
                <a:headEnd/>
                <a:tailEnd/>
              </a:ln>
              <a:effectLst/>
            </p:spPr>
            <p:txBody>
              <a:bodyPr>
                <a:spAutoFit/>
              </a:bodyPr>
              <a:lstStyle/>
              <a:p>
                <a:endParaRPr lang="es-MX"/>
              </a:p>
            </p:txBody>
          </p:sp>
        </p:grpSp>
        <p:grpSp>
          <p:nvGrpSpPr>
            <p:cNvPr id="9" name="Group 92"/>
            <p:cNvGrpSpPr>
              <a:grpSpLocks/>
            </p:cNvGrpSpPr>
            <p:nvPr/>
          </p:nvGrpSpPr>
          <p:grpSpPr bwMode="auto">
            <a:xfrm>
              <a:off x="4352" y="2832"/>
              <a:ext cx="54" cy="192"/>
              <a:chOff x="2154" y="3360"/>
              <a:chExt cx="54" cy="192"/>
            </a:xfrm>
          </p:grpSpPr>
          <p:sp>
            <p:nvSpPr>
              <p:cNvPr id="657501" name="Line 93"/>
              <p:cNvSpPr>
                <a:spLocks noChangeShapeType="1"/>
              </p:cNvSpPr>
              <p:nvPr/>
            </p:nvSpPr>
            <p:spPr bwMode="auto">
              <a:xfrm>
                <a:off x="2208" y="3360"/>
                <a:ext cx="0" cy="192"/>
              </a:xfrm>
              <a:prstGeom prst="line">
                <a:avLst/>
              </a:prstGeom>
              <a:noFill/>
              <a:ln w="38100">
                <a:solidFill>
                  <a:schemeClr val="tx1"/>
                </a:solidFill>
                <a:round/>
                <a:headEnd/>
                <a:tailEnd/>
              </a:ln>
              <a:effectLst/>
            </p:spPr>
            <p:txBody>
              <a:bodyPr>
                <a:spAutoFit/>
              </a:bodyPr>
              <a:lstStyle/>
              <a:p>
                <a:endParaRPr lang="es-MX"/>
              </a:p>
            </p:txBody>
          </p:sp>
          <p:sp>
            <p:nvSpPr>
              <p:cNvPr id="657502" name="Line 94"/>
              <p:cNvSpPr>
                <a:spLocks noChangeShapeType="1"/>
              </p:cNvSpPr>
              <p:nvPr/>
            </p:nvSpPr>
            <p:spPr bwMode="auto">
              <a:xfrm flipH="1">
                <a:off x="2154" y="3360"/>
                <a:ext cx="54" cy="184"/>
              </a:xfrm>
              <a:prstGeom prst="line">
                <a:avLst/>
              </a:prstGeom>
              <a:noFill/>
              <a:ln w="38100">
                <a:solidFill>
                  <a:schemeClr val="tx1"/>
                </a:solidFill>
                <a:round/>
                <a:headEnd/>
                <a:tailEnd/>
              </a:ln>
              <a:effectLst/>
            </p:spPr>
            <p:txBody>
              <a:bodyPr>
                <a:spAutoFit/>
              </a:bodyPr>
              <a:lstStyle/>
              <a:p>
                <a:endParaRPr lang="es-MX"/>
              </a:p>
            </p:txBody>
          </p:sp>
        </p:grpSp>
        <p:grpSp>
          <p:nvGrpSpPr>
            <p:cNvPr id="10" name="Group 95"/>
            <p:cNvGrpSpPr>
              <a:grpSpLocks/>
            </p:cNvGrpSpPr>
            <p:nvPr/>
          </p:nvGrpSpPr>
          <p:grpSpPr bwMode="auto">
            <a:xfrm>
              <a:off x="4416" y="2820"/>
              <a:ext cx="54" cy="192"/>
              <a:chOff x="2154" y="3360"/>
              <a:chExt cx="54" cy="192"/>
            </a:xfrm>
          </p:grpSpPr>
          <p:sp>
            <p:nvSpPr>
              <p:cNvPr id="657504" name="Line 96"/>
              <p:cNvSpPr>
                <a:spLocks noChangeShapeType="1"/>
              </p:cNvSpPr>
              <p:nvPr/>
            </p:nvSpPr>
            <p:spPr bwMode="auto">
              <a:xfrm>
                <a:off x="2208" y="3360"/>
                <a:ext cx="0" cy="192"/>
              </a:xfrm>
              <a:prstGeom prst="line">
                <a:avLst/>
              </a:prstGeom>
              <a:noFill/>
              <a:ln w="38100">
                <a:solidFill>
                  <a:schemeClr val="tx1"/>
                </a:solidFill>
                <a:round/>
                <a:headEnd/>
                <a:tailEnd/>
              </a:ln>
              <a:effectLst/>
            </p:spPr>
            <p:txBody>
              <a:bodyPr>
                <a:spAutoFit/>
              </a:bodyPr>
              <a:lstStyle/>
              <a:p>
                <a:endParaRPr lang="es-MX"/>
              </a:p>
            </p:txBody>
          </p:sp>
          <p:sp>
            <p:nvSpPr>
              <p:cNvPr id="657505" name="Line 97"/>
              <p:cNvSpPr>
                <a:spLocks noChangeShapeType="1"/>
              </p:cNvSpPr>
              <p:nvPr/>
            </p:nvSpPr>
            <p:spPr bwMode="auto">
              <a:xfrm flipH="1">
                <a:off x="2154" y="3360"/>
                <a:ext cx="54" cy="184"/>
              </a:xfrm>
              <a:prstGeom prst="line">
                <a:avLst/>
              </a:prstGeom>
              <a:noFill/>
              <a:ln w="38100">
                <a:solidFill>
                  <a:schemeClr val="tx1"/>
                </a:solidFill>
                <a:round/>
                <a:headEnd/>
                <a:tailEnd/>
              </a:ln>
              <a:effectLst/>
            </p:spPr>
            <p:txBody>
              <a:bodyPr>
                <a:spAutoFit/>
              </a:bodyPr>
              <a:lstStyle/>
              <a:p>
                <a:endParaRPr lang="es-MX"/>
              </a:p>
            </p:txBody>
          </p:sp>
        </p:grpSp>
        <p:sp>
          <p:nvSpPr>
            <p:cNvPr id="657506" name="Line 98"/>
            <p:cNvSpPr>
              <a:spLocks noChangeShapeType="1"/>
            </p:cNvSpPr>
            <p:nvPr/>
          </p:nvSpPr>
          <p:spPr bwMode="auto">
            <a:xfrm>
              <a:off x="4064" y="2916"/>
              <a:ext cx="35" cy="108"/>
            </a:xfrm>
            <a:prstGeom prst="line">
              <a:avLst/>
            </a:prstGeom>
            <a:noFill/>
            <a:ln w="38100">
              <a:solidFill>
                <a:schemeClr val="tx1"/>
              </a:solidFill>
              <a:round/>
              <a:headEnd/>
              <a:tailEnd/>
            </a:ln>
            <a:effectLst/>
          </p:spPr>
          <p:txBody>
            <a:bodyPr>
              <a:spAutoFit/>
            </a:bodyPr>
            <a:lstStyle/>
            <a:p>
              <a:endParaRPr lang="es-MX"/>
            </a:p>
          </p:txBody>
        </p:sp>
        <p:sp>
          <p:nvSpPr>
            <p:cNvPr id="657507" name="Line 99"/>
            <p:cNvSpPr>
              <a:spLocks noChangeShapeType="1"/>
            </p:cNvSpPr>
            <p:nvPr/>
          </p:nvSpPr>
          <p:spPr bwMode="auto">
            <a:xfrm flipV="1">
              <a:off x="4483" y="2880"/>
              <a:ext cx="48" cy="96"/>
            </a:xfrm>
            <a:prstGeom prst="line">
              <a:avLst/>
            </a:prstGeom>
            <a:noFill/>
            <a:ln w="38100">
              <a:solidFill>
                <a:schemeClr val="tx1"/>
              </a:solidFill>
              <a:round/>
              <a:headEnd/>
              <a:tailEnd/>
            </a:ln>
            <a:effectLst/>
          </p:spPr>
          <p:txBody>
            <a:bodyPr>
              <a:spAutoFit/>
            </a:bodyPr>
            <a:lstStyle/>
            <a:p>
              <a:endParaRPr lang="es-MX"/>
            </a:p>
          </p:txBody>
        </p:sp>
        <p:sp>
          <p:nvSpPr>
            <p:cNvPr id="657509" name="Line 101"/>
            <p:cNvSpPr>
              <a:spLocks noChangeShapeType="1"/>
            </p:cNvSpPr>
            <p:nvPr/>
          </p:nvSpPr>
          <p:spPr bwMode="auto">
            <a:xfrm>
              <a:off x="4531" y="2915"/>
              <a:ext cx="375" cy="13"/>
            </a:xfrm>
            <a:prstGeom prst="line">
              <a:avLst/>
            </a:prstGeom>
            <a:noFill/>
            <a:ln w="38100">
              <a:solidFill>
                <a:schemeClr val="tx1"/>
              </a:solidFill>
              <a:round/>
              <a:headEnd/>
              <a:tailEnd/>
            </a:ln>
            <a:effectLst/>
          </p:spPr>
          <p:txBody>
            <a:bodyPr tIns="91440" bIns="91440">
              <a:spAutoFit/>
            </a:bodyPr>
            <a:lstStyle/>
            <a:p>
              <a:endParaRPr lang="es-MX"/>
            </a:p>
          </p:txBody>
        </p:sp>
        <p:sp>
          <p:nvSpPr>
            <p:cNvPr id="657511" name="Line 103"/>
            <p:cNvSpPr>
              <a:spLocks noChangeShapeType="1"/>
            </p:cNvSpPr>
            <p:nvPr/>
          </p:nvSpPr>
          <p:spPr bwMode="auto">
            <a:xfrm flipH="1">
              <a:off x="3763" y="2928"/>
              <a:ext cx="288" cy="0"/>
            </a:xfrm>
            <a:prstGeom prst="line">
              <a:avLst/>
            </a:prstGeom>
            <a:noFill/>
            <a:ln w="38100">
              <a:solidFill>
                <a:schemeClr val="tx1"/>
              </a:solidFill>
              <a:round/>
              <a:headEnd/>
              <a:tailEnd/>
            </a:ln>
            <a:effectLst/>
          </p:spPr>
          <p:txBody>
            <a:bodyPr>
              <a:spAutoFit/>
            </a:bodyPr>
            <a:lstStyle/>
            <a:p>
              <a:endParaRPr lang="es-MX"/>
            </a:p>
          </p:txBody>
        </p:sp>
        <p:sp>
          <p:nvSpPr>
            <p:cNvPr id="657512" name="Rectangle 104"/>
            <p:cNvSpPr>
              <a:spLocks noChangeArrowheads="1"/>
            </p:cNvSpPr>
            <p:nvPr/>
          </p:nvSpPr>
          <p:spPr bwMode="auto">
            <a:xfrm>
              <a:off x="3984" y="3408"/>
              <a:ext cx="720" cy="192"/>
            </a:xfrm>
            <a:prstGeom prst="rect">
              <a:avLst/>
            </a:prstGeom>
            <a:solidFill>
              <a:schemeClr val="bg1"/>
            </a:solidFill>
            <a:ln w="28575">
              <a:solidFill>
                <a:srgbClr val="000000"/>
              </a:solidFill>
              <a:miter lim="800000"/>
              <a:headEnd/>
              <a:tailEnd/>
            </a:ln>
            <a:effectLst/>
          </p:spPr>
          <p:txBody>
            <a:bodyPr wrap="none" anchor="ctr">
              <a:spAutoFit/>
            </a:bodyPr>
            <a:lstStyle/>
            <a:p>
              <a:endParaRPr lang="es-MX"/>
            </a:p>
          </p:txBody>
        </p:sp>
        <p:sp>
          <p:nvSpPr>
            <p:cNvPr id="657514" name="Rectangle 106"/>
            <p:cNvSpPr>
              <a:spLocks noChangeArrowheads="1"/>
            </p:cNvSpPr>
            <p:nvPr/>
          </p:nvSpPr>
          <p:spPr bwMode="auto">
            <a:xfrm>
              <a:off x="4032" y="3408"/>
              <a:ext cx="48" cy="192"/>
            </a:xfrm>
            <a:prstGeom prst="rect">
              <a:avLst/>
            </a:prstGeom>
            <a:solidFill>
              <a:srgbClr val="FFFF00"/>
            </a:solidFill>
            <a:ln w="28575">
              <a:solidFill>
                <a:srgbClr val="000000"/>
              </a:solidFill>
              <a:miter lim="800000"/>
              <a:headEnd/>
              <a:tailEnd/>
            </a:ln>
            <a:effectLst/>
          </p:spPr>
          <p:txBody>
            <a:bodyPr wrap="none" anchor="ctr">
              <a:spAutoFit/>
            </a:bodyPr>
            <a:lstStyle/>
            <a:p>
              <a:endParaRPr lang="es-MX"/>
            </a:p>
          </p:txBody>
        </p:sp>
        <p:sp>
          <p:nvSpPr>
            <p:cNvPr id="657515" name="Rectangle 107"/>
            <p:cNvSpPr>
              <a:spLocks noChangeArrowheads="1"/>
            </p:cNvSpPr>
            <p:nvPr/>
          </p:nvSpPr>
          <p:spPr bwMode="auto">
            <a:xfrm>
              <a:off x="4080" y="3408"/>
              <a:ext cx="48" cy="192"/>
            </a:xfrm>
            <a:prstGeom prst="rect">
              <a:avLst/>
            </a:prstGeom>
            <a:solidFill>
              <a:schemeClr val="accent2"/>
            </a:solidFill>
            <a:ln w="28575">
              <a:solidFill>
                <a:srgbClr val="000000"/>
              </a:solidFill>
              <a:miter lim="800000"/>
              <a:headEnd/>
              <a:tailEnd/>
            </a:ln>
            <a:effectLst/>
          </p:spPr>
          <p:txBody>
            <a:bodyPr wrap="none" anchor="ctr">
              <a:spAutoFit/>
            </a:bodyPr>
            <a:lstStyle/>
            <a:p>
              <a:endParaRPr lang="es-MX"/>
            </a:p>
          </p:txBody>
        </p:sp>
        <p:sp>
          <p:nvSpPr>
            <p:cNvPr id="657516" name="Rectangle 108"/>
            <p:cNvSpPr>
              <a:spLocks noChangeArrowheads="1"/>
            </p:cNvSpPr>
            <p:nvPr/>
          </p:nvSpPr>
          <p:spPr bwMode="auto">
            <a:xfrm>
              <a:off x="4128" y="3408"/>
              <a:ext cx="48" cy="192"/>
            </a:xfrm>
            <a:prstGeom prst="rect">
              <a:avLst/>
            </a:prstGeom>
            <a:solidFill>
              <a:srgbClr val="FFCC99"/>
            </a:solidFill>
            <a:ln w="28575">
              <a:solidFill>
                <a:srgbClr val="000000"/>
              </a:solidFill>
              <a:miter lim="800000"/>
              <a:headEnd/>
              <a:tailEnd/>
            </a:ln>
            <a:effectLst/>
          </p:spPr>
          <p:txBody>
            <a:bodyPr wrap="none" anchor="ctr">
              <a:spAutoFit/>
            </a:bodyPr>
            <a:lstStyle/>
            <a:p>
              <a:endParaRPr lang="es-MX"/>
            </a:p>
          </p:txBody>
        </p:sp>
        <p:sp>
          <p:nvSpPr>
            <p:cNvPr id="657517" name="Rectangle 109"/>
            <p:cNvSpPr>
              <a:spLocks noChangeArrowheads="1"/>
            </p:cNvSpPr>
            <p:nvPr/>
          </p:nvSpPr>
          <p:spPr bwMode="auto">
            <a:xfrm>
              <a:off x="4234" y="3408"/>
              <a:ext cx="48" cy="192"/>
            </a:xfrm>
            <a:prstGeom prst="rect">
              <a:avLst/>
            </a:prstGeom>
            <a:solidFill>
              <a:srgbClr val="FF9900"/>
            </a:solidFill>
            <a:ln w="28575">
              <a:solidFill>
                <a:srgbClr val="000000"/>
              </a:solidFill>
              <a:miter lim="800000"/>
              <a:headEnd/>
              <a:tailEnd/>
            </a:ln>
            <a:effectLst/>
          </p:spPr>
          <p:txBody>
            <a:bodyPr wrap="none" anchor="ctr">
              <a:spAutoFit/>
            </a:bodyPr>
            <a:lstStyle/>
            <a:p>
              <a:endParaRPr lang="es-MX"/>
            </a:p>
          </p:txBody>
        </p:sp>
        <p:sp>
          <p:nvSpPr>
            <p:cNvPr id="657518" name="Line 110"/>
            <p:cNvSpPr>
              <a:spLocks noChangeShapeType="1"/>
            </p:cNvSpPr>
            <p:nvPr/>
          </p:nvSpPr>
          <p:spPr bwMode="auto">
            <a:xfrm flipH="1">
              <a:off x="3696" y="3504"/>
              <a:ext cx="288" cy="0"/>
            </a:xfrm>
            <a:prstGeom prst="line">
              <a:avLst/>
            </a:prstGeom>
            <a:noFill/>
            <a:ln w="38100">
              <a:solidFill>
                <a:schemeClr val="tx1"/>
              </a:solidFill>
              <a:round/>
              <a:headEnd/>
              <a:tailEnd/>
            </a:ln>
            <a:effectLst/>
          </p:spPr>
          <p:txBody>
            <a:bodyPr>
              <a:spAutoFit/>
            </a:bodyPr>
            <a:lstStyle/>
            <a:p>
              <a:endParaRPr lang="es-MX"/>
            </a:p>
          </p:txBody>
        </p:sp>
        <p:sp>
          <p:nvSpPr>
            <p:cNvPr id="657519" name="Line 111"/>
            <p:cNvSpPr>
              <a:spLocks noChangeShapeType="1"/>
            </p:cNvSpPr>
            <p:nvPr/>
          </p:nvSpPr>
          <p:spPr bwMode="auto">
            <a:xfrm flipH="1">
              <a:off x="4704" y="3504"/>
              <a:ext cx="288" cy="0"/>
            </a:xfrm>
            <a:prstGeom prst="line">
              <a:avLst/>
            </a:prstGeom>
            <a:noFill/>
            <a:ln w="38100">
              <a:solidFill>
                <a:schemeClr val="tx1"/>
              </a:solidFill>
              <a:round/>
              <a:headEnd/>
              <a:tailEnd/>
            </a:ln>
            <a:effectLst/>
          </p:spPr>
          <p:txBody>
            <a:bodyPr>
              <a:spAutoFit/>
            </a:bodyPr>
            <a:lstStyle/>
            <a:p>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57410"/>
                                        </p:tgtEl>
                                        <p:attrNameLst>
                                          <p:attrName>style.visibility</p:attrName>
                                        </p:attrNameLst>
                                      </p:cBhvr>
                                      <p:to>
                                        <p:strVal val="visible"/>
                                      </p:to>
                                    </p:set>
                                    <p:animEffect transition="in" filter="checkerboard(across)">
                                      <p:cBhvr>
                                        <p:cTn id="7" dur="500"/>
                                        <p:tgtEl>
                                          <p:spTgt spid="65741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657411"/>
                                        </p:tgtEl>
                                        <p:attrNameLst>
                                          <p:attrName>style.visibility</p:attrName>
                                        </p:attrNameLst>
                                      </p:cBhvr>
                                      <p:to>
                                        <p:strVal val="visible"/>
                                      </p:to>
                                    </p:set>
                                    <p:anim calcmode="lin" valueType="num">
                                      <p:cBhvr>
                                        <p:cTn id="11" dur="500" fill="hold"/>
                                        <p:tgtEl>
                                          <p:spTgt spid="657411"/>
                                        </p:tgtEl>
                                        <p:attrNameLst>
                                          <p:attrName>ppt_x</p:attrName>
                                        </p:attrNameLst>
                                      </p:cBhvr>
                                      <p:tavLst>
                                        <p:tav tm="0">
                                          <p:val>
                                            <p:strVal val="#ppt_x-#ppt_w/2"/>
                                          </p:val>
                                        </p:tav>
                                        <p:tav tm="100000">
                                          <p:val>
                                            <p:strVal val="#ppt_x"/>
                                          </p:val>
                                        </p:tav>
                                      </p:tavLst>
                                    </p:anim>
                                    <p:anim calcmode="lin" valueType="num">
                                      <p:cBhvr>
                                        <p:cTn id="12" dur="500" fill="hold"/>
                                        <p:tgtEl>
                                          <p:spTgt spid="657411"/>
                                        </p:tgtEl>
                                        <p:attrNameLst>
                                          <p:attrName>ppt_y</p:attrName>
                                        </p:attrNameLst>
                                      </p:cBhvr>
                                      <p:tavLst>
                                        <p:tav tm="0">
                                          <p:val>
                                            <p:strVal val="#ppt_y"/>
                                          </p:val>
                                        </p:tav>
                                        <p:tav tm="100000">
                                          <p:val>
                                            <p:strVal val="#ppt_y"/>
                                          </p:val>
                                        </p:tav>
                                      </p:tavLst>
                                    </p:anim>
                                    <p:anim calcmode="lin" valueType="num">
                                      <p:cBhvr>
                                        <p:cTn id="13" dur="500" fill="hold"/>
                                        <p:tgtEl>
                                          <p:spTgt spid="657411"/>
                                        </p:tgtEl>
                                        <p:attrNameLst>
                                          <p:attrName>ppt_w</p:attrName>
                                        </p:attrNameLst>
                                      </p:cBhvr>
                                      <p:tavLst>
                                        <p:tav tm="0">
                                          <p:val>
                                            <p:fltVal val="0"/>
                                          </p:val>
                                        </p:tav>
                                        <p:tav tm="100000">
                                          <p:val>
                                            <p:strVal val="#ppt_w"/>
                                          </p:val>
                                        </p:tav>
                                      </p:tavLst>
                                    </p:anim>
                                    <p:anim calcmode="lin" valueType="num">
                                      <p:cBhvr>
                                        <p:cTn id="14" dur="500" fill="hold"/>
                                        <p:tgtEl>
                                          <p:spTgt spid="6574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57412"/>
                                        </p:tgtEl>
                                        <p:attrNameLst>
                                          <p:attrName>style.visibility</p:attrName>
                                        </p:attrNameLst>
                                      </p:cBhvr>
                                      <p:to>
                                        <p:strVal val="visible"/>
                                      </p:to>
                                    </p:set>
                                    <p:anim calcmode="lin" valueType="num">
                                      <p:cBhvr additive="base">
                                        <p:cTn id="19" dur="500" fill="hold"/>
                                        <p:tgtEl>
                                          <p:spTgt spid="657412"/>
                                        </p:tgtEl>
                                        <p:attrNameLst>
                                          <p:attrName>ppt_x</p:attrName>
                                        </p:attrNameLst>
                                      </p:cBhvr>
                                      <p:tavLst>
                                        <p:tav tm="0">
                                          <p:val>
                                            <p:strVal val="1+#ppt_w/2"/>
                                          </p:val>
                                        </p:tav>
                                        <p:tav tm="100000">
                                          <p:val>
                                            <p:strVal val="#ppt_x"/>
                                          </p:val>
                                        </p:tav>
                                      </p:tavLst>
                                    </p:anim>
                                    <p:anim calcmode="lin" valueType="num">
                                      <p:cBhvr additive="base">
                                        <p:cTn id="20" dur="500" fill="hold"/>
                                        <p:tgtEl>
                                          <p:spTgt spid="6574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Jungle Menu Command.wav"/>
                                        </p:tgtEl>
                                      </p:cMediaNode>
                                    </p:audio>
                                  </p:sub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657413"/>
                                        </p:tgtEl>
                                        <p:attrNameLst>
                                          <p:attrName>style.visibility</p:attrName>
                                        </p:attrNameLst>
                                      </p:cBhvr>
                                      <p:to>
                                        <p:strVal val="visible"/>
                                      </p:to>
                                    </p:set>
                                  </p:childTnLst>
                                </p:cTn>
                              </p:par>
                            </p:childTnLst>
                          </p:cTn>
                        </p:par>
                        <p:par>
                          <p:cTn id="24" fill="hold">
                            <p:stCondLst>
                              <p:cond delay="1000"/>
                            </p:stCondLst>
                            <p:childTnLst>
                              <p:par>
                                <p:cTn id="25" presetID="17" presetClass="entr" presetSubtype="1"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ppt_h/2"/>
                                          </p:val>
                                        </p:tav>
                                        <p:tav tm="100000">
                                          <p:val>
                                            <p:strVal val="#ppt_y"/>
                                          </p:val>
                                        </p:tav>
                                      </p:tavLst>
                                    </p:anim>
                                    <p:anim calcmode="lin" valueType="num">
                                      <p:cBhvr>
                                        <p:cTn id="29" dur="500" fill="hold"/>
                                        <p:tgtEl>
                                          <p:spTgt spid="2"/>
                                        </p:tgtEl>
                                        <p:attrNameLst>
                                          <p:attrName>ppt_w</p:attrName>
                                        </p:attrNameLst>
                                      </p:cBhvr>
                                      <p:tavLst>
                                        <p:tav tm="0">
                                          <p:val>
                                            <p:strVal val="#ppt_w"/>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31" fill="hold">
                      <p:stCondLst>
                        <p:cond delay="indefinite"/>
                      </p:stCondLst>
                      <p:childTnLst>
                        <p:par>
                          <p:cTn id="32" fill="hold">
                            <p:stCondLst>
                              <p:cond delay="0"/>
                            </p:stCondLst>
                            <p:childTnLst>
                              <p:par>
                                <p:cTn id="33" presetID="17"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ppt_x</p:attrName>
                                        </p:attrNameLst>
                                      </p:cBhvr>
                                      <p:tavLst>
                                        <p:tav tm="0">
                                          <p:val>
                                            <p:strVal val="#ppt_x"/>
                                          </p:val>
                                        </p:tav>
                                        <p:tav tm="100000">
                                          <p:val>
                                            <p:strVal val="#ppt_x"/>
                                          </p:val>
                                        </p:tav>
                                      </p:tavLst>
                                    </p:anim>
                                    <p:anim calcmode="lin" valueType="num">
                                      <p:cBhvr>
                                        <p:cTn id="36" dur="500" fill="hold"/>
                                        <p:tgtEl>
                                          <p:spTgt spid="3"/>
                                        </p:tgtEl>
                                        <p:attrNameLst>
                                          <p:attrName>ppt_y</p:attrName>
                                        </p:attrNameLst>
                                      </p:cBhvr>
                                      <p:tavLst>
                                        <p:tav tm="0">
                                          <p:val>
                                            <p:strVal val="#ppt_y-#ppt_h/2"/>
                                          </p:val>
                                        </p:tav>
                                        <p:tav tm="100000">
                                          <p:val>
                                            <p:strVal val="#ppt_y"/>
                                          </p:val>
                                        </p:tav>
                                      </p:tavLst>
                                    </p:anim>
                                    <p:anim calcmode="lin" valueType="num">
                                      <p:cBhvr>
                                        <p:cTn id="37" dur="500" fill="hold"/>
                                        <p:tgtEl>
                                          <p:spTgt spid="3"/>
                                        </p:tgtEl>
                                        <p:attrNameLst>
                                          <p:attrName>ppt_w</p:attrName>
                                        </p:attrNameLst>
                                      </p:cBhvr>
                                      <p:tavLst>
                                        <p:tav tm="0">
                                          <p:val>
                                            <p:strVal val="#ppt_w"/>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AMERA.WAV"/>
                                        </p:tgtEl>
                                      </p:cMediaNode>
                                    </p:audio>
                                  </p:subTnLst>
                                </p:cTn>
                              </p:par>
                            </p:childTnLst>
                          </p:cTn>
                        </p:par>
                      </p:childTnLst>
                    </p:cTn>
                  </p:par>
                  <p:par>
                    <p:cTn id="39" fill="hold">
                      <p:stCondLst>
                        <p:cond delay="indefinite"/>
                      </p:stCondLst>
                      <p:childTnLst>
                        <p:par>
                          <p:cTn id="40" fill="hold">
                            <p:stCondLst>
                              <p:cond delay="0"/>
                            </p:stCondLst>
                            <p:childTnLst>
                              <p:par>
                                <p:cTn id="41" presetID="17" presetClass="entr" presetSubtype="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ppt_h/2"/>
                                          </p:val>
                                        </p:tav>
                                        <p:tav tm="100000">
                                          <p:val>
                                            <p:strVal val="#ppt_y"/>
                                          </p:val>
                                        </p:tav>
                                      </p:tavLst>
                                    </p:anim>
                                    <p:anim calcmode="lin" valueType="num">
                                      <p:cBhvr>
                                        <p:cTn id="45" dur="500" fill="hold"/>
                                        <p:tgtEl>
                                          <p:spTgt spid="4"/>
                                        </p:tgtEl>
                                        <p:attrNameLst>
                                          <p:attrName>ppt_w</p:attrName>
                                        </p:attrNameLst>
                                      </p:cBhvr>
                                      <p:tavLst>
                                        <p:tav tm="0">
                                          <p:val>
                                            <p:strVal val="#ppt_w"/>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0" grpId="0" autoUpdateAnimBg="0"/>
      <p:bldP spid="657411" grpId="0" autoUpdateAnimBg="0"/>
      <p:bldP spid="657412" grpId="0" autoUpdateAnimBg="0"/>
      <p:bldP spid="657413"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51" name="Rectangle 71"/>
          <p:cNvSpPr>
            <a:spLocks noChangeArrowheads="1"/>
          </p:cNvSpPr>
          <p:nvPr/>
        </p:nvSpPr>
        <p:spPr bwMode="auto">
          <a:xfrm>
            <a:off x="685800" y="1447800"/>
            <a:ext cx="8153400" cy="5029200"/>
          </a:xfrm>
          <a:prstGeom prst="rect">
            <a:avLst/>
          </a:prstGeom>
          <a:solidFill>
            <a:srgbClr val="00B050"/>
          </a:solidFill>
          <a:ln w="57150">
            <a:solidFill>
              <a:srgbClr val="000000"/>
            </a:solidFill>
            <a:miter lim="800000"/>
            <a:headEnd/>
            <a:tailEnd/>
          </a:ln>
          <a:effectLst/>
        </p:spPr>
        <p:txBody>
          <a:bodyPr anchor="ctr">
            <a:spAutoFit/>
          </a:bodyPr>
          <a:lstStyle/>
          <a:p>
            <a:endParaRPr lang="es-MX"/>
          </a:p>
        </p:txBody>
      </p:sp>
      <p:grpSp>
        <p:nvGrpSpPr>
          <p:cNvPr id="2" name="Group 201"/>
          <p:cNvGrpSpPr>
            <a:grpSpLocks/>
          </p:cNvGrpSpPr>
          <p:nvPr/>
        </p:nvGrpSpPr>
        <p:grpSpPr bwMode="auto">
          <a:xfrm>
            <a:off x="4038600" y="4648201"/>
            <a:ext cx="1952625" cy="1436688"/>
            <a:chOff x="1584" y="2938"/>
            <a:chExt cx="1230" cy="905"/>
          </a:xfrm>
        </p:grpSpPr>
        <p:grpSp>
          <p:nvGrpSpPr>
            <p:cNvPr id="3" name="Group 87"/>
            <p:cNvGrpSpPr>
              <a:grpSpLocks/>
            </p:cNvGrpSpPr>
            <p:nvPr/>
          </p:nvGrpSpPr>
          <p:grpSpPr bwMode="auto">
            <a:xfrm>
              <a:off x="1720" y="2938"/>
              <a:ext cx="960" cy="576"/>
              <a:chOff x="864" y="2976"/>
              <a:chExt cx="960" cy="576"/>
            </a:xfrm>
          </p:grpSpPr>
          <p:sp>
            <p:nvSpPr>
              <p:cNvPr id="686157" name="AutoShape 77"/>
              <p:cNvSpPr>
                <a:spLocks noChangeArrowheads="1"/>
              </p:cNvSpPr>
              <p:nvPr/>
            </p:nvSpPr>
            <p:spPr bwMode="auto">
              <a:xfrm>
                <a:off x="864" y="2976"/>
                <a:ext cx="960" cy="576"/>
              </a:xfrm>
              <a:prstGeom prst="cube">
                <a:avLst>
                  <a:gd name="adj" fmla="val 71528"/>
                </a:avLst>
              </a:prstGeom>
              <a:solidFill>
                <a:schemeClr val="accent1"/>
              </a:solidFill>
              <a:ln w="38100">
                <a:solidFill>
                  <a:srgbClr val="000000"/>
                </a:solidFill>
                <a:miter lim="800000"/>
                <a:headEnd/>
                <a:tailEnd/>
              </a:ln>
              <a:effectLst/>
            </p:spPr>
            <p:txBody>
              <a:bodyPr anchor="ctr">
                <a:spAutoFit/>
              </a:bodyPr>
              <a:lstStyle/>
              <a:p>
                <a:endParaRPr lang="es-MX"/>
              </a:p>
            </p:txBody>
          </p:sp>
          <p:sp>
            <p:nvSpPr>
              <p:cNvPr id="686158" name="Oval 78"/>
              <p:cNvSpPr>
                <a:spLocks noChangeArrowheads="1"/>
              </p:cNvSpPr>
              <p:nvPr/>
            </p:nvSpPr>
            <p:spPr bwMode="auto">
              <a:xfrm>
                <a:off x="1056" y="3216"/>
                <a:ext cx="144" cy="96"/>
              </a:xfrm>
              <a:prstGeom prst="ellipse">
                <a:avLst/>
              </a:prstGeom>
              <a:solidFill>
                <a:srgbClr val="B2B2B2"/>
              </a:solidFill>
              <a:ln w="38100">
                <a:solidFill>
                  <a:srgbClr val="000000"/>
                </a:solidFill>
                <a:round/>
                <a:headEnd/>
                <a:tailEnd/>
              </a:ln>
              <a:effectLst/>
            </p:spPr>
            <p:txBody>
              <a:bodyPr wrap="none" anchor="ctr">
                <a:spAutoFit/>
              </a:bodyPr>
              <a:lstStyle/>
              <a:p>
                <a:endParaRPr lang="es-MX"/>
              </a:p>
            </p:txBody>
          </p:sp>
          <p:sp>
            <p:nvSpPr>
              <p:cNvPr id="686160" name="Oval 80"/>
              <p:cNvSpPr>
                <a:spLocks noChangeArrowheads="1"/>
              </p:cNvSpPr>
              <p:nvPr/>
            </p:nvSpPr>
            <p:spPr bwMode="auto">
              <a:xfrm>
                <a:off x="1248" y="3216"/>
                <a:ext cx="144" cy="96"/>
              </a:xfrm>
              <a:prstGeom prst="ellipse">
                <a:avLst/>
              </a:prstGeom>
              <a:solidFill>
                <a:srgbClr val="B2B2B2"/>
              </a:solidFill>
              <a:ln w="38100">
                <a:solidFill>
                  <a:srgbClr val="000000"/>
                </a:solidFill>
                <a:round/>
                <a:headEnd/>
                <a:tailEnd/>
              </a:ln>
              <a:effectLst/>
            </p:spPr>
            <p:txBody>
              <a:bodyPr wrap="none" anchor="ctr">
                <a:spAutoFit/>
              </a:bodyPr>
              <a:lstStyle/>
              <a:p>
                <a:endParaRPr lang="es-MX"/>
              </a:p>
            </p:txBody>
          </p:sp>
          <p:sp>
            <p:nvSpPr>
              <p:cNvPr id="686161" name="Rectangle 81"/>
              <p:cNvSpPr>
                <a:spLocks noChangeArrowheads="1"/>
              </p:cNvSpPr>
              <p:nvPr/>
            </p:nvSpPr>
            <p:spPr bwMode="auto">
              <a:xfrm>
                <a:off x="1104" y="3312"/>
                <a:ext cx="48" cy="48"/>
              </a:xfrm>
              <a:prstGeom prst="rect">
                <a:avLst/>
              </a:prstGeom>
              <a:solidFill>
                <a:schemeClr val="bg2"/>
              </a:solidFill>
              <a:ln w="38100">
                <a:solidFill>
                  <a:srgbClr val="000000"/>
                </a:solidFill>
                <a:miter lim="800000"/>
                <a:headEnd/>
                <a:tailEnd/>
              </a:ln>
              <a:effectLst/>
            </p:spPr>
            <p:txBody>
              <a:bodyPr anchor="ctr">
                <a:spAutoFit/>
              </a:bodyPr>
              <a:lstStyle/>
              <a:p>
                <a:endParaRPr lang="es-MX"/>
              </a:p>
            </p:txBody>
          </p:sp>
          <p:sp>
            <p:nvSpPr>
              <p:cNvPr id="686163" name="Rectangle 83"/>
              <p:cNvSpPr>
                <a:spLocks noChangeArrowheads="1"/>
              </p:cNvSpPr>
              <p:nvPr/>
            </p:nvSpPr>
            <p:spPr bwMode="auto">
              <a:xfrm>
                <a:off x="1296" y="3312"/>
                <a:ext cx="48" cy="48"/>
              </a:xfrm>
              <a:prstGeom prst="rect">
                <a:avLst/>
              </a:prstGeom>
              <a:solidFill>
                <a:schemeClr val="bg2"/>
              </a:solidFill>
              <a:ln w="38100">
                <a:solidFill>
                  <a:srgbClr val="000000"/>
                </a:solidFill>
                <a:miter lim="800000"/>
                <a:headEnd/>
                <a:tailEnd/>
              </a:ln>
              <a:effectLst/>
            </p:spPr>
            <p:txBody>
              <a:bodyPr anchor="ctr">
                <a:spAutoFit/>
              </a:bodyPr>
              <a:lstStyle/>
              <a:p>
                <a:endParaRPr lang="es-MX"/>
              </a:p>
            </p:txBody>
          </p:sp>
          <p:sp>
            <p:nvSpPr>
              <p:cNvPr id="686165" name="AutoShape 85"/>
              <p:cNvSpPr>
                <a:spLocks noChangeArrowheads="1"/>
              </p:cNvSpPr>
              <p:nvPr/>
            </p:nvSpPr>
            <p:spPr bwMode="auto">
              <a:xfrm>
                <a:off x="1152" y="2976"/>
                <a:ext cx="576" cy="240"/>
              </a:xfrm>
              <a:prstGeom prst="cube">
                <a:avLst>
                  <a:gd name="adj" fmla="val 82083"/>
                </a:avLst>
              </a:prstGeom>
              <a:solidFill>
                <a:srgbClr val="B2B2B2"/>
              </a:solidFill>
              <a:ln w="38100">
                <a:solidFill>
                  <a:srgbClr val="000000"/>
                </a:solidFill>
                <a:miter lim="800000"/>
                <a:headEnd/>
                <a:tailEnd/>
              </a:ln>
              <a:effectLst/>
            </p:spPr>
            <p:txBody>
              <a:bodyPr anchor="ctr">
                <a:spAutoFit/>
              </a:bodyPr>
              <a:lstStyle/>
              <a:p>
                <a:endParaRPr lang="es-MX"/>
              </a:p>
            </p:txBody>
          </p:sp>
          <p:sp>
            <p:nvSpPr>
              <p:cNvPr id="686166" name="AutoShape 86"/>
              <p:cNvSpPr>
                <a:spLocks noChangeArrowheads="1"/>
              </p:cNvSpPr>
              <p:nvPr/>
            </p:nvSpPr>
            <p:spPr bwMode="auto">
              <a:xfrm>
                <a:off x="1248" y="3024"/>
                <a:ext cx="384" cy="96"/>
              </a:xfrm>
              <a:prstGeom prst="parallelogram">
                <a:avLst>
                  <a:gd name="adj" fmla="val 100000"/>
                </a:avLst>
              </a:prstGeom>
              <a:solidFill>
                <a:schemeClr val="tx1"/>
              </a:solidFill>
              <a:ln w="38100">
                <a:solidFill>
                  <a:srgbClr val="000000"/>
                </a:solidFill>
                <a:miter lim="800000"/>
                <a:headEnd/>
                <a:tailEnd/>
              </a:ln>
              <a:effectLst/>
            </p:spPr>
            <p:txBody>
              <a:bodyPr wrap="none" anchor="ctr">
                <a:spAutoFit/>
              </a:bodyPr>
              <a:lstStyle/>
              <a:p>
                <a:endParaRPr lang="es-MX"/>
              </a:p>
            </p:txBody>
          </p:sp>
        </p:grpSp>
        <p:sp>
          <p:nvSpPr>
            <p:cNvPr id="686197" name="Text Box 117"/>
            <p:cNvSpPr txBox="1">
              <a:spLocks noChangeArrowheads="1"/>
            </p:cNvSpPr>
            <p:nvPr/>
          </p:nvSpPr>
          <p:spPr bwMode="auto">
            <a:xfrm>
              <a:off x="1584" y="3552"/>
              <a:ext cx="1230" cy="291"/>
            </a:xfrm>
            <a:prstGeom prst="rect">
              <a:avLst/>
            </a:prstGeom>
            <a:noFill/>
            <a:ln w="38100">
              <a:noFill/>
              <a:miter lim="800000"/>
              <a:headEnd/>
              <a:tailEnd/>
            </a:ln>
            <a:effectLst/>
          </p:spPr>
          <p:txBody>
            <a:bodyPr wrap="square">
              <a:spAutoFit/>
            </a:bodyPr>
            <a:lstStyle/>
            <a:p>
              <a:r>
                <a:rPr lang="en-US" sz="2400" dirty="0" err="1" smtClean="0">
                  <a:effectLst>
                    <a:outerShdw blurRad="38100" dist="38100" dir="2700000" algn="tl">
                      <a:srgbClr val="000000"/>
                    </a:outerShdw>
                  </a:effectLst>
                </a:rPr>
                <a:t>Amperímetro</a:t>
              </a:r>
              <a:endParaRPr lang="en-US" sz="2400" dirty="0">
                <a:effectLst>
                  <a:outerShdw blurRad="38100" dist="38100" dir="2700000" algn="tl">
                    <a:srgbClr val="000000"/>
                  </a:outerShdw>
                </a:effectLst>
              </a:endParaRPr>
            </a:p>
          </p:txBody>
        </p:sp>
      </p:grpSp>
      <p:grpSp>
        <p:nvGrpSpPr>
          <p:cNvPr id="4" name="Group 200"/>
          <p:cNvGrpSpPr>
            <a:grpSpLocks/>
          </p:cNvGrpSpPr>
          <p:nvPr/>
        </p:nvGrpSpPr>
        <p:grpSpPr bwMode="auto">
          <a:xfrm>
            <a:off x="685800" y="4664075"/>
            <a:ext cx="1892300" cy="1431925"/>
            <a:chOff x="432" y="2938"/>
            <a:chExt cx="1192" cy="902"/>
          </a:xfrm>
        </p:grpSpPr>
        <p:grpSp>
          <p:nvGrpSpPr>
            <p:cNvPr id="5" name="Group 88"/>
            <p:cNvGrpSpPr>
              <a:grpSpLocks/>
            </p:cNvGrpSpPr>
            <p:nvPr/>
          </p:nvGrpSpPr>
          <p:grpSpPr bwMode="auto">
            <a:xfrm>
              <a:off x="664" y="2938"/>
              <a:ext cx="960" cy="576"/>
              <a:chOff x="864" y="2976"/>
              <a:chExt cx="960" cy="576"/>
            </a:xfrm>
          </p:grpSpPr>
          <p:sp>
            <p:nvSpPr>
              <p:cNvPr id="686169" name="AutoShape 89"/>
              <p:cNvSpPr>
                <a:spLocks noChangeArrowheads="1"/>
              </p:cNvSpPr>
              <p:nvPr/>
            </p:nvSpPr>
            <p:spPr bwMode="auto">
              <a:xfrm>
                <a:off x="864" y="2976"/>
                <a:ext cx="960" cy="576"/>
              </a:xfrm>
              <a:prstGeom prst="cube">
                <a:avLst>
                  <a:gd name="adj" fmla="val 71528"/>
                </a:avLst>
              </a:prstGeom>
              <a:solidFill>
                <a:schemeClr val="accent1"/>
              </a:solidFill>
              <a:ln w="38100">
                <a:solidFill>
                  <a:srgbClr val="000000"/>
                </a:solidFill>
                <a:miter lim="800000"/>
                <a:headEnd/>
                <a:tailEnd/>
              </a:ln>
              <a:effectLst/>
            </p:spPr>
            <p:txBody>
              <a:bodyPr anchor="ctr">
                <a:spAutoFit/>
              </a:bodyPr>
              <a:lstStyle/>
              <a:p>
                <a:endParaRPr lang="es-MX"/>
              </a:p>
            </p:txBody>
          </p:sp>
          <p:sp>
            <p:nvSpPr>
              <p:cNvPr id="686170" name="Oval 90"/>
              <p:cNvSpPr>
                <a:spLocks noChangeArrowheads="1"/>
              </p:cNvSpPr>
              <p:nvPr/>
            </p:nvSpPr>
            <p:spPr bwMode="auto">
              <a:xfrm>
                <a:off x="1056" y="3216"/>
                <a:ext cx="144" cy="96"/>
              </a:xfrm>
              <a:prstGeom prst="ellipse">
                <a:avLst/>
              </a:prstGeom>
              <a:solidFill>
                <a:srgbClr val="B2B2B2"/>
              </a:solidFill>
              <a:ln w="38100">
                <a:solidFill>
                  <a:srgbClr val="000000"/>
                </a:solidFill>
                <a:round/>
                <a:headEnd/>
                <a:tailEnd/>
              </a:ln>
              <a:effectLst/>
            </p:spPr>
            <p:txBody>
              <a:bodyPr wrap="none" anchor="ctr">
                <a:spAutoFit/>
              </a:bodyPr>
              <a:lstStyle/>
              <a:p>
                <a:endParaRPr lang="es-MX"/>
              </a:p>
            </p:txBody>
          </p:sp>
          <p:sp>
            <p:nvSpPr>
              <p:cNvPr id="686171" name="Oval 91"/>
              <p:cNvSpPr>
                <a:spLocks noChangeArrowheads="1"/>
              </p:cNvSpPr>
              <p:nvPr/>
            </p:nvSpPr>
            <p:spPr bwMode="auto">
              <a:xfrm>
                <a:off x="1248" y="3216"/>
                <a:ext cx="144" cy="96"/>
              </a:xfrm>
              <a:prstGeom prst="ellipse">
                <a:avLst/>
              </a:prstGeom>
              <a:solidFill>
                <a:srgbClr val="B2B2B2"/>
              </a:solidFill>
              <a:ln w="38100">
                <a:solidFill>
                  <a:srgbClr val="000000"/>
                </a:solidFill>
                <a:round/>
                <a:headEnd/>
                <a:tailEnd/>
              </a:ln>
              <a:effectLst/>
            </p:spPr>
            <p:txBody>
              <a:bodyPr wrap="none" anchor="ctr">
                <a:spAutoFit/>
              </a:bodyPr>
              <a:lstStyle/>
              <a:p>
                <a:endParaRPr lang="es-MX"/>
              </a:p>
            </p:txBody>
          </p:sp>
          <p:sp>
            <p:nvSpPr>
              <p:cNvPr id="686172" name="Rectangle 92"/>
              <p:cNvSpPr>
                <a:spLocks noChangeArrowheads="1"/>
              </p:cNvSpPr>
              <p:nvPr/>
            </p:nvSpPr>
            <p:spPr bwMode="auto">
              <a:xfrm>
                <a:off x="1104" y="3312"/>
                <a:ext cx="48" cy="48"/>
              </a:xfrm>
              <a:prstGeom prst="rect">
                <a:avLst/>
              </a:prstGeom>
              <a:solidFill>
                <a:schemeClr val="bg2"/>
              </a:solidFill>
              <a:ln w="38100">
                <a:solidFill>
                  <a:srgbClr val="000000"/>
                </a:solidFill>
                <a:miter lim="800000"/>
                <a:headEnd/>
                <a:tailEnd/>
              </a:ln>
              <a:effectLst/>
            </p:spPr>
            <p:txBody>
              <a:bodyPr anchor="ctr">
                <a:spAutoFit/>
              </a:bodyPr>
              <a:lstStyle/>
              <a:p>
                <a:endParaRPr lang="es-MX"/>
              </a:p>
            </p:txBody>
          </p:sp>
          <p:sp>
            <p:nvSpPr>
              <p:cNvPr id="686173" name="Rectangle 93"/>
              <p:cNvSpPr>
                <a:spLocks noChangeArrowheads="1"/>
              </p:cNvSpPr>
              <p:nvPr/>
            </p:nvSpPr>
            <p:spPr bwMode="auto">
              <a:xfrm>
                <a:off x="1296" y="3312"/>
                <a:ext cx="48" cy="48"/>
              </a:xfrm>
              <a:prstGeom prst="rect">
                <a:avLst/>
              </a:prstGeom>
              <a:solidFill>
                <a:schemeClr val="bg2"/>
              </a:solidFill>
              <a:ln w="38100">
                <a:solidFill>
                  <a:srgbClr val="000000"/>
                </a:solidFill>
                <a:miter lim="800000"/>
                <a:headEnd/>
                <a:tailEnd/>
              </a:ln>
              <a:effectLst/>
            </p:spPr>
            <p:txBody>
              <a:bodyPr anchor="ctr">
                <a:spAutoFit/>
              </a:bodyPr>
              <a:lstStyle/>
              <a:p>
                <a:endParaRPr lang="es-MX"/>
              </a:p>
            </p:txBody>
          </p:sp>
          <p:sp>
            <p:nvSpPr>
              <p:cNvPr id="686174" name="AutoShape 94"/>
              <p:cNvSpPr>
                <a:spLocks noChangeArrowheads="1"/>
              </p:cNvSpPr>
              <p:nvPr/>
            </p:nvSpPr>
            <p:spPr bwMode="auto">
              <a:xfrm>
                <a:off x="1152" y="2976"/>
                <a:ext cx="576" cy="240"/>
              </a:xfrm>
              <a:prstGeom prst="cube">
                <a:avLst>
                  <a:gd name="adj" fmla="val 82083"/>
                </a:avLst>
              </a:prstGeom>
              <a:solidFill>
                <a:srgbClr val="B2B2B2"/>
              </a:solidFill>
              <a:ln w="38100">
                <a:solidFill>
                  <a:srgbClr val="000000"/>
                </a:solidFill>
                <a:miter lim="800000"/>
                <a:headEnd/>
                <a:tailEnd/>
              </a:ln>
              <a:effectLst/>
            </p:spPr>
            <p:txBody>
              <a:bodyPr anchor="ctr">
                <a:spAutoFit/>
              </a:bodyPr>
              <a:lstStyle/>
              <a:p>
                <a:endParaRPr lang="es-MX"/>
              </a:p>
            </p:txBody>
          </p:sp>
          <p:sp>
            <p:nvSpPr>
              <p:cNvPr id="686175" name="AutoShape 95"/>
              <p:cNvSpPr>
                <a:spLocks noChangeArrowheads="1"/>
              </p:cNvSpPr>
              <p:nvPr/>
            </p:nvSpPr>
            <p:spPr bwMode="auto">
              <a:xfrm>
                <a:off x="1248" y="3024"/>
                <a:ext cx="384" cy="96"/>
              </a:xfrm>
              <a:prstGeom prst="parallelogram">
                <a:avLst>
                  <a:gd name="adj" fmla="val 100000"/>
                </a:avLst>
              </a:prstGeom>
              <a:solidFill>
                <a:schemeClr val="tx1"/>
              </a:solidFill>
              <a:ln w="38100">
                <a:solidFill>
                  <a:srgbClr val="000000"/>
                </a:solidFill>
                <a:miter lim="800000"/>
                <a:headEnd/>
                <a:tailEnd/>
              </a:ln>
              <a:effectLst/>
            </p:spPr>
            <p:txBody>
              <a:bodyPr wrap="none" anchor="ctr">
                <a:spAutoFit/>
              </a:bodyPr>
              <a:lstStyle/>
              <a:p>
                <a:endParaRPr lang="es-MX"/>
              </a:p>
            </p:txBody>
          </p:sp>
        </p:grpSp>
        <p:sp>
          <p:nvSpPr>
            <p:cNvPr id="686198" name="Text Box 118"/>
            <p:cNvSpPr txBox="1">
              <a:spLocks noChangeArrowheads="1"/>
            </p:cNvSpPr>
            <p:nvPr/>
          </p:nvSpPr>
          <p:spPr bwMode="auto">
            <a:xfrm>
              <a:off x="432" y="3552"/>
              <a:ext cx="1104" cy="288"/>
            </a:xfrm>
            <a:prstGeom prst="rect">
              <a:avLst/>
            </a:prstGeom>
            <a:noFill/>
            <a:ln w="38100">
              <a:noFill/>
              <a:miter lim="800000"/>
              <a:headEnd/>
              <a:tailEnd/>
            </a:ln>
            <a:effectLst/>
          </p:spPr>
          <p:txBody>
            <a:bodyPr>
              <a:spAutoFit/>
            </a:bodyPr>
            <a:lstStyle/>
            <a:p>
              <a:r>
                <a:rPr lang="en-US" sz="2400" dirty="0" err="1" smtClean="0">
                  <a:effectLst>
                    <a:outerShdw blurRad="38100" dist="38100" dir="2700000" algn="tl">
                      <a:srgbClr val="000000"/>
                    </a:outerShdw>
                  </a:effectLst>
                </a:rPr>
                <a:t>Voltímetro</a:t>
              </a:r>
              <a:endParaRPr lang="en-US" sz="2400" dirty="0">
                <a:effectLst>
                  <a:outerShdw blurRad="38100" dist="38100" dir="2700000" algn="tl">
                    <a:srgbClr val="000000"/>
                  </a:outerShdw>
                </a:effectLst>
              </a:endParaRPr>
            </a:p>
          </p:txBody>
        </p:sp>
      </p:grpSp>
      <p:grpSp>
        <p:nvGrpSpPr>
          <p:cNvPr id="6" name="Group 203"/>
          <p:cNvGrpSpPr>
            <a:grpSpLocks/>
          </p:cNvGrpSpPr>
          <p:nvPr/>
        </p:nvGrpSpPr>
        <p:grpSpPr bwMode="auto">
          <a:xfrm>
            <a:off x="6235700" y="4968875"/>
            <a:ext cx="1828800" cy="1066800"/>
            <a:chOff x="3928" y="3130"/>
            <a:chExt cx="1152" cy="672"/>
          </a:xfrm>
        </p:grpSpPr>
        <p:grpSp>
          <p:nvGrpSpPr>
            <p:cNvPr id="7" name="Group 96"/>
            <p:cNvGrpSpPr>
              <a:grpSpLocks/>
            </p:cNvGrpSpPr>
            <p:nvPr/>
          </p:nvGrpSpPr>
          <p:grpSpPr bwMode="auto">
            <a:xfrm>
              <a:off x="3928" y="3130"/>
              <a:ext cx="1152" cy="384"/>
              <a:chOff x="2160" y="3072"/>
              <a:chExt cx="1152" cy="384"/>
            </a:xfrm>
          </p:grpSpPr>
          <p:sp>
            <p:nvSpPr>
              <p:cNvPr id="686152" name="Rectangle 72"/>
              <p:cNvSpPr>
                <a:spLocks noChangeArrowheads="1"/>
              </p:cNvSpPr>
              <p:nvPr/>
            </p:nvSpPr>
            <p:spPr bwMode="auto">
              <a:xfrm>
                <a:off x="2160" y="3360"/>
                <a:ext cx="1152" cy="96"/>
              </a:xfrm>
              <a:prstGeom prst="rect">
                <a:avLst/>
              </a:prstGeom>
              <a:solidFill>
                <a:schemeClr val="accent1"/>
              </a:solidFill>
              <a:ln w="38100">
                <a:solidFill>
                  <a:srgbClr val="000000"/>
                </a:solidFill>
                <a:miter lim="800000"/>
                <a:headEnd/>
                <a:tailEnd/>
              </a:ln>
              <a:effectLst/>
            </p:spPr>
            <p:txBody>
              <a:bodyPr wrap="none" anchor="ctr">
                <a:spAutoFit/>
              </a:bodyPr>
              <a:lstStyle/>
              <a:p>
                <a:endParaRPr lang="es-MX"/>
              </a:p>
            </p:txBody>
          </p:sp>
          <p:sp>
            <p:nvSpPr>
              <p:cNvPr id="686153" name="Rectangle 73"/>
              <p:cNvSpPr>
                <a:spLocks noChangeArrowheads="1"/>
              </p:cNvSpPr>
              <p:nvPr/>
            </p:nvSpPr>
            <p:spPr bwMode="auto">
              <a:xfrm>
                <a:off x="2304" y="3072"/>
                <a:ext cx="96" cy="288"/>
              </a:xfrm>
              <a:prstGeom prst="rect">
                <a:avLst/>
              </a:prstGeom>
              <a:solidFill>
                <a:schemeClr val="accent1"/>
              </a:solidFill>
              <a:ln w="38100">
                <a:solidFill>
                  <a:srgbClr val="000000"/>
                </a:solidFill>
                <a:miter lim="800000"/>
                <a:headEnd/>
                <a:tailEnd/>
              </a:ln>
              <a:effectLst/>
            </p:spPr>
            <p:txBody>
              <a:bodyPr anchor="ctr">
                <a:spAutoFit/>
              </a:bodyPr>
              <a:lstStyle/>
              <a:p>
                <a:endParaRPr lang="es-MX"/>
              </a:p>
            </p:txBody>
          </p:sp>
          <p:sp>
            <p:nvSpPr>
              <p:cNvPr id="686154" name="Rectangle 74"/>
              <p:cNvSpPr>
                <a:spLocks noChangeArrowheads="1"/>
              </p:cNvSpPr>
              <p:nvPr/>
            </p:nvSpPr>
            <p:spPr bwMode="auto">
              <a:xfrm>
                <a:off x="3072" y="3072"/>
                <a:ext cx="96" cy="288"/>
              </a:xfrm>
              <a:prstGeom prst="rect">
                <a:avLst/>
              </a:prstGeom>
              <a:solidFill>
                <a:schemeClr val="accent1"/>
              </a:solidFill>
              <a:ln w="38100">
                <a:solidFill>
                  <a:srgbClr val="000000"/>
                </a:solidFill>
                <a:miter lim="800000"/>
                <a:headEnd/>
                <a:tailEnd/>
              </a:ln>
              <a:effectLst/>
            </p:spPr>
            <p:txBody>
              <a:bodyPr anchor="ctr">
                <a:spAutoFit/>
              </a:bodyPr>
              <a:lstStyle/>
              <a:p>
                <a:endParaRPr lang="es-MX"/>
              </a:p>
            </p:txBody>
          </p:sp>
          <p:sp>
            <p:nvSpPr>
              <p:cNvPr id="686155" name="Rectangle 75"/>
              <p:cNvSpPr>
                <a:spLocks noChangeArrowheads="1"/>
              </p:cNvSpPr>
              <p:nvPr/>
            </p:nvSpPr>
            <p:spPr bwMode="auto">
              <a:xfrm>
                <a:off x="2400" y="3072"/>
                <a:ext cx="672" cy="48"/>
              </a:xfrm>
              <a:prstGeom prst="rect">
                <a:avLst/>
              </a:prstGeom>
              <a:solidFill>
                <a:srgbClr val="B2B2B2"/>
              </a:solidFill>
              <a:ln w="38100">
                <a:solidFill>
                  <a:srgbClr val="000000"/>
                </a:solidFill>
                <a:miter lim="800000"/>
                <a:headEnd/>
                <a:tailEnd/>
              </a:ln>
              <a:effectLst/>
            </p:spPr>
            <p:txBody>
              <a:bodyPr wrap="none" anchor="ctr">
                <a:spAutoFit/>
              </a:bodyPr>
              <a:lstStyle/>
              <a:p>
                <a:endParaRPr lang="es-MX"/>
              </a:p>
            </p:txBody>
          </p:sp>
          <p:sp>
            <p:nvSpPr>
              <p:cNvPr id="686156" name="Rectangle 76" descr="Dark upward diagonal"/>
              <p:cNvSpPr>
                <a:spLocks noChangeArrowheads="1"/>
              </p:cNvSpPr>
              <p:nvPr/>
            </p:nvSpPr>
            <p:spPr bwMode="auto">
              <a:xfrm>
                <a:off x="2400" y="3168"/>
                <a:ext cx="672" cy="144"/>
              </a:xfrm>
              <a:prstGeom prst="rect">
                <a:avLst/>
              </a:prstGeom>
              <a:pattFill prst="dkUpDiag">
                <a:fgClr>
                  <a:schemeClr val="tx1"/>
                </a:fgClr>
                <a:bgClr>
                  <a:srgbClr val="000000"/>
                </a:bgClr>
              </a:pattFill>
              <a:ln w="38100">
                <a:solidFill>
                  <a:srgbClr val="000000"/>
                </a:solidFill>
                <a:miter lim="800000"/>
                <a:headEnd/>
                <a:tailEnd/>
              </a:ln>
              <a:effectLst/>
            </p:spPr>
            <p:txBody>
              <a:bodyPr anchor="ctr">
                <a:spAutoFit/>
              </a:bodyPr>
              <a:lstStyle/>
              <a:p>
                <a:endParaRPr lang="es-MX"/>
              </a:p>
            </p:txBody>
          </p:sp>
        </p:grpSp>
        <p:sp>
          <p:nvSpPr>
            <p:cNvPr id="686199" name="Text Box 119"/>
            <p:cNvSpPr txBox="1">
              <a:spLocks noChangeArrowheads="1"/>
            </p:cNvSpPr>
            <p:nvPr/>
          </p:nvSpPr>
          <p:spPr bwMode="auto">
            <a:xfrm>
              <a:off x="3976" y="3514"/>
              <a:ext cx="1104" cy="288"/>
            </a:xfrm>
            <a:prstGeom prst="rect">
              <a:avLst/>
            </a:prstGeom>
            <a:noFill/>
            <a:ln w="38100">
              <a:noFill/>
              <a:miter lim="800000"/>
              <a:headEnd/>
              <a:tailEnd/>
            </a:ln>
            <a:effectLst/>
          </p:spPr>
          <p:txBody>
            <a:bodyPr>
              <a:spAutoFit/>
            </a:bodyPr>
            <a:lstStyle/>
            <a:p>
              <a:r>
                <a:rPr lang="en-US" sz="2400" dirty="0" err="1" smtClean="0">
                  <a:effectLst>
                    <a:outerShdw blurRad="38100" dist="38100" dir="2700000" algn="tl">
                      <a:srgbClr val="000000"/>
                    </a:outerShdw>
                  </a:effectLst>
                </a:rPr>
                <a:t>Reóstato</a:t>
              </a:r>
              <a:endParaRPr lang="en-US" sz="2400" dirty="0">
                <a:effectLst>
                  <a:outerShdw blurRad="38100" dist="38100" dir="2700000" algn="tl">
                    <a:srgbClr val="000000"/>
                  </a:outerShdw>
                </a:effectLst>
              </a:endParaRPr>
            </a:p>
          </p:txBody>
        </p:sp>
      </p:grpSp>
      <p:grpSp>
        <p:nvGrpSpPr>
          <p:cNvPr id="8" name="Group 202"/>
          <p:cNvGrpSpPr>
            <a:grpSpLocks/>
          </p:cNvGrpSpPr>
          <p:nvPr/>
        </p:nvGrpSpPr>
        <p:grpSpPr bwMode="auto">
          <a:xfrm>
            <a:off x="2514600" y="4495801"/>
            <a:ext cx="1600200" cy="1820863"/>
            <a:chOff x="2728" y="2890"/>
            <a:chExt cx="1008" cy="1147"/>
          </a:xfrm>
        </p:grpSpPr>
        <p:grpSp>
          <p:nvGrpSpPr>
            <p:cNvPr id="9" name="Group 116"/>
            <p:cNvGrpSpPr>
              <a:grpSpLocks/>
            </p:cNvGrpSpPr>
            <p:nvPr/>
          </p:nvGrpSpPr>
          <p:grpSpPr bwMode="auto">
            <a:xfrm>
              <a:off x="3112" y="2890"/>
              <a:ext cx="240" cy="624"/>
              <a:chOff x="3024" y="2880"/>
              <a:chExt cx="240" cy="624"/>
            </a:xfrm>
          </p:grpSpPr>
          <p:sp>
            <p:nvSpPr>
              <p:cNvPr id="686178" name="AutoShape 98"/>
              <p:cNvSpPr>
                <a:spLocks noChangeArrowheads="1"/>
              </p:cNvSpPr>
              <p:nvPr/>
            </p:nvSpPr>
            <p:spPr bwMode="auto">
              <a:xfrm>
                <a:off x="3024" y="2880"/>
                <a:ext cx="240" cy="624"/>
              </a:xfrm>
              <a:prstGeom prst="can">
                <a:avLst>
                  <a:gd name="adj" fmla="val 65000"/>
                </a:avLst>
              </a:prstGeom>
              <a:solidFill>
                <a:schemeClr val="accent1"/>
              </a:solidFill>
              <a:ln w="38100">
                <a:solidFill>
                  <a:srgbClr val="000000"/>
                </a:solidFill>
                <a:round/>
                <a:headEnd/>
                <a:tailEnd/>
              </a:ln>
              <a:effectLst/>
            </p:spPr>
            <p:txBody>
              <a:bodyPr wrap="none" anchor="ctr">
                <a:spAutoFit/>
              </a:bodyPr>
              <a:lstStyle/>
              <a:p>
                <a:endParaRPr lang="es-MX"/>
              </a:p>
            </p:txBody>
          </p:sp>
          <p:sp>
            <p:nvSpPr>
              <p:cNvPr id="686194" name="Line 114"/>
              <p:cNvSpPr>
                <a:spLocks noChangeShapeType="1"/>
              </p:cNvSpPr>
              <p:nvPr/>
            </p:nvSpPr>
            <p:spPr bwMode="auto">
              <a:xfrm>
                <a:off x="3120" y="2928"/>
                <a:ext cx="0" cy="48"/>
              </a:xfrm>
              <a:prstGeom prst="line">
                <a:avLst/>
              </a:prstGeom>
              <a:noFill/>
              <a:ln w="76200">
                <a:solidFill>
                  <a:srgbClr val="000000"/>
                </a:solidFill>
                <a:round/>
                <a:headEnd/>
                <a:tailEnd/>
              </a:ln>
              <a:effectLst/>
            </p:spPr>
            <p:txBody>
              <a:bodyPr>
                <a:spAutoFit/>
              </a:bodyPr>
              <a:lstStyle/>
              <a:p>
                <a:endParaRPr lang="es-MX"/>
              </a:p>
            </p:txBody>
          </p:sp>
          <p:sp>
            <p:nvSpPr>
              <p:cNvPr id="686195" name="Line 115"/>
              <p:cNvSpPr>
                <a:spLocks noChangeShapeType="1"/>
              </p:cNvSpPr>
              <p:nvPr/>
            </p:nvSpPr>
            <p:spPr bwMode="auto">
              <a:xfrm>
                <a:off x="3216" y="2928"/>
                <a:ext cx="0" cy="48"/>
              </a:xfrm>
              <a:prstGeom prst="line">
                <a:avLst/>
              </a:prstGeom>
              <a:noFill/>
              <a:ln w="76200">
                <a:solidFill>
                  <a:srgbClr val="000000"/>
                </a:solidFill>
                <a:round/>
                <a:headEnd/>
                <a:tailEnd/>
              </a:ln>
              <a:effectLst/>
            </p:spPr>
            <p:txBody>
              <a:bodyPr>
                <a:spAutoFit/>
              </a:bodyPr>
              <a:lstStyle/>
              <a:p>
                <a:endParaRPr lang="es-MX"/>
              </a:p>
            </p:txBody>
          </p:sp>
        </p:grpSp>
        <p:sp>
          <p:nvSpPr>
            <p:cNvPr id="686200" name="Text Box 120"/>
            <p:cNvSpPr txBox="1">
              <a:spLocks noChangeArrowheads="1"/>
            </p:cNvSpPr>
            <p:nvPr/>
          </p:nvSpPr>
          <p:spPr bwMode="auto">
            <a:xfrm>
              <a:off x="2728" y="3514"/>
              <a:ext cx="1008" cy="523"/>
            </a:xfrm>
            <a:prstGeom prst="rect">
              <a:avLst/>
            </a:prstGeom>
            <a:noFill/>
            <a:ln w="38100">
              <a:noFill/>
              <a:miter lim="800000"/>
              <a:headEnd/>
              <a:tailEnd/>
            </a:ln>
            <a:effectLst/>
          </p:spPr>
          <p:txBody>
            <a:bodyPr>
              <a:spAutoFit/>
            </a:bodyPr>
            <a:lstStyle/>
            <a:p>
              <a:r>
                <a:rPr lang="es-PE" dirty="0" smtClean="0">
                  <a:effectLst>
                    <a:outerShdw blurRad="38100" dist="38100" dir="2700000" algn="tl">
                      <a:srgbClr val="000000"/>
                    </a:outerShdw>
                  </a:effectLst>
                </a:rPr>
                <a:t>Fuente de </a:t>
              </a:r>
              <a:r>
                <a:rPr lang="es-PE" dirty="0" err="1" smtClean="0">
                  <a:effectLst>
                    <a:outerShdw blurRad="38100" dist="38100" dir="2700000" algn="tl">
                      <a:srgbClr val="000000"/>
                    </a:outerShdw>
                  </a:effectLst>
                </a:rPr>
                <a:t>fem</a:t>
              </a:r>
              <a:endParaRPr lang="en-US" sz="2400" dirty="0">
                <a:effectLst>
                  <a:outerShdw blurRad="38100" dist="38100" dir="2700000" algn="tl">
                    <a:srgbClr val="000000"/>
                  </a:outerShdw>
                </a:effectLst>
              </a:endParaRPr>
            </a:p>
          </p:txBody>
        </p:sp>
      </p:grpSp>
      <p:sp>
        <p:nvSpPr>
          <p:cNvPr id="686201" name="Rectangle 121"/>
          <p:cNvSpPr>
            <a:spLocks noChangeArrowheads="1"/>
          </p:cNvSpPr>
          <p:nvPr/>
        </p:nvSpPr>
        <p:spPr bwMode="auto">
          <a:xfrm>
            <a:off x="3581400" y="2073275"/>
            <a:ext cx="2197100" cy="1828800"/>
          </a:xfrm>
          <a:prstGeom prst="rect">
            <a:avLst/>
          </a:prstGeom>
          <a:noFill/>
          <a:ln w="38100">
            <a:solidFill>
              <a:schemeClr val="tx1"/>
            </a:solidFill>
            <a:miter lim="800000"/>
            <a:headEnd/>
            <a:tailEnd/>
          </a:ln>
          <a:effectLst/>
        </p:spPr>
        <p:txBody>
          <a:bodyPr anchor="ctr">
            <a:spAutoFit/>
          </a:bodyPr>
          <a:lstStyle/>
          <a:p>
            <a:endParaRPr lang="es-MX"/>
          </a:p>
        </p:txBody>
      </p:sp>
      <p:grpSp>
        <p:nvGrpSpPr>
          <p:cNvPr id="10" name="Group 199"/>
          <p:cNvGrpSpPr>
            <a:grpSpLocks/>
          </p:cNvGrpSpPr>
          <p:nvPr/>
        </p:nvGrpSpPr>
        <p:grpSpPr bwMode="auto">
          <a:xfrm>
            <a:off x="5397500" y="2054225"/>
            <a:ext cx="2984500" cy="1695450"/>
            <a:chOff x="3400" y="1294"/>
            <a:chExt cx="1880" cy="1068"/>
          </a:xfrm>
        </p:grpSpPr>
        <p:sp>
          <p:nvSpPr>
            <p:cNvPr id="686204" name="Text Box 124"/>
            <p:cNvSpPr txBox="1">
              <a:spLocks noChangeArrowheads="1"/>
            </p:cNvSpPr>
            <p:nvPr/>
          </p:nvSpPr>
          <p:spPr bwMode="auto">
            <a:xfrm>
              <a:off x="4216" y="1594"/>
              <a:ext cx="1064" cy="349"/>
            </a:xfrm>
            <a:prstGeom prst="rect">
              <a:avLst/>
            </a:prstGeom>
            <a:noFill/>
            <a:ln w="9525">
              <a:noFill/>
              <a:miter lim="800000"/>
              <a:headEnd/>
              <a:tailEnd/>
            </a:ln>
            <a:effectLst/>
          </p:spPr>
          <p:txBody>
            <a:bodyPr tIns="91440" bIns="91440">
              <a:spAutoFit/>
            </a:bodyPr>
            <a:lstStyle/>
            <a:p>
              <a:r>
                <a:rPr kumimoji="0" lang="en-US" dirty="0" err="1" smtClean="0">
                  <a:effectLst/>
                  <a:latin typeface="Times New Roman" pitchFamily="18" charset="0"/>
                </a:rPr>
                <a:t>Reóstato</a:t>
              </a:r>
              <a:endParaRPr kumimoji="0" lang="en-US" dirty="0">
                <a:effectLst/>
                <a:latin typeface="Times New Roman" pitchFamily="18" charset="0"/>
              </a:endParaRPr>
            </a:p>
          </p:txBody>
        </p:sp>
        <p:sp>
          <p:nvSpPr>
            <p:cNvPr id="686205" name="Rectangle 125"/>
            <p:cNvSpPr>
              <a:spLocks noChangeArrowheads="1"/>
            </p:cNvSpPr>
            <p:nvPr/>
          </p:nvSpPr>
          <p:spPr bwMode="auto">
            <a:xfrm rot="-5400000">
              <a:off x="3376" y="1666"/>
              <a:ext cx="480" cy="336"/>
            </a:xfrm>
            <a:prstGeom prst="rect">
              <a:avLst/>
            </a:prstGeom>
            <a:solidFill>
              <a:schemeClr val="accent2"/>
            </a:solidFill>
            <a:ln w="9525">
              <a:noFill/>
              <a:miter lim="800000"/>
              <a:headEnd/>
              <a:tailEnd/>
            </a:ln>
            <a:effectLst/>
          </p:spPr>
          <p:txBody>
            <a:bodyPr anchor="ctr">
              <a:spAutoFit/>
            </a:bodyPr>
            <a:lstStyle/>
            <a:p>
              <a:endParaRPr lang="es-MX"/>
            </a:p>
          </p:txBody>
        </p:sp>
        <p:grpSp>
          <p:nvGrpSpPr>
            <p:cNvPr id="11" name="Group 126"/>
            <p:cNvGrpSpPr>
              <a:grpSpLocks/>
            </p:cNvGrpSpPr>
            <p:nvPr/>
          </p:nvGrpSpPr>
          <p:grpSpPr bwMode="auto">
            <a:xfrm rot="-5400000">
              <a:off x="3613" y="1909"/>
              <a:ext cx="54" cy="192"/>
              <a:chOff x="2154" y="3360"/>
              <a:chExt cx="54" cy="192"/>
            </a:xfrm>
          </p:grpSpPr>
          <p:sp>
            <p:nvSpPr>
              <p:cNvPr id="686207" name="Line 127"/>
              <p:cNvSpPr>
                <a:spLocks noChangeShapeType="1"/>
              </p:cNvSpPr>
              <p:nvPr/>
            </p:nvSpPr>
            <p:spPr bwMode="auto">
              <a:xfrm>
                <a:off x="2208" y="3360"/>
                <a:ext cx="0" cy="192"/>
              </a:xfrm>
              <a:prstGeom prst="line">
                <a:avLst/>
              </a:prstGeom>
              <a:noFill/>
              <a:ln w="38100">
                <a:solidFill>
                  <a:schemeClr val="tx1"/>
                </a:solidFill>
                <a:round/>
                <a:headEnd/>
                <a:tailEnd/>
              </a:ln>
              <a:effectLst/>
            </p:spPr>
            <p:txBody>
              <a:bodyPr>
                <a:spAutoFit/>
              </a:bodyPr>
              <a:lstStyle/>
              <a:p>
                <a:endParaRPr lang="es-MX"/>
              </a:p>
            </p:txBody>
          </p:sp>
          <p:sp>
            <p:nvSpPr>
              <p:cNvPr id="686208" name="Line 128"/>
              <p:cNvSpPr>
                <a:spLocks noChangeShapeType="1"/>
              </p:cNvSpPr>
              <p:nvPr/>
            </p:nvSpPr>
            <p:spPr bwMode="auto">
              <a:xfrm flipH="1">
                <a:off x="2154" y="3360"/>
                <a:ext cx="54" cy="184"/>
              </a:xfrm>
              <a:prstGeom prst="line">
                <a:avLst/>
              </a:prstGeom>
              <a:noFill/>
              <a:ln w="38100">
                <a:solidFill>
                  <a:schemeClr val="tx1"/>
                </a:solidFill>
                <a:round/>
                <a:headEnd/>
                <a:tailEnd/>
              </a:ln>
              <a:effectLst/>
            </p:spPr>
            <p:txBody>
              <a:bodyPr>
                <a:spAutoFit/>
              </a:bodyPr>
              <a:lstStyle/>
              <a:p>
                <a:endParaRPr lang="es-MX"/>
              </a:p>
            </p:txBody>
          </p:sp>
        </p:grpSp>
        <p:grpSp>
          <p:nvGrpSpPr>
            <p:cNvPr id="12" name="Group 129"/>
            <p:cNvGrpSpPr>
              <a:grpSpLocks/>
            </p:cNvGrpSpPr>
            <p:nvPr/>
          </p:nvGrpSpPr>
          <p:grpSpPr bwMode="auto">
            <a:xfrm rot="-5400000">
              <a:off x="3613" y="1855"/>
              <a:ext cx="54" cy="192"/>
              <a:chOff x="2154" y="3360"/>
              <a:chExt cx="54" cy="192"/>
            </a:xfrm>
          </p:grpSpPr>
          <p:sp>
            <p:nvSpPr>
              <p:cNvPr id="686210" name="Line 130"/>
              <p:cNvSpPr>
                <a:spLocks noChangeShapeType="1"/>
              </p:cNvSpPr>
              <p:nvPr/>
            </p:nvSpPr>
            <p:spPr bwMode="auto">
              <a:xfrm>
                <a:off x="2208" y="3360"/>
                <a:ext cx="0" cy="192"/>
              </a:xfrm>
              <a:prstGeom prst="line">
                <a:avLst/>
              </a:prstGeom>
              <a:noFill/>
              <a:ln w="38100">
                <a:solidFill>
                  <a:schemeClr val="tx1"/>
                </a:solidFill>
                <a:round/>
                <a:headEnd/>
                <a:tailEnd/>
              </a:ln>
              <a:effectLst/>
            </p:spPr>
            <p:txBody>
              <a:bodyPr>
                <a:spAutoFit/>
              </a:bodyPr>
              <a:lstStyle/>
              <a:p>
                <a:endParaRPr lang="es-MX"/>
              </a:p>
            </p:txBody>
          </p:sp>
          <p:sp>
            <p:nvSpPr>
              <p:cNvPr id="686211" name="Line 131"/>
              <p:cNvSpPr>
                <a:spLocks noChangeShapeType="1"/>
              </p:cNvSpPr>
              <p:nvPr/>
            </p:nvSpPr>
            <p:spPr bwMode="auto">
              <a:xfrm flipH="1">
                <a:off x="2154" y="3360"/>
                <a:ext cx="54" cy="184"/>
              </a:xfrm>
              <a:prstGeom prst="line">
                <a:avLst/>
              </a:prstGeom>
              <a:noFill/>
              <a:ln w="38100">
                <a:solidFill>
                  <a:schemeClr val="tx1"/>
                </a:solidFill>
                <a:round/>
                <a:headEnd/>
                <a:tailEnd/>
              </a:ln>
              <a:effectLst/>
            </p:spPr>
            <p:txBody>
              <a:bodyPr>
                <a:spAutoFit/>
              </a:bodyPr>
              <a:lstStyle/>
              <a:p>
                <a:endParaRPr lang="es-MX"/>
              </a:p>
            </p:txBody>
          </p:sp>
        </p:grpSp>
        <p:grpSp>
          <p:nvGrpSpPr>
            <p:cNvPr id="13" name="Group 132"/>
            <p:cNvGrpSpPr>
              <a:grpSpLocks/>
            </p:cNvGrpSpPr>
            <p:nvPr/>
          </p:nvGrpSpPr>
          <p:grpSpPr bwMode="auto">
            <a:xfrm rot="-5400000">
              <a:off x="3613" y="1778"/>
              <a:ext cx="54" cy="192"/>
              <a:chOff x="2154" y="3360"/>
              <a:chExt cx="54" cy="192"/>
            </a:xfrm>
          </p:grpSpPr>
          <p:sp>
            <p:nvSpPr>
              <p:cNvPr id="686213" name="Line 133"/>
              <p:cNvSpPr>
                <a:spLocks noChangeShapeType="1"/>
              </p:cNvSpPr>
              <p:nvPr/>
            </p:nvSpPr>
            <p:spPr bwMode="auto">
              <a:xfrm>
                <a:off x="2208" y="3360"/>
                <a:ext cx="0" cy="192"/>
              </a:xfrm>
              <a:prstGeom prst="line">
                <a:avLst/>
              </a:prstGeom>
              <a:noFill/>
              <a:ln w="38100">
                <a:solidFill>
                  <a:schemeClr val="tx1"/>
                </a:solidFill>
                <a:round/>
                <a:headEnd/>
                <a:tailEnd/>
              </a:ln>
              <a:effectLst/>
            </p:spPr>
            <p:txBody>
              <a:bodyPr>
                <a:spAutoFit/>
              </a:bodyPr>
              <a:lstStyle/>
              <a:p>
                <a:endParaRPr lang="es-MX"/>
              </a:p>
            </p:txBody>
          </p:sp>
          <p:sp>
            <p:nvSpPr>
              <p:cNvPr id="686214" name="Line 134"/>
              <p:cNvSpPr>
                <a:spLocks noChangeShapeType="1"/>
              </p:cNvSpPr>
              <p:nvPr/>
            </p:nvSpPr>
            <p:spPr bwMode="auto">
              <a:xfrm flipH="1">
                <a:off x="2154" y="3360"/>
                <a:ext cx="54" cy="184"/>
              </a:xfrm>
              <a:prstGeom prst="line">
                <a:avLst/>
              </a:prstGeom>
              <a:noFill/>
              <a:ln w="38100">
                <a:solidFill>
                  <a:schemeClr val="tx1"/>
                </a:solidFill>
                <a:round/>
                <a:headEnd/>
                <a:tailEnd/>
              </a:ln>
              <a:effectLst/>
            </p:spPr>
            <p:txBody>
              <a:bodyPr>
                <a:spAutoFit/>
              </a:bodyPr>
              <a:lstStyle/>
              <a:p>
                <a:endParaRPr lang="es-MX"/>
              </a:p>
            </p:txBody>
          </p:sp>
        </p:grpSp>
        <p:grpSp>
          <p:nvGrpSpPr>
            <p:cNvPr id="14" name="Group 135"/>
            <p:cNvGrpSpPr>
              <a:grpSpLocks/>
            </p:cNvGrpSpPr>
            <p:nvPr/>
          </p:nvGrpSpPr>
          <p:grpSpPr bwMode="auto">
            <a:xfrm rot="-5400000">
              <a:off x="3613" y="1711"/>
              <a:ext cx="54" cy="192"/>
              <a:chOff x="2154" y="3360"/>
              <a:chExt cx="54" cy="192"/>
            </a:xfrm>
          </p:grpSpPr>
          <p:sp>
            <p:nvSpPr>
              <p:cNvPr id="686216" name="Line 136"/>
              <p:cNvSpPr>
                <a:spLocks noChangeShapeType="1"/>
              </p:cNvSpPr>
              <p:nvPr/>
            </p:nvSpPr>
            <p:spPr bwMode="auto">
              <a:xfrm>
                <a:off x="2208" y="3360"/>
                <a:ext cx="0" cy="192"/>
              </a:xfrm>
              <a:prstGeom prst="line">
                <a:avLst/>
              </a:prstGeom>
              <a:noFill/>
              <a:ln w="38100">
                <a:solidFill>
                  <a:schemeClr val="tx1"/>
                </a:solidFill>
                <a:round/>
                <a:headEnd/>
                <a:tailEnd/>
              </a:ln>
              <a:effectLst/>
            </p:spPr>
            <p:txBody>
              <a:bodyPr>
                <a:spAutoFit/>
              </a:bodyPr>
              <a:lstStyle/>
              <a:p>
                <a:endParaRPr lang="es-MX"/>
              </a:p>
            </p:txBody>
          </p:sp>
          <p:sp>
            <p:nvSpPr>
              <p:cNvPr id="686217" name="Line 137"/>
              <p:cNvSpPr>
                <a:spLocks noChangeShapeType="1"/>
              </p:cNvSpPr>
              <p:nvPr/>
            </p:nvSpPr>
            <p:spPr bwMode="auto">
              <a:xfrm flipH="1">
                <a:off x="2154" y="3360"/>
                <a:ext cx="54" cy="184"/>
              </a:xfrm>
              <a:prstGeom prst="line">
                <a:avLst/>
              </a:prstGeom>
              <a:noFill/>
              <a:ln w="38100">
                <a:solidFill>
                  <a:schemeClr val="tx1"/>
                </a:solidFill>
                <a:round/>
                <a:headEnd/>
                <a:tailEnd/>
              </a:ln>
              <a:effectLst/>
            </p:spPr>
            <p:txBody>
              <a:bodyPr>
                <a:spAutoFit/>
              </a:bodyPr>
              <a:lstStyle/>
              <a:p>
                <a:endParaRPr lang="es-MX"/>
              </a:p>
            </p:txBody>
          </p:sp>
        </p:grpSp>
        <p:grpSp>
          <p:nvGrpSpPr>
            <p:cNvPr id="15" name="Group 138"/>
            <p:cNvGrpSpPr>
              <a:grpSpLocks/>
            </p:cNvGrpSpPr>
            <p:nvPr/>
          </p:nvGrpSpPr>
          <p:grpSpPr bwMode="auto">
            <a:xfrm rot="-5400000">
              <a:off x="3613" y="1650"/>
              <a:ext cx="54" cy="192"/>
              <a:chOff x="2154" y="3360"/>
              <a:chExt cx="54" cy="192"/>
            </a:xfrm>
          </p:grpSpPr>
          <p:sp>
            <p:nvSpPr>
              <p:cNvPr id="686219" name="Line 139"/>
              <p:cNvSpPr>
                <a:spLocks noChangeShapeType="1"/>
              </p:cNvSpPr>
              <p:nvPr/>
            </p:nvSpPr>
            <p:spPr bwMode="auto">
              <a:xfrm>
                <a:off x="2208" y="3360"/>
                <a:ext cx="0" cy="192"/>
              </a:xfrm>
              <a:prstGeom prst="line">
                <a:avLst/>
              </a:prstGeom>
              <a:noFill/>
              <a:ln w="38100">
                <a:solidFill>
                  <a:schemeClr val="tx1"/>
                </a:solidFill>
                <a:round/>
                <a:headEnd/>
                <a:tailEnd/>
              </a:ln>
              <a:effectLst/>
            </p:spPr>
            <p:txBody>
              <a:bodyPr>
                <a:spAutoFit/>
              </a:bodyPr>
              <a:lstStyle/>
              <a:p>
                <a:endParaRPr lang="es-MX"/>
              </a:p>
            </p:txBody>
          </p:sp>
          <p:sp>
            <p:nvSpPr>
              <p:cNvPr id="686220" name="Line 140"/>
              <p:cNvSpPr>
                <a:spLocks noChangeShapeType="1"/>
              </p:cNvSpPr>
              <p:nvPr/>
            </p:nvSpPr>
            <p:spPr bwMode="auto">
              <a:xfrm flipH="1">
                <a:off x="2154" y="3360"/>
                <a:ext cx="54" cy="184"/>
              </a:xfrm>
              <a:prstGeom prst="line">
                <a:avLst/>
              </a:prstGeom>
              <a:noFill/>
              <a:ln w="38100">
                <a:solidFill>
                  <a:schemeClr val="tx1"/>
                </a:solidFill>
                <a:round/>
                <a:headEnd/>
                <a:tailEnd/>
              </a:ln>
              <a:effectLst/>
            </p:spPr>
            <p:txBody>
              <a:bodyPr>
                <a:spAutoFit/>
              </a:bodyPr>
              <a:lstStyle/>
              <a:p>
                <a:endParaRPr lang="es-MX"/>
              </a:p>
            </p:txBody>
          </p:sp>
        </p:grpSp>
        <p:grpSp>
          <p:nvGrpSpPr>
            <p:cNvPr id="16" name="Group 141"/>
            <p:cNvGrpSpPr>
              <a:grpSpLocks/>
            </p:cNvGrpSpPr>
            <p:nvPr/>
          </p:nvGrpSpPr>
          <p:grpSpPr bwMode="auto">
            <a:xfrm rot="-5400000">
              <a:off x="3601" y="1586"/>
              <a:ext cx="54" cy="192"/>
              <a:chOff x="2154" y="3360"/>
              <a:chExt cx="54" cy="192"/>
            </a:xfrm>
          </p:grpSpPr>
          <p:sp>
            <p:nvSpPr>
              <p:cNvPr id="686222" name="Line 142"/>
              <p:cNvSpPr>
                <a:spLocks noChangeShapeType="1"/>
              </p:cNvSpPr>
              <p:nvPr/>
            </p:nvSpPr>
            <p:spPr bwMode="auto">
              <a:xfrm>
                <a:off x="2208" y="3360"/>
                <a:ext cx="0" cy="192"/>
              </a:xfrm>
              <a:prstGeom prst="line">
                <a:avLst/>
              </a:prstGeom>
              <a:noFill/>
              <a:ln w="38100">
                <a:solidFill>
                  <a:schemeClr val="tx1"/>
                </a:solidFill>
                <a:round/>
                <a:headEnd/>
                <a:tailEnd/>
              </a:ln>
              <a:effectLst/>
            </p:spPr>
            <p:txBody>
              <a:bodyPr>
                <a:spAutoFit/>
              </a:bodyPr>
              <a:lstStyle/>
              <a:p>
                <a:endParaRPr lang="es-MX"/>
              </a:p>
            </p:txBody>
          </p:sp>
          <p:sp>
            <p:nvSpPr>
              <p:cNvPr id="686223" name="Line 143"/>
              <p:cNvSpPr>
                <a:spLocks noChangeShapeType="1"/>
              </p:cNvSpPr>
              <p:nvPr/>
            </p:nvSpPr>
            <p:spPr bwMode="auto">
              <a:xfrm flipH="1">
                <a:off x="2154" y="3360"/>
                <a:ext cx="54" cy="184"/>
              </a:xfrm>
              <a:prstGeom prst="line">
                <a:avLst/>
              </a:prstGeom>
              <a:noFill/>
              <a:ln w="38100">
                <a:solidFill>
                  <a:schemeClr val="tx1"/>
                </a:solidFill>
                <a:round/>
                <a:headEnd/>
                <a:tailEnd/>
              </a:ln>
              <a:effectLst/>
            </p:spPr>
            <p:txBody>
              <a:bodyPr>
                <a:spAutoFit/>
              </a:bodyPr>
              <a:lstStyle/>
              <a:p>
                <a:endParaRPr lang="es-MX"/>
              </a:p>
            </p:txBody>
          </p:sp>
        </p:grpSp>
        <p:sp>
          <p:nvSpPr>
            <p:cNvPr id="686224" name="Line 144"/>
            <p:cNvSpPr>
              <a:spLocks noChangeShapeType="1"/>
            </p:cNvSpPr>
            <p:nvPr/>
          </p:nvSpPr>
          <p:spPr bwMode="auto">
            <a:xfrm rot="-5400000">
              <a:off x="3664" y="1989"/>
              <a:ext cx="35" cy="108"/>
            </a:xfrm>
            <a:prstGeom prst="line">
              <a:avLst/>
            </a:prstGeom>
            <a:noFill/>
            <a:ln w="38100">
              <a:solidFill>
                <a:schemeClr val="tx1"/>
              </a:solidFill>
              <a:round/>
              <a:headEnd/>
              <a:tailEnd/>
            </a:ln>
            <a:effectLst/>
          </p:spPr>
          <p:txBody>
            <a:bodyPr>
              <a:spAutoFit/>
            </a:bodyPr>
            <a:lstStyle/>
            <a:p>
              <a:endParaRPr lang="es-MX"/>
            </a:p>
          </p:txBody>
        </p:sp>
        <p:sp>
          <p:nvSpPr>
            <p:cNvPr id="686225" name="Line 145"/>
            <p:cNvSpPr>
              <a:spLocks noChangeShapeType="1"/>
            </p:cNvSpPr>
            <p:nvPr/>
          </p:nvSpPr>
          <p:spPr bwMode="auto">
            <a:xfrm rot="16200000" flipV="1">
              <a:off x="3616" y="1570"/>
              <a:ext cx="48" cy="96"/>
            </a:xfrm>
            <a:prstGeom prst="line">
              <a:avLst/>
            </a:prstGeom>
            <a:noFill/>
            <a:ln w="38100">
              <a:solidFill>
                <a:schemeClr val="tx1"/>
              </a:solidFill>
              <a:round/>
              <a:headEnd/>
              <a:tailEnd/>
            </a:ln>
            <a:effectLst/>
          </p:spPr>
          <p:txBody>
            <a:bodyPr>
              <a:spAutoFit/>
            </a:bodyPr>
            <a:lstStyle/>
            <a:p>
              <a:endParaRPr lang="es-MX"/>
            </a:p>
          </p:txBody>
        </p:sp>
        <p:sp>
          <p:nvSpPr>
            <p:cNvPr id="686227" name="Line 147"/>
            <p:cNvSpPr>
              <a:spLocks noChangeShapeType="1"/>
            </p:cNvSpPr>
            <p:nvPr/>
          </p:nvSpPr>
          <p:spPr bwMode="auto">
            <a:xfrm rot="16200000" flipH="1">
              <a:off x="3496" y="2218"/>
              <a:ext cx="288" cy="0"/>
            </a:xfrm>
            <a:prstGeom prst="line">
              <a:avLst/>
            </a:prstGeom>
            <a:noFill/>
            <a:ln w="38100">
              <a:solidFill>
                <a:schemeClr val="tx1"/>
              </a:solidFill>
              <a:round/>
              <a:headEnd/>
              <a:tailEnd/>
            </a:ln>
            <a:effectLst/>
          </p:spPr>
          <p:txBody>
            <a:bodyPr>
              <a:spAutoFit/>
            </a:bodyPr>
            <a:lstStyle/>
            <a:p>
              <a:endParaRPr lang="es-MX"/>
            </a:p>
          </p:txBody>
        </p:sp>
        <p:sp>
          <p:nvSpPr>
            <p:cNvPr id="686237" name="Rectangle 157"/>
            <p:cNvSpPr>
              <a:spLocks noChangeArrowheads="1"/>
            </p:cNvSpPr>
            <p:nvPr/>
          </p:nvSpPr>
          <p:spPr bwMode="auto">
            <a:xfrm>
              <a:off x="3400" y="1342"/>
              <a:ext cx="384" cy="240"/>
            </a:xfrm>
            <a:prstGeom prst="rect">
              <a:avLst/>
            </a:prstGeom>
            <a:solidFill>
              <a:schemeClr val="accent2"/>
            </a:solidFill>
            <a:ln w="38100">
              <a:solidFill>
                <a:schemeClr val="accent2"/>
              </a:solidFill>
              <a:miter lim="800000"/>
              <a:headEnd/>
              <a:tailEnd/>
            </a:ln>
            <a:effectLst/>
          </p:spPr>
          <p:txBody>
            <a:bodyPr wrap="none" anchor="ctr">
              <a:spAutoFit/>
            </a:bodyPr>
            <a:lstStyle/>
            <a:p>
              <a:endParaRPr lang="es-MX"/>
            </a:p>
          </p:txBody>
        </p:sp>
        <p:sp>
          <p:nvSpPr>
            <p:cNvPr id="686238" name="Line 158"/>
            <p:cNvSpPr>
              <a:spLocks noChangeShapeType="1"/>
            </p:cNvSpPr>
            <p:nvPr/>
          </p:nvSpPr>
          <p:spPr bwMode="auto">
            <a:xfrm flipV="1">
              <a:off x="3642" y="1294"/>
              <a:ext cx="430" cy="11"/>
            </a:xfrm>
            <a:prstGeom prst="line">
              <a:avLst/>
            </a:prstGeom>
            <a:noFill/>
            <a:ln w="38100">
              <a:solidFill>
                <a:schemeClr val="tx1"/>
              </a:solidFill>
              <a:round/>
              <a:headEnd/>
              <a:tailEnd/>
            </a:ln>
            <a:effectLst/>
          </p:spPr>
          <p:txBody>
            <a:bodyPr>
              <a:spAutoFit/>
            </a:bodyPr>
            <a:lstStyle/>
            <a:p>
              <a:endParaRPr lang="es-MX"/>
            </a:p>
          </p:txBody>
        </p:sp>
        <p:sp>
          <p:nvSpPr>
            <p:cNvPr id="686239" name="Line 159"/>
            <p:cNvSpPr>
              <a:spLocks noChangeShapeType="1"/>
            </p:cNvSpPr>
            <p:nvPr/>
          </p:nvSpPr>
          <p:spPr bwMode="auto">
            <a:xfrm>
              <a:off x="4072" y="1306"/>
              <a:ext cx="0" cy="480"/>
            </a:xfrm>
            <a:prstGeom prst="line">
              <a:avLst/>
            </a:prstGeom>
            <a:noFill/>
            <a:ln w="38100">
              <a:solidFill>
                <a:schemeClr val="tx1"/>
              </a:solidFill>
              <a:round/>
              <a:headEnd/>
              <a:tailEnd/>
            </a:ln>
            <a:effectLst/>
          </p:spPr>
          <p:txBody>
            <a:bodyPr>
              <a:spAutoFit/>
            </a:bodyPr>
            <a:lstStyle/>
            <a:p>
              <a:endParaRPr lang="es-MX"/>
            </a:p>
          </p:txBody>
        </p:sp>
        <p:sp>
          <p:nvSpPr>
            <p:cNvPr id="686240" name="Line 160"/>
            <p:cNvSpPr>
              <a:spLocks noChangeShapeType="1"/>
            </p:cNvSpPr>
            <p:nvPr/>
          </p:nvSpPr>
          <p:spPr bwMode="auto">
            <a:xfrm flipH="1">
              <a:off x="3736" y="1786"/>
              <a:ext cx="336" cy="0"/>
            </a:xfrm>
            <a:prstGeom prst="line">
              <a:avLst/>
            </a:prstGeom>
            <a:noFill/>
            <a:ln w="38100">
              <a:solidFill>
                <a:schemeClr val="tx1"/>
              </a:solidFill>
              <a:round/>
              <a:headEnd/>
              <a:tailEnd type="triangle" w="med" len="med"/>
            </a:ln>
            <a:effectLst/>
          </p:spPr>
          <p:txBody>
            <a:bodyPr>
              <a:spAutoFit/>
            </a:bodyPr>
            <a:lstStyle/>
            <a:p>
              <a:endParaRPr lang="es-MX"/>
            </a:p>
          </p:txBody>
        </p:sp>
      </p:grpSp>
      <p:grpSp>
        <p:nvGrpSpPr>
          <p:cNvPr id="17" name="Group 196"/>
          <p:cNvGrpSpPr>
            <a:grpSpLocks/>
          </p:cNvGrpSpPr>
          <p:nvPr/>
        </p:nvGrpSpPr>
        <p:grpSpPr bwMode="auto">
          <a:xfrm>
            <a:off x="4343400" y="1752600"/>
            <a:ext cx="609600" cy="533400"/>
            <a:chOff x="2536" y="1114"/>
            <a:chExt cx="384" cy="336"/>
          </a:xfrm>
        </p:grpSpPr>
        <p:sp>
          <p:nvSpPr>
            <p:cNvPr id="686268" name="Oval 188"/>
            <p:cNvSpPr>
              <a:spLocks noChangeArrowheads="1"/>
            </p:cNvSpPr>
            <p:nvPr/>
          </p:nvSpPr>
          <p:spPr bwMode="auto">
            <a:xfrm>
              <a:off x="2536" y="1114"/>
              <a:ext cx="384" cy="336"/>
            </a:xfrm>
            <a:prstGeom prst="ellipse">
              <a:avLst/>
            </a:prstGeom>
            <a:solidFill>
              <a:srgbClr val="CCFFCC"/>
            </a:solidFill>
            <a:ln w="38100">
              <a:solidFill>
                <a:srgbClr val="000000"/>
              </a:solidFill>
              <a:round/>
              <a:headEnd/>
              <a:tailEnd/>
            </a:ln>
            <a:effectLst/>
          </p:spPr>
          <p:txBody>
            <a:bodyPr wrap="none" anchor="ctr">
              <a:spAutoFit/>
            </a:bodyPr>
            <a:lstStyle/>
            <a:p>
              <a:endParaRPr lang="es-MX"/>
            </a:p>
          </p:txBody>
        </p:sp>
        <p:sp>
          <p:nvSpPr>
            <p:cNvPr id="686270" name="Text Box 190"/>
            <p:cNvSpPr txBox="1">
              <a:spLocks noChangeArrowheads="1"/>
            </p:cNvSpPr>
            <p:nvPr/>
          </p:nvSpPr>
          <p:spPr bwMode="auto">
            <a:xfrm>
              <a:off x="2584" y="1114"/>
              <a:ext cx="288" cy="327"/>
            </a:xfrm>
            <a:prstGeom prst="rect">
              <a:avLst/>
            </a:prstGeom>
            <a:noFill/>
            <a:ln w="38100">
              <a:noFill/>
              <a:miter lim="800000"/>
              <a:headEnd/>
              <a:tailEnd/>
            </a:ln>
            <a:effectLst/>
          </p:spPr>
          <p:txBody>
            <a:bodyPr>
              <a:spAutoFit/>
            </a:bodyPr>
            <a:lstStyle/>
            <a:p>
              <a:r>
                <a:rPr lang="en-US">
                  <a:solidFill>
                    <a:srgbClr val="000000"/>
                  </a:solidFill>
                  <a:effectLst/>
                </a:rPr>
                <a:t>A</a:t>
              </a:r>
            </a:p>
          </p:txBody>
        </p:sp>
      </p:grpSp>
      <p:sp>
        <p:nvSpPr>
          <p:cNvPr id="686275" name="Rectangle 195"/>
          <p:cNvSpPr>
            <a:spLocks noGrp="1" noChangeArrowheads="1"/>
          </p:cNvSpPr>
          <p:nvPr>
            <p:ph type="title"/>
          </p:nvPr>
        </p:nvSpPr>
        <p:spPr>
          <a:xfrm>
            <a:off x="397042" y="188640"/>
            <a:ext cx="8746958" cy="1143000"/>
          </a:xfrm>
          <a:solidFill>
            <a:schemeClr val="tx2"/>
          </a:solidFill>
          <a:ln w="57150">
            <a:solidFill>
              <a:srgbClr val="000000"/>
            </a:solidFill>
          </a:ln>
        </p:spPr>
        <p:txBody>
          <a:bodyPr/>
          <a:lstStyle/>
          <a:p>
            <a:pPr algn="ctr"/>
            <a:r>
              <a:rPr lang="es-PE" dirty="0" smtClean="0">
                <a:solidFill>
                  <a:srgbClr val="FFC000"/>
                </a:solidFill>
              </a:rPr>
              <a:t>Símbolos de elementos en el Laboratorio</a:t>
            </a:r>
            <a:endParaRPr lang="en-US" dirty="0">
              <a:solidFill>
                <a:srgbClr val="FFC000"/>
              </a:solidFill>
            </a:endParaRPr>
          </a:p>
        </p:txBody>
      </p:sp>
      <p:sp>
        <p:nvSpPr>
          <p:cNvPr id="686286" name="Line 206"/>
          <p:cNvSpPr>
            <a:spLocks noChangeShapeType="1"/>
          </p:cNvSpPr>
          <p:nvPr/>
        </p:nvSpPr>
        <p:spPr bwMode="auto">
          <a:xfrm flipV="1">
            <a:off x="3276600" y="3048000"/>
            <a:ext cx="228600" cy="1371600"/>
          </a:xfrm>
          <a:prstGeom prst="line">
            <a:avLst/>
          </a:prstGeom>
          <a:noFill/>
          <a:ln w="38100">
            <a:solidFill>
              <a:schemeClr val="tx1"/>
            </a:solidFill>
            <a:round/>
            <a:headEnd/>
            <a:tailEnd type="triangle" w="med" len="med"/>
          </a:ln>
          <a:effectLst/>
        </p:spPr>
        <p:txBody>
          <a:bodyPr>
            <a:spAutoFit/>
          </a:bodyPr>
          <a:lstStyle/>
          <a:p>
            <a:endParaRPr lang="es-MX"/>
          </a:p>
        </p:txBody>
      </p:sp>
      <p:sp>
        <p:nvSpPr>
          <p:cNvPr id="686287" name="Line 207"/>
          <p:cNvSpPr>
            <a:spLocks noChangeShapeType="1"/>
          </p:cNvSpPr>
          <p:nvPr/>
        </p:nvSpPr>
        <p:spPr bwMode="auto">
          <a:xfrm flipV="1">
            <a:off x="2057400" y="3276600"/>
            <a:ext cx="304800" cy="1295400"/>
          </a:xfrm>
          <a:prstGeom prst="line">
            <a:avLst/>
          </a:prstGeom>
          <a:noFill/>
          <a:ln w="38100">
            <a:solidFill>
              <a:schemeClr val="tx1"/>
            </a:solidFill>
            <a:round/>
            <a:headEnd/>
            <a:tailEnd type="triangle" w="med" len="med"/>
          </a:ln>
          <a:effectLst/>
        </p:spPr>
        <p:txBody>
          <a:bodyPr>
            <a:spAutoFit/>
          </a:bodyPr>
          <a:lstStyle/>
          <a:p>
            <a:endParaRPr lang="es-MX"/>
          </a:p>
        </p:txBody>
      </p:sp>
      <p:sp>
        <p:nvSpPr>
          <p:cNvPr id="686288" name="Line 208"/>
          <p:cNvSpPr>
            <a:spLocks noChangeShapeType="1"/>
          </p:cNvSpPr>
          <p:nvPr/>
        </p:nvSpPr>
        <p:spPr bwMode="auto">
          <a:xfrm flipH="1" flipV="1">
            <a:off x="4648200" y="2362200"/>
            <a:ext cx="381000" cy="2133600"/>
          </a:xfrm>
          <a:prstGeom prst="line">
            <a:avLst/>
          </a:prstGeom>
          <a:noFill/>
          <a:ln w="38100">
            <a:solidFill>
              <a:schemeClr val="tx1"/>
            </a:solidFill>
            <a:round/>
            <a:headEnd/>
            <a:tailEnd type="triangle" w="med" len="med"/>
          </a:ln>
          <a:effectLst/>
        </p:spPr>
        <p:txBody>
          <a:bodyPr>
            <a:spAutoFit/>
          </a:bodyPr>
          <a:lstStyle/>
          <a:p>
            <a:endParaRPr lang="es-MX"/>
          </a:p>
        </p:txBody>
      </p:sp>
      <p:sp>
        <p:nvSpPr>
          <p:cNvPr id="686289" name="Line 209"/>
          <p:cNvSpPr>
            <a:spLocks noChangeShapeType="1"/>
          </p:cNvSpPr>
          <p:nvPr/>
        </p:nvSpPr>
        <p:spPr bwMode="auto">
          <a:xfrm flipH="1" flipV="1">
            <a:off x="6172200" y="3048000"/>
            <a:ext cx="914400" cy="1752600"/>
          </a:xfrm>
          <a:prstGeom prst="line">
            <a:avLst/>
          </a:prstGeom>
          <a:noFill/>
          <a:ln w="38100">
            <a:solidFill>
              <a:schemeClr val="tx1"/>
            </a:solidFill>
            <a:round/>
            <a:headEnd/>
            <a:tailEnd type="triangle" w="med" len="med"/>
          </a:ln>
          <a:effectLst/>
        </p:spPr>
        <p:txBody>
          <a:bodyPr>
            <a:spAutoFit/>
          </a:bodyPr>
          <a:lstStyle/>
          <a:p>
            <a:endParaRPr lang="es-MX"/>
          </a:p>
        </p:txBody>
      </p:sp>
      <p:sp>
        <p:nvSpPr>
          <p:cNvPr id="686202" name="Rectangle 122"/>
          <p:cNvSpPr>
            <a:spLocks noChangeArrowheads="1"/>
          </p:cNvSpPr>
          <p:nvPr/>
        </p:nvSpPr>
        <p:spPr bwMode="auto">
          <a:xfrm>
            <a:off x="1892300" y="2073275"/>
            <a:ext cx="1689100" cy="1828800"/>
          </a:xfrm>
          <a:prstGeom prst="rect">
            <a:avLst/>
          </a:prstGeom>
          <a:noFill/>
          <a:ln w="38100">
            <a:solidFill>
              <a:schemeClr val="tx1"/>
            </a:solidFill>
            <a:miter lim="800000"/>
            <a:headEnd/>
            <a:tailEnd/>
          </a:ln>
          <a:effectLst/>
        </p:spPr>
        <p:txBody>
          <a:bodyPr anchor="ctr">
            <a:spAutoFit/>
          </a:bodyPr>
          <a:lstStyle/>
          <a:p>
            <a:endParaRPr lang="es-MX"/>
          </a:p>
        </p:txBody>
      </p:sp>
      <p:grpSp>
        <p:nvGrpSpPr>
          <p:cNvPr id="18" name="Group 197"/>
          <p:cNvGrpSpPr>
            <a:grpSpLocks/>
          </p:cNvGrpSpPr>
          <p:nvPr/>
        </p:nvGrpSpPr>
        <p:grpSpPr bwMode="auto">
          <a:xfrm>
            <a:off x="1587500" y="2682875"/>
            <a:ext cx="609600" cy="533400"/>
            <a:chOff x="1000" y="1690"/>
            <a:chExt cx="384" cy="336"/>
          </a:xfrm>
        </p:grpSpPr>
        <p:sp>
          <p:nvSpPr>
            <p:cNvPr id="686267" name="Oval 187"/>
            <p:cNvSpPr>
              <a:spLocks noChangeArrowheads="1"/>
            </p:cNvSpPr>
            <p:nvPr/>
          </p:nvSpPr>
          <p:spPr bwMode="auto">
            <a:xfrm>
              <a:off x="1000" y="1690"/>
              <a:ext cx="384" cy="336"/>
            </a:xfrm>
            <a:prstGeom prst="ellipse">
              <a:avLst/>
            </a:prstGeom>
            <a:solidFill>
              <a:srgbClr val="CCFFCC"/>
            </a:solidFill>
            <a:ln w="38100">
              <a:solidFill>
                <a:srgbClr val="000000"/>
              </a:solidFill>
              <a:round/>
              <a:headEnd/>
              <a:tailEnd/>
            </a:ln>
            <a:effectLst/>
          </p:spPr>
          <p:txBody>
            <a:bodyPr wrap="none" anchor="ctr">
              <a:spAutoFit/>
            </a:bodyPr>
            <a:lstStyle/>
            <a:p>
              <a:endParaRPr lang="es-MX"/>
            </a:p>
          </p:txBody>
        </p:sp>
        <p:sp>
          <p:nvSpPr>
            <p:cNvPr id="686269" name="Text Box 189"/>
            <p:cNvSpPr txBox="1">
              <a:spLocks noChangeArrowheads="1"/>
            </p:cNvSpPr>
            <p:nvPr/>
          </p:nvSpPr>
          <p:spPr bwMode="auto">
            <a:xfrm>
              <a:off x="1048" y="1690"/>
              <a:ext cx="288" cy="327"/>
            </a:xfrm>
            <a:prstGeom prst="rect">
              <a:avLst/>
            </a:prstGeom>
            <a:noFill/>
            <a:ln w="38100">
              <a:noFill/>
              <a:miter lim="800000"/>
              <a:headEnd/>
              <a:tailEnd/>
            </a:ln>
            <a:effectLst/>
          </p:spPr>
          <p:txBody>
            <a:bodyPr>
              <a:spAutoFit/>
            </a:bodyPr>
            <a:lstStyle/>
            <a:p>
              <a:r>
                <a:rPr lang="en-US">
                  <a:solidFill>
                    <a:srgbClr val="000000"/>
                  </a:solidFill>
                  <a:effectLst/>
                </a:rPr>
                <a:t>V</a:t>
              </a:r>
            </a:p>
          </p:txBody>
        </p:sp>
      </p:grpSp>
      <p:grpSp>
        <p:nvGrpSpPr>
          <p:cNvPr id="19" name="Group 211"/>
          <p:cNvGrpSpPr>
            <a:grpSpLocks/>
          </p:cNvGrpSpPr>
          <p:nvPr/>
        </p:nvGrpSpPr>
        <p:grpSpPr bwMode="auto">
          <a:xfrm>
            <a:off x="2133600" y="2286000"/>
            <a:ext cx="1676400" cy="1204913"/>
            <a:chOff x="1344" y="1440"/>
            <a:chExt cx="1056" cy="759"/>
          </a:xfrm>
        </p:grpSpPr>
        <p:sp>
          <p:nvSpPr>
            <p:cNvPr id="686254" name="Text Box 174"/>
            <p:cNvSpPr txBox="1">
              <a:spLocks noChangeArrowheads="1"/>
            </p:cNvSpPr>
            <p:nvPr/>
          </p:nvSpPr>
          <p:spPr bwMode="auto">
            <a:xfrm>
              <a:off x="1344" y="1632"/>
              <a:ext cx="914" cy="385"/>
            </a:xfrm>
            <a:prstGeom prst="rect">
              <a:avLst/>
            </a:prstGeom>
            <a:noFill/>
            <a:ln w="9525">
              <a:noFill/>
              <a:miter lim="800000"/>
              <a:headEnd/>
              <a:tailEnd/>
            </a:ln>
            <a:effectLst/>
          </p:spPr>
          <p:txBody>
            <a:bodyPr tIns="91440" bIns="91440">
              <a:spAutoFit/>
            </a:bodyPr>
            <a:lstStyle/>
            <a:p>
              <a:r>
                <a:rPr kumimoji="0" lang="en-US">
                  <a:effectLst/>
                  <a:latin typeface="Times New Roman" pitchFamily="18" charset="0"/>
                </a:rPr>
                <a:t>Emf</a:t>
              </a:r>
            </a:p>
          </p:txBody>
        </p:sp>
        <p:sp>
          <p:nvSpPr>
            <p:cNvPr id="686259" name="Text Box 179"/>
            <p:cNvSpPr txBox="1">
              <a:spLocks noChangeArrowheads="1"/>
            </p:cNvSpPr>
            <p:nvPr/>
          </p:nvSpPr>
          <p:spPr bwMode="auto">
            <a:xfrm>
              <a:off x="1920" y="1872"/>
              <a:ext cx="301" cy="327"/>
            </a:xfrm>
            <a:prstGeom prst="rect">
              <a:avLst/>
            </a:prstGeom>
            <a:noFill/>
            <a:ln w="9525">
              <a:noFill/>
              <a:miter lim="800000"/>
              <a:headEnd/>
              <a:tailEnd/>
            </a:ln>
            <a:effectLst/>
          </p:spPr>
          <p:txBody>
            <a:bodyPr>
              <a:spAutoFit/>
            </a:bodyPr>
            <a:lstStyle/>
            <a:p>
              <a:r>
                <a:rPr lang="en-US" i="1">
                  <a:effectLst/>
                </a:rPr>
                <a:t>-</a:t>
              </a:r>
            </a:p>
          </p:txBody>
        </p:sp>
        <p:sp>
          <p:nvSpPr>
            <p:cNvPr id="686260" name="Text Box 180"/>
            <p:cNvSpPr txBox="1">
              <a:spLocks noChangeArrowheads="1"/>
            </p:cNvSpPr>
            <p:nvPr/>
          </p:nvSpPr>
          <p:spPr bwMode="auto">
            <a:xfrm>
              <a:off x="1920" y="1440"/>
              <a:ext cx="301" cy="288"/>
            </a:xfrm>
            <a:prstGeom prst="rect">
              <a:avLst/>
            </a:prstGeom>
            <a:noFill/>
            <a:ln w="9525">
              <a:noFill/>
              <a:miter lim="800000"/>
              <a:headEnd/>
              <a:tailEnd/>
            </a:ln>
            <a:effectLst/>
          </p:spPr>
          <p:txBody>
            <a:bodyPr>
              <a:spAutoFit/>
            </a:bodyPr>
            <a:lstStyle/>
            <a:p>
              <a:r>
                <a:rPr lang="en-US" sz="2400" i="1">
                  <a:effectLst/>
                </a:rPr>
                <a:t>+</a:t>
              </a:r>
            </a:p>
          </p:txBody>
        </p:sp>
        <p:grpSp>
          <p:nvGrpSpPr>
            <p:cNvPr id="20" name="Group 210"/>
            <p:cNvGrpSpPr>
              <a:grpSpLocks/>
            </p:cNvGrpSpPr>
            <p:nvPr/>
          </p:nvGrpSpPr>
          <p:grpSpPr bwMode="auto">
            <a:xfrm rot="5400000" flipV="1">
              <a:off x="2163" y="1682"/>
              <a:ext cx="174" cy="301"/>
              <a:chOff x="760" y="529"/>
              <a:chExt cx="174" cy="301"/>
            </a:xfrm>
          </p:grpSpPr>
          <p:sp>
            <p:nvSpPr>
              <p:cNvPr id="686263" name="Rectangle 183"/>
              <p:cNvSpPr>
                <a:spLocks noChangeArrowheads="1"/>
              </p:cNvSpPr>
              <p:nvPr/>
            </p:nvSpPr>
            <p:spPr bwMode="auto">
              <a:xfrm>
                <a:off x="872" y="604"/>
                <a:ext cx="62" cy="188"/>
              </a:xfrm>
              <a:prstGeom prst="rect">
                <a:avLst/>
              </a:prstGeom>
              <a:solidFill>
                <a:schemeClr val="tx1"/>
              </a:solidFill>
              <a:ln w="9525">
                <a:solidFill>
                  <a:schemeClr val="tx1"/>
                </a:solidFill>
                <a:miter lim="800000"/>
                <a:headEnd/>
                <a:tailEnd/>
              </a:ln>
              <a:effectLst/>
            </p:spPr>
            <p:txBody>
              <a:bodyPr wrap="none" anchor="ctr">
                <a:spAutoFit/>
              </a:bodyPr>
              <a:lstStyle/>
              <a:p>
                <a:endParaRPr lang="es-MX"/>
              </a:p>
            </p:txBody>
          </p:sp>
          <p:sp>
            <p:nvSpPr>
              <p:cNvPr id="686264" name="Line 184"/>
              <p:cNvSpPr>
                <a:spLocks noChangeShapeType="1"/>
              </p:cNvSpPr>
              <p:nvPr/>
            </p:nvSpPr>
            <p:spPr bwMode="auto">
              <a:xfrm flipH="1">
                <a:off x="760" y="529"/>
                <a:ext cx="0" cy="301"/>
              </a:xfrm>
              <a:prstGeom prst="line">
                <a:avLst/>
              </a:prstGeom>
              <a:noFill/>
              <a:ln w="38100">
                <a:solidFill>
                  <a:schemeClr val="tx1"/>
                </a:solidFill>
                <a:round/>
                <a:headEnd/>
                <a:tailEnd/>
              </a:ln>
              <a:effectLst/>
            </p:spPr>
            <p:txBody>
              <a:bodyPr anchor="ctr">
                <a:spAutoFit/>
              </a:bodyPr>
              <a:lstStyle/>
              <a:p>
                <a:endParaRPr lang="es-MX"/>
              </a:p>
            </p:txBody>
          </p:sp>
          <p:sp>
            <p:nvSpPr>
              <p:cNvPr id="686266" name="Rectangle 186"/>
              <p:cNvSpPr>
                <a:spLocks noChangeArrowheads="1"/>
              </p:cNvSpPr>
              <p:nvPr/>
            </p:nvSpPr>
            <p:spPr bwMode="auto">
              <a:xfrm>
                <a:off x="790" y="612"/>
                <a:ext cx="74" cy="182"/>
              </a:xfrm>
              <a:prstGeom prst="rect">
                <a:avLst/>
              </a:prstGeom>
              <a:solidFill>
                <a:schemeClr val="accent2"/>
              </a:solidFill>
              <a:ln w="38100">
                <a:solidFill>
                  <a:schemeClr val="accent2"/>
                </a:solidFill>
                <a:miter lim="800000"/>
                <a:headEnd/>
                <a:tailEnd/>
              </a:ln>
              <a:effectLst/>
            </p:spPr>
            <p:txBody>
              <a:bodyPr anchor="ctr">
                <a:spAutoFit/>
              </a:bodyPr>
              <a:lstStyle/>
              <a:p>
                <a:endParaRPr lang="es-MX"/>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86275"/>
                                        </p:tgtEl>
                                        <p:attrNameLst>
                                          <p:attrName>style.visibility</p:attrName>
                                        </p:attrNameLst>
                                      </p:cBhvr>
                                      <p:to>
                                        <p:strVal val="visible"/>
                                      </p:to>
                                    </p:set>
                                    <p:animEffect transition="in" filter="box(out)">
                                      <p:cBhvr>
                                        <p:cTn id="7" dur="500"/>
                                        <p:tgtEl>
                                          <p:spTgt spid="68627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86151"/>
                                        </p:tgtEl>
                                        <p:attrNameLst>
                                          <p:attrName>style.visibility</p:attrName>
                                        </p:attrNameLst>
                                      </p:cBhvr>
                                      <p:to>
                                        <p:strVal val="visible"/>
                                      </p:to>
                                    </p:set>
                                    <p:animEffect transition="in" filter="dissolve">
                                      <p:cBhvr>
                                        <p:cTn id="11" dur="500"/>
                                        <p:tgtEl>
                                          <p:spTgt spid="68615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86201"/>
                                        </p:tgtEl>
                                        <p:attrNameLst>
                                          <p:attrName>style.visibility</p:attrName>
                                        </p:attrNameLst>
                                      </p:cBhvr>
                                      <p:to>
                                        <p:strVal val="visible"/>
                                      </p:to>
                                    </p:set>
                                    <p:animEffect transition="in" filter="dissolve">
                                      <p:cBhvr>
                                        <p:cTn id="15" dur="500"/>
                                        <p:tgtEl>
                                          <p:spTgt spid="686201"/>
                                        </p:tgtEl>
                                      </p:cBhvr>
                                    </p:animEffect>
                                  </p:childTnLst>
                                  <p:subTnLst>
                                    <p:audio>
                                      <p:cMediaNode>
                                        <p:cTn display="0" masterRel="sameClick">
                                          <p:stCondLst>
                                            <p:cond evt="begin" delay="0">
                                              <p:tn val="13"/>
                                            </p:cond>
                                          </p:stCondLst>
                                          <p:endCondLst>
                                            <p:cond evt="onStopAudio" delay="0">
                                              <p:tgtEl>
                                                <p:sldTgt/>
                                              </p:tgtEl>
                                            </p:cond>
                                          </p:endCondLst>
                                        </p:cTn>
                                        <p:tgtEl>
                                          <p:sndTgt r:embed="rId3" name="Jungle Menu Command.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Jungle Menu Command.wav"/>
                                        </p:tgtEl>
                                      </p:cMediaNode>
                                    </p:audio>
                                  </p:sub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686289"/>
                                        </p:tgtEl>
                                        <p:attrNameLst>
                                          <p:attrName>style.visibility</p:attrName>
                                        </p:attrNameLst>
                                      </p:cBhvr>
                                      <p:to>
                                        <p:strVal val="visible"/>
                                      </p:to>
                                    </p:set>
                                    <p:anim calcmode="lin" valueType="num">
                                      <p:cBhvr additive="base">
                                        <p:cTn id="25" dur="500" fill="hold"/>
                                        <p:tgtEl>
                                          <p:spTgt spid="686289"/>
                                        </p:tgtEl>
                                        <p:attrNameLst>
                                          <p:attrName>ppt_x</p:attrName>
                                        </p:attrNameLst>
                                      </p:cBhvr>
                                      <p:tavLst>
                                        <p:tav tm="0">
                                          <p:val>
                                            <p:strVal val="0-#ppt_w/2"/>
                                          </p:val>
                                        </p:tav>
                                        <p:tav tm="100000">
                                          <p:val>
                                            <p:strVal val="#ppt_x"/>
                                          </p:val>
                                        </p:tav>
                                      </p:tavLst>
                                    </p:anim>
                                    <p:anim calcmode="lin" valueType="num">
                                      <p:cBhvr additive="base">
                                        <p:cTn id="26" dur="500" fill="hold"/>
                                        <p:tgtEl>
                                          <p:spTgt spid="68628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86289"/>
                                        </p:tgtEl>
                                        <p:attrNameLst>
                                          <p:attrName>style.visibility</p:attrName>
                                        </p:attrNameLst>
                                      </p:cBhvr>
                                      <p:to>
                                        <p:strVal val="hidden"/>
                                      </p:to>
                                    </p:set>
                                  </p:subTnLst>
                                </p:cTn>
                              </p:par>
                            </p:childTnLst>
                          </p:cTn>
                        </p:par>
                        <p:par>
                          <p:cTn id="27" fill="hold">
                            <p:stCondLst>
                              <p:cond delay="1000"/>
                            </p:stCondLst>
                            <p:childTnLst>
                              <p:par>
                                <p:cTn id="28" presetID="9" presetClass="entr" presetSubtype="0" fill="hold" nodeType="afterEffect">
                                  <p:stCondLst>
                                    <p:cond delay="200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6" fill="hold" grpId="0" nodeType="afterEffect">
                                  <p:stCondLst>
                                    <p:cond delay="0"/>
                                  </p:stCondLst>
                                  <p:childTnLst>
                                    <p:set>
                                      <p:cBhvr>
                                        <p:cTn id="39" dur="1" fill="hold">
                                          <p:stCondLst>
                                            <p:cond delay="0"/>
                                          </p:stCondLst>
                                        </p:cTn>
                                        <p:tgtEl>
                                          <p:spTgt spid="686286"/>
                                        </p:tgtEl>
                                        <p:attrNameLst>
                                          <p:attrName>style.visibility</p:attrName>
                                        </p:attrNameLst>
                                      </p:cBhvr>
                                      <p:to>
                                        <p:strVal val="visible"/>
                                      </p:to>
                                    </p:set>
                                    <p:anim calcmode="lin" valueType="num">
                                      <p:cBhvr additive="base">
                                        <p:cTn id="40" dur="500" fill="hold"/>
                                        <p:tgtEl>
                                          <p:spTgt spid="686286"/>
                                        </p:tgtEl>
                                        <p:attrNameLst>
                                          <p:attrName>ppt_x</p:attrName>
                                        </p:attrNameLst>
                                      </p:cBhvr>
                                      <p:tavLst>
                                        <p:tav tm="0">
                                          <p:val>
                                            <p:strVal val="1+#ppt_w/2"/>
                                          </p:val>
                                        </p:tav>
                                        <p:tav tm="100000">
                                          <p:val>
                                            <p:strVal val="#ppt_x"/>
                                          </p:val>
                                        </p:tav>
                                      </p:tavLst>
                                    </p:anim>
                                    <p:anim calcmode="lin" valueType="num">
                                      <p:cBhvr additive="base">
                                        <p:cTn id="41" dur="500" fill="hold"/>
                                        <p:tgtEl>
                                          <p:spTgt spid="68628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86286"/>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3" name="Jungle Menu Command.wav"/>
                                        </p:tgtEl>
                                      </p:cMediaNode>
                                    </p:audio>
                                  </p:subTnLst>
                                </p:cTn>
                              </p:par>
                            </p:childTnLst>
                          </p:cTn>
                        </p:par>
                        <p:par>
                          <p:cTn id="42" fill="hold">
                            <p:stCondLst>
                              <p:cond delay="1000"/>
                            </p:stCondLst>
                            <p:childTnLst>
                              <p:par>
                                <p:cTn id="43" presetID="9" presetClass="entr" presetSubtype="0" fill="hold" nodeType="afterEffect">
                                  <p:stCondLst>
                                    <p:cond delay="2000"/>
                                  </p:stCondLst>
                                  <p:childTnLst>
                                    <p:set>
                                      <p:cBhvr>
                                        <p:cTn id="44" dur="1" fill="hold">
                                          <p:stCondLst>
                                            <p:cond delay="0"/>
                                          </p:stCondLst>
                                        </p:cTn>
                                        <p:tgtEl>
                                          <p:spTgt spid="19"/>
                                        </p:tgtEl>
                                        <p:attrNameLst>
                                          <p:attrName>style.visibility</p:attrName>
                                        </p:attrNameLst>
                                      </p:cBhvr>
                                      <p:to>
                                        <p:strVal val="visible"/>
                                      </p:to>
                                    </p:set>
                                    <p:animEffect transition="in" filter="dissolve">
                                      <p:cBhvr>
                                        <p:cTn id="45" dur="500"/>
                                        <p:tgtEl>
                                          <p:spTgt spid="19"/>
                                        </p:tgtEl>
                                      </p:cBhvr>
                                    </p:animEffect>
                                  </p:childTnLst>
                                  <p:subTnLst>
                                    <p:audio>
                                      <p:cMediaNode>
                                        <p:cTn display="0" masterRel="sameClick">
                                          <p:stCondLst>
                                            <p:cond evt="begin" delay="0">
                                              <p:tn val="43"/>
                                            </p:cond>
                                          </p:stCondLst>
                                          <p:endCondLst>
                                            <p:cond evt="onStopAudio" delay="0">
                                              <p:tgtEl>
                                                <p:sldTgt/>
                                              </p:tgtEl>
                                            </p:cond>
                                          </p:endCondLst>
                                        </p:cTn>
                                        <p:tgtEl>
                                          <p:sndTgt r:embed="rId2" name="CAMERA.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Jungle Menu Command.wav"/>
                                        </p:tgtEl>
                                      </p:cMediaNode>
                                    </p:audio>
                                  </p:subTnLst>
                                </p:cTn>
                              </p:par>
                            </p:childTnLst>
                          </p:cTn>
                        </p:par>
                        <p:par>
                          <p:cTn id="52" fill="hold">
                            <p:stCondLst>
                              <p:cond delay="500"/>
                            </p:stCondLst>
                            <p:childTnLst>
                              <p:par>
                                <p:cTn id="53" presetID="2" presetClass="entr" presetSubtype="4" fill="hold" grpId="0" nodeType="afterEffect">
                                  <p:stCondLst>
                                    <p:cond delay="0"/>
                                  </p:stCondLst>
                                  <p:childTnLst>
                                    <p:set>
                                      <p:cBhvr>
                                        <p:cTn id="54" dur="1" fill="hold">
                                          <p:stCondLst>
                                            <p:cond delay="0"/>
                                          </p:stCondLst>
                                        </p:cTn>
                                        <p:tgtEl>
                                          <p:spTgt spid="686288"/>
                                        </p:tgtEl>
                                        <p:attrNameLst>
                                          <p:attrName>style.visibility</p:attrName>
                                        </p:attrNameLst>
                                      </p:cBhvr>
                                      <p:to>
                                        <p:strVal val="visible"/>
                                      </p:to>
                                    </p:set>
                                    <p:anim calcmode="lin" valueType="num">
                                      <p:cBhvr additive="base">
                                        <p:cTn id="55" dur="500" fill="hold"/>
                                        <p:tgtEl>
                                          <p:spTgt spid="686288"/>
                                        </p:tgtEl>
                                        <p:attrNameLst>
                                          <p:attrName>ppt_x</p:attrName>
                                        </p:attrNameLst>
                                      </p:cBhvr>
                                      <p:tavLst>
                                        <p:tav tm="0">
                                          <p:val>
                                            <p:strVal val="#ppt_x"/>
                                          </p:val>
                                        </p:tav>
                                        <p:tav tm="100000">
                                          <p:val>
                                            <p:strVal val="#ppt_x"/>
                                          </p:val>
                                        </p:tav>
                                      </p:tavLst>
                                    </p:anim>
                                    <p:anim calcmode="lin" valueType="num">
                                      <p:cBhvr additive="base">
                                        <p:cTn id="56" dur="500" fill="hold"/>
                                        <p:tgtEl>
                                          <p:spTgt spid="68628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86288"/>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3" name="Jungle Menu Command.wav"/>
                                        </p:tgtEl>
                                      </p:cMediaNode>
                                    </p:audio>
                                  </p:subTnLst>
                                </p:cTn>
                              </p:par>
                            </p:childTnLst>
                          </p:cTn>
                        </p:par>
                        <p:par>
                          <p:cTn id="57" fill="hold">
                            <p:stCondLst>
                              <p:cond delay="1000"/>
                            </p:stCondLst>
                            <p:childTnLst>
                              <p:par>
                                <p:cTn id="58" presetID="9" presetClass="entr" presetSubtype="0" fill="hold" nodeType="afterEffect">
                                  <p:stCondLst>
                                    <p:cond delay="2000"/>
                                  </p:stCondLst>
                                  <p:childTnLst>
                                    <p:set>
                                      <p:cBhvr>
                                        <p:cTn id="59" dur="1" fill="hold">
                                          <p:stCondLst>
                                            <p:cond delay="0"/>
                                          </p:stCondLst>
                                        </p:cTn>
                                        <p:tgtEl>
                                          <p:spTgt spid="17"/>
                                        </p:tgtEl>
                                        <p:attrNameLst>
                                          <p:attrName>style.visibility</p:attrName>
                                        </p:attrNameLst>
                                      </p:cBhvr>
                                      <p:to>
                                        <p:strVal val="visible"/>
                                      </p:to>
                                    </p:set>
                                    <p:animEffect transition="in" filter="dissolve">
                                      <p:cBhvr>
                                        <p:cTn id="60" dur="500"/>
                                        <p:tgtEl>
                                          <p:spTgt spid="17"/>
                                        </p:tgtEl>
                                      </p:cBhvr>
                                    </p:animEffect>
                                  </p:childTnLst>
                                  <p:subTnLst>
                                    <p:audio>
                                      <p:cMediaNode>
                                        <p:cTn display="0" masterRel="sameClick">
                                          <p:stCondLst>
                                            <p:cond evt="begin" delay="0">
                                              <p:tn val="58"/>
                                            </p:cond>
                                          </p:stCondLst>
                                          <p:endCondLst>
                                            <p:cond evt="onStopAudio" delay="0">
                                              <p:tgtEl>
                                                <p:sldTgt/>
                                              </p:tgtEl>
                                            </p:cond>
                                          </p:endCondLst>
                                        </p:cTn>
                                        <p:tgtEl>
                                          <p:sndTgt r:embed="rId2" name="CAMERA.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Jungle Menu Command.wav"/>
                                        </p:tgtEl>
                                      </p:cMediaNode>
                                    </p:audio>
                                  </p:subTnLst>
                                </p:cTn>
                              </p:par>
                            </p:childTnLst>
                          </p:cTn>
                        </p:par>
                        <p:par>
                          <p:cTn id="67" fill="hold">
                            <p:stCondLst>
                              <p:cond delay="500"/>
                            </p:stCondLst>
                            <p:childTnLst>
                              <p:par>
                                <p:cTn id="68" presetID="2" presetClass="entr" presetSubtype="8" fill="hold" grpId="0" nodeType="afterEffect">
                                  <p:stCondLst>
                                    <p:cond delay="0"/>
                                  </p:stCondLst>
                                  <p:childTnLst>
                                    <p:set>
                                      <p:cBhvr>
                                        <p:cTn id="69" dur="1" fill="hold">
                                          <p:stCondLst>
                                            <p:cond delay="0"/>
                                          </p:stCondLst>
                                        </p:cTn>
                                        <p:tgtEl>
                                          <p:spTgt spid="686287"/>
                                        </p:tgtEl>
                                        <p:attrNameLst>
                                          <p:attrName>style.visibility</p:attrName>
                                        </p:attrNameLst>
                                      </p:cBhvr>
                                      <p:to>
                                        <p:strVal val="visible"/>
                                      </p:to>
                                    </p:set>
                                    <p:anim calcmode="lin" valueType="num">
                                      <p:cBhvr additive="base">
                                        <p:cTn id="70" dur="500" fill="hold"/>
                                        <p:tgtEl>
                                          <p:spTgt spid="686287"/>
                                        </p:tgtEl>
                                        <p:attrNameLst>
                                          <p:attrName>ppt_x</p:attrName>
                                        </p:attrNameLst>
                                      </p:cBhvr>
                                      <p:tavLst>
                                        <p:tav tm="0">
                                          <p:val>
                                            <p:strVal val="0-#ppt_w/2"/>
                                          </p:val>
                                        </p:tav>
                                        <p:tav tm="100000">
                                          <p:val>
                                            <p:strVal val="#ppt_x"/>
                                          </p:val>
                                        </p:tav>
                                      </p:tavLst>
                                    </p:anim>
                                    <p:anim calcmode="lin" valueType="num">
                                      <p:cBhvr additive="base">
                                        <p:cTn id="71" dur="500" fill="hold"/>
                                        <p:tgtEl>
                                          <p:spTgt spid="68628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86287"/>
                                        </p:tgtEl>
                                        <p:attrNameLst>
                                          <p:attrName>style.visibility</p:attrName>
                                        </p:attrNameLst>
                                      </p:cBhvr>
                                      <p:to>
                                        <p:strVal val="hidden"/>
                                      </p:to>
                                    </p:set>
                                    <p:audio>
                                      <p:cMediaNode>
                                        <p:cTn display="0" masterRel="sameClick">
                                          <p:stCondLst>
                                            <p:cond evt="begin" delay="0">
                                              <p:tn val="68"/>
                                            </p:cond>
                                          </p:stCondLst>
                                          <p:endCondLst>
                                            <p:cond evt="onStopAudio" delay="0">
                                              <p:tgtEl>
                                                <p:sldTgt/>
                                              </p:tgtEl>
                                            </p:cond>
                                          </p:endCondLst>
                                        </p:cTn>
                                        <p:tgtEl>
                                          <p:sndTgt r:embed="rId3" name="Jungle Menu Command.wav"/>
                                        </p:tgtEl>
                                      </p:cMediaNode>
                                    </p:audio>
                                  </p:subTnLst>
                                </p:cTn>
                              </p:par>
                            </p:childTnLst>
                          </p:cTn>
                        </p:par>
                        <p:par>
                          <p:cTn id="72" fill="hold">
                            <p:stCondLst>
                              <p:cond delay="1000"/>
                            </p:stCondLst>
                            <p:childTnLst>
                              <p:par>
                                <p:cTn id="73" presetID="1" presetClass="entr" presetSubtype="0" fill="hold" grpId="0" nodeType="afterEffect">
                                  <p:stCondLst>
                                    <p:cond delay="0"/>
                                  </p:stCondLst>
                                  <p:childTnLst>
                                    <p:set>
                                      <p:cBhvr>
                                        <p:cTn id="74" dur="1" fill="hold">
                                          <p:stCondLst>
                                            <p:cond delay="499"/>
                                          </p:stCondLst>
                                        </p:cTn>
                                        <p:tgtEl>
                                          <p:spTgt spid="686202"/>
                                        </p:tgtEl>
                                        <p:attrNameLst>
                                          <p:attrName>style.visibility</p:attrName>
                                        </p:attrNameLst>
                                      </p:cBhvr>
                                      <p:to>
                                        <p:strVal val="visible"/>
                                      </p:to>
                                    </p:set>
                                  </p:childTnLst>
                                </p:cTn>
                              </p:par>
                            </p:childTnLst>
                          </p:cTn>
                        </p:par>
                        <p:par>
                          <p:cTn id="75" fill="hold">
                            <p:stCondLst>
                              <p:cond delay="1500"/>
                            </p:stCondLst>
                            <p:childTnLst>
                              <p:par>
                                <p:cTn id="76" presetID="9" presetClass="entr" presetSubtype="0" fill="hold" nodeType="afterEffect">
                                  <p:stCondLst>
                                    <p:cond delay="2000"/>
                                  </p:stCondLst>
                                  <p:childTnLst>
                                    <p:set>
                                      <p:cBhvr>
                                        <p:cTn id="77" dur="1" fill="hold">
                                          <p:stCondLst>
                                            <p:cond delay="0"/>
                                          </p:stCondLst>
                                        </p:cTn>
                                        <p:tgtEl>
                                          <p:spTgt spid="18"/>
                                        </p:tgtEl>
                                        <p:attrNameLst>
                                          <p:attrName>style.visibility</p:attrName>
                                        </p:attrNameLst>
                                      </p:cBhvr>
                                      <p:to>
                                        <p:strVal val="visible"/>
                                      </p:to>
                                    </p:set>
                                    <p:animEffect transition="in" filter="dissolve">
                                      <p:cBhvr>
                                        <p:cTn id="78" dur="500"/>
                                        <p:tgtEl>
                                          <p:spTgt spid="18"/>
                                        </p:tgtEl>
                                      </p:cBhvr>
                                    </p:animEffect>
                                  </p:childTnLst>
                                  <p:subTnLst>
                                    <p:audio>
                                      <p:cMediaNode>
                                        <p:cTn display="0" masterRel="sameClick">
                                          <p:stCondLst>
                                            <p:cond evt="begin" delay="0">
                                              <p:tn val="76"/>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1" grpId="0" animBg="1"/>
      <p:bldP spid="686201" grpId="0" animBg="1"/>
      <p:bldP spid="686275" grpId="0" animBg="1" autoUpdateAnimBg="0"/>
      <p:bldP spid="686286" grpId="0" animBg="1"/>
      <p:bldP spid="686287" grpId="0" animBg="1"/>
      <p:bldP spid="686288" grpId="0" animBg="1"/>
      <p:bldP spid="686289" grpId="0" animBg="1"/>
      <p:bldP spid="68620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57166"/>
            <a:ext cx="7772400" cy="642942"/>
          </a:xfrm>
        </p:spPr>
        <p:txBody>
          <a:bodyPr/>
          <a:lstStyle/>
          <a:p>
            <a:pPr algn="ctr"/>
            <a:r>
              <a:rPr lang="es-MX" dirty="0" smtClean="0">
                <a:solidFill>
                  <a:srgbClr val="FFFF00"/>
                </a:solidFill>
              </a:rPr>
              <a:t>Ejemplo 01</a:t>
            </a:r>
            <a:endParaRPr lang="es-MX" dirty="0">
              <a:solidFill>
                <a:srgbClr val="FFFF00"/>
              </a:solidFill>
            </a:endParaRPr>
          </a:p>
        </p:txBody>
      </p:sp>
      <p:sp>
        <p:nvSpPr>
          <p:cNvPr id="3" name="2 Marcador de contenido"/>
          <p:cNvSpPr>
            <a:spLocks noGrp="1"/>
          </p:cNvSpPr>
          <p:nvPr>
            <p:ph idx="1"/>
          </p:nvPr>
        </p:nvSpPr>
        <p:spPr>
          <a:xfrm>
            <a:off x="214282" y="1142984"/>
            <a:ext cx="8715436" cy="5429288"/>
          </a:xfrm>
        </p:spPr>
        <p:txBody>
          <a:bodyPr/>
          <a:lstStyle/>
          <a:p>
            <a:pPr algn="just">
              <a:buNone/>
            </a:pPr>
            <a:r>
              <a:rPr lang="es-MX" dirty="0" smtClean="0"/>
              <a:t>	</a:t>
            </a:r>
            <a:r>
              <a:rPr lang="es-MX" sz="2800" dirty="0" smtClean="0"/>
              <a:t>Un alambre de cobre de calibre 18 tiene un diámetro de </a:t>
            </a:r>
            <a:r>
              <a:rPr lang="es-MX" sz="2800" b="1" i="1" dirty="0" smtClean="0">
                <a:solidFill>
                  <a:srgbClr val="FFFF00"/>
                </a:solidFill>
              </a:rPr>
              <a:t>1,02 mm </a:t>
            </a:r>
            <a:r>
              <a:rPr lang="es-MX" sz="2800" dirty="0" smtClean="0"/>
              <a:t>y un área de sección transversal </a:t>
            </a:r>
            <a:r>
              <a:rPr lang="es-MX" sz="2800" b="1" i="1" dirty="0" smtClean="0">
                <a:solidFill>
                  <a:srgbClr val="FFFF00"/>
                </a:solidFill>
              </a:rPr>
              <a:t>A = 8,2.10-7 m2</a:t>
            </a:r>
            <a:r>
              <a:rPr lang="es-MX" sz="2800" dirty="0" smtClean="0"/>
              <a:t>, transporta una corriente </a:t>
            </a:r>
            <a:r>
              <a:rPr lang="es-MX" sz="2800" b="1" dirty="0" smtClean="0">
                <a:solidFill>
                  <a:srgbClr val="FFFF00"/>
                </a:solidFill>
              </a:rPr>
              <a:t>I = 1,67 A</a:t>
            </a:r>
            <a:r>
              <a:rPr lang="es-MX" sz="2800" dirty="0" smtClean="0"/>
              <a:t>, Halle: (a) la magnitud del campo eléctrico en el alambre; (b) la diferencia de potencial entre los puntos del alambre separados por una distancia de </a:t>
            </a:r>
            <a:r>
              <a:rPr lang="es-MX" sz="2800" b="1" i="1" dirty="0" smtClean="0">
                <a:solidFill>
                  <a:srgbClr val="FFFF00"/>
                </a:solidFill>
              </a:rPr>
              <a:t>50 m </a:t>
            </a:r>
            <a:r>
              <a:rPr lang="es-MX" sz="2800" dirty="0" smtClean="0"/>
              <a:t>y (c) la resistencia de un tramo de </a:t>
            </a:r>
            <a:r>
              <a:rPr lang="es-MX" sz="2800" b="1" i="1" dirty="0" smtClean="0">
                <a:solidFill>
                  <a:srgbClr val="FFFF00"/>
                </a:solidFill>
              </a:rPr>
              <a:t>50 m </a:t>
            </a:r>
            <a:r>
              <a:rPr lang="es-MX" sz="2800" dirty="0" smtClean="0"/>
              <a:t>de largo de este alambre. Considere que la resistividad del alambre de cobre es </a:t>
            </a:r>
            <a:r>
              <a:rPr lang="es-MX" sz="2800" dirty="0" smtClean="0">
                <a:solidFill>
                  <a:srgbClr val="FFFF00"/>
                </a:solidFill>
                <a:ea typeface="Calibri"/>
                <a:cs typeface="Times New Roman"/>
              </a:rPr>
              <a:t>1,72.10</a:t>
            </a:r>
            <a:r>
              <a:rPr lang="es-MX" sz="2800" baseline="30000" dirty="0" smtClean="0">
                <a:solidFill>
                  <a:srgbClr val="FFFF00"/>
                </a:solidFill>
                <a:ea typeface="Calibri"/>
                <a:cs typeface="Times New Roman"/>
              </a:rPr>
              <a:t>-8 </a:t>
            </a:r>
            <a:r>
              <a:rPr lang="el-GR" sz="2800" b="1" i="1" dirty="0" smtClean="0">
                <a:solidFill>
                  <a:srgbClr val="FFFF00"/>
                </a:solidFill>
                <a:latin typeface="Arial Narrow"/>
                <a:sym typeface="Symbol"/>
              </a:rPr>
              <a:t></a:t>
            </a:r>
            <a:r>
              <a:rPr lang="es-PE" sz="2800" b="1" i="1" dirty="0" smtClean="0">
                <a:solidFill>
                  <a:srgbClr val="FFFF00"/>
                </a:solidFill>
                <a:latin typeface="Arial Narrow"/>
              </a:rPr>
              <a:t>.</a:t>
            </a:r>
            <a:r>
              <a:rPr lang="es-MX" sz="2800" b="1" i="1" dirty="0" smtClean="0">
                <a:solidFill>
                  <a:srgbClr val="FFFF00"/>
                </a:solidFill>
              </a:rPr>
              <a:t>m</a:t>
            </a:r>
            <a:endParaRPr lang="es-MX" sz="2800" b="1" i="1" dirty="0" smtClean="0">
              <a:solidFill>
                <a:srgbClr val="FFFF00"/>
              </a:solidFill>
              <a:latin typeface="Calibri"/>
              <a:ea typeface="Calibri"/>
              <a:cs typeface="Times New Roman"/>
            </a:endParaRPr>
          </a:p>
          <a:p>
            <a:pPr algn="just">
              <a:buNone/>
            </a:pPr>
            <a:endParaRPr lang="es-MX"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57166"/>
            <a:ext cx="7772400" cy="642942"/>
          </a:xfrm>
        </p:spPr>
        <p:txBody>
          <a:bodyPr/>
          <a:lstStyle/>
          <a:p>
            <a:pPr algn="ctr"/>
            <a:r>
              <a:rPr lang="es-MX" dirty="0" smtClean="0">
                <a:solidFill>
                  <a:srgbClr val="FFFF00"/>
                </a:solidFill>
              </a:rPr>
              <a:t>Ejemplo 02</a:t>
            </a:r>
            <a:endParaRPr lang="es-MX" dirty="0">
              <a:solidFill>
                <a:srgbClr val="FFFF00"/>
              </a:solidFill>
            </a:endParaRPr>
          </a:p>
        </p:txBody>
      </p:sp>
      <p:sp>
        <p:nvSpPr>
          <p:cNvPr id="3" name="2 Marcador de contenido"/>
          <p:cNvSpPr>
            <a:spLocks noGrp="1"/>
          </p:cNvSpPr>
          <p:nvPr>
            <p:ph idx="1"/>
          </p:nvPr>
        </p:nvSpPr>
        <p:spPr>
          <a:xfrm>
            <a:off x="500034" y="1142984"/>
            <a:ext cx="8286808" cy="4953016"/>
          </a:xfrm>
        </p:spPr>
        <p:txBody>
          <a:bodyPr/>
          <a:lstStyle/>
          <a:p>
            <a:pPr algn="just">
              <a:buNone/>
            </a:pPr>
            <a:r>
              <a:rPr lang="es-MX" dirty="0" smtClean="0"/>
              <a:t>	</a:t>
            </a:r>
            <a:endParaRPr lang="es-MX" sz="2800" dirty="0" smtClean="0">
              <a:solidFill>
                <a:srgbClr val="FFFF00"/>
              </a:solidFill>
              <a:latin typeface="Calibri"/>
              <a:ea typeface="Calibri"/>
              <a:cs typeface="Times New Roman"/>
            </a:endParaRPr>
          </a:p>
          <a:p>
            <a:pPr algn="just">
              <a:buNone/>
            </a:pPr>
            <a:r>
              <a:rPr lang="es-MX" sz="2800" dirty="0" smtClean="0"/>
              <a:t>	Suponga que la resistencia del alambre de cobre del problema anterior es </a:t>
            </a:r>
            <a:r>
              <a:rPr lang="es-MX" sz="2800" b="1" i="1" dirty="0" smtClean="0">
                <a:solidFill>
                  <a:srgbClr val="FFFF00"/>
                </a:solidFill>
              </a:rPr>
              <a:t>1,05 </a:t>
            </a:r>
            <a:r>
              <a:rPr lang="es-MX" sz="2800" b="1" i="1" dirty="0" smtClean="0">
                <a:solidFill>
                  <a:srgbClr val="FFFF00"/>
                </a:solidFill>
                <a:sym typeface="Symbol"/>
              </a:rPr>
              <a:t> </a:t>
            </a:r>
            <a:r>
              <a:rPr lang="es-MX" sz="2800" dirty="0" smtClean="0">
                <a:latin typeface="Arial Narrow"/>
              </a:rPr>
              <a:t>a una temperatura de </a:t>
            </a:r>
            <a:r>
              <a:rPr lang="es-MX" sz="2800" b="1" i="1" dirty="0" smtClean="0">
                <a:solidFill>
                  <a:srgbClr val="FFFF00"/>
                </a:solidFill>
                <a:latin typeface="Arial Narrow"/>
              </a:rPr>
              <a:t>20°C</a:t>
            </a:r>
            <a:r>
              <a:rPr lang="es-MX" sz="2800" dirty="0" smtClean="0">
                <a:latin typeface="Arial Narrow"/>
              </a:rPr>
              <a:t> cuando  </a:t>
            </a:r>
            <a:r>
              <a:rPr lang="es-MX" sz="2800" b="1" i="1" dirty="0" smtClean="0">
                <a:solidFill>
                  <a:srgbClr val="FFFF00"/>
                </a:solidFill>
                <a:latin typeface="Arial Narrow"/>
                <a:sym typeface="Symbol"/>
              </a:rPr>
              <a:t> = 0,00393/°C</a:t>
            </a:r>
            <a:r>
              <a:rPr lang="es-MX" sz="2800" dirty="0" smtClean="0">
                <a:latin typeface="Arial Narrow"/>
                <a:sym typeface="Symbol"/>
              </a:rPr>
              <a:t>. Encuentre la resistencia a  </a:t>
            </a:r>
            <a:r>
              <a:rPr lang="es-MX" sz="2800" b="1" i="1" dirty="0" smtClean="0">
                <a:solidFill>
                  <a:srgbClr val="FFFF00"/>
                </a:solidFill>
                <a:latin typeface="Arial Narrow"/>
                <a:sym typeface="Symbol"/>
              </a:rPr>
              <a:t>0 =°C </a:t>
            </a:r>
            <a:r>
              <a:rPr lang="es-MX" sz="2800" dirty="0" smtClean="0">
                <a:latin typeface="Arial Narrow"/>
                <a:sym typeface="Symbol"/>
              </a:rPr>
              <a:t>y a </a:t>
            </a:r>
            <a:r>
              <a:rPr lang="es-MX" sz="2800" dirty="0" smtClean="0">
                <a:solidFill>
                  <a:srgbClr val="FFFF00"/>
                </a:solidFill>
                <a:latin typeface="Arial Narrow"/>
                <a:sym typeface="Symbol"/>
              </a:rPr>
              <a:t>1</a:t>
            </a:r>
            <a:r>
              <a:rPr lang="es-MX" sz="2800" b="1" i="1" dirty="0" smtClean="0">
                <a:solidFill>
                  <a:srgbClr val="FFFF00"/>
                </a:solidFill>
                <a:latin typeface="Arial Narrow"/>
                <a:sym typeface="Symbol"/>
              </a:rPr>
              <a:t>00°C</a:t>
            </a:r>
            <a:endParaRPr lang="es-MX" sz="2800" b="1" i="1" dirty="0">
              <a:solidFill>
                <a:srgbClr val="FFFF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57166"/>
            <a:ext cx="7772400" cy="642942"/>
          </a:xfrm>
        </p:spPr>
        <p:txBody>
          <a:bodyPr/>
          <a:lstStyle/>
          <a:p>
            <a:pPr algn="ctr"/>
            <a:r>
              <a:rPr lang="es-MX" dirty="0" smtClean="0">
                <a:solidFill>
                  <a:srgbClr val="FFFF00"/>
                </a:solidFill>
              </a:rPr>
              <a:t>Ejemplo 03</a:t>
            </a:r>
            <a:endParaRPr lang="es-MX" dirty="0">
              <a:solidFill>
                <a:srgbClr val="FFFF00"/>
              </a:solidFill>
            </a:endParaRPr>
          </a:p>
        </p:txBody>
      </p:sp>
      <p:sp>
        <p:nvSpPr>
          <p:cNvPr id="3" name="2 Marcador de contenido"/>
          <p:cNvSpPr>
            <a:spLocks noGrp="1"/>
          </p:cNvSpPr>
          <p:nvPr>
            <p:ph idx="1"/>
          </p:nvPr>
        </p:nvSpPr>
        <p:spPr>
          <a:xfrm>
            <a:off x="500034" y="1142984"/>
            <a:ext cx="8286808" cy="4953016"/>
          </a:xfrm>
        </p:spPr>
        <p:txBody>
          <a:bodyPr/>
          <a:lstStyle/>
          <a:p>
            <a:pPr algn="just">
              <a:buNone/>
            </a:pPr>
            <a:r>
              <a:rPr lang="es-MX" dirty="0" smtClean="0"/>
              <a:t>	Cierta bombilla tiene un filamento de tungsteno con una resistencia de </a:t>
            </a:r>
            <a:r>
              <a:rPr lang="es-MX" b="1" i="1" dirty="0" smtClean="0">
                <a:solidFill>
                  <a:srgbClr val="FFFF00"/>
                </a:solidFill>
              </a:rPr>
              <a:t>19</a:t>
            </a:r>
            <a:r>
              <a:rPr lang="es-MX" b="1" i="1" dirty="0" smtClean="0">
                <a:solidFill>
                  <a:srgbClr val="FFFF00"/>
                </a:solidFill>
                <a:sym typeface="Symbol"/>
              </a:rPr>
              <a:t> </a:t>
            </a:r>
            <a:r>
              <a:rPr lang="es-MX" dirty="0" smtClean="0">
                <a:sym typeface="Symbol"/>
              </a:rPr>
              <a:t>cuando está frio y de </a:t>
            </a:r>
            <a:r>
              <a:rPr lang="es-MX" b="1" i="1" dirty="0" smtClean="0">
                <a:solidFill>
                  <a:srgbClr val="FFFF00"/>
                </a:solidFill>
                <a:sym typeface="Symbol"/>
              </a:rPr>
              <a:t>140  </a:t>
            </a:r>
            <a:r>
              <a:rPr lang="es-MX" dirty="0" smtClean="0">
                <a:sym typeface="Symbol"/>
              </a:rPr>
              <a:t>cuando está caliente. Suponga que la resistividad del tungsteno varía linealmente con la temperatura, incluso en el amplio rango de temperaturas que aquí se mencionan  y determine la temperatura del filamento caliente. Suponga que la temperatura inicial es  </a:t>
            </a:r>
            <a:r>
              <a:rPr lang="es-MX" b="1" i="1" dirty="0" smtClean="0">
                <a:solidFill>
                  <a:srgbClr val="FFFF00"/>
                </a:solidFill>
                <a:sym typeface="Symbol"/>
              </a:rPr>
              <a:t>20°C.</a:t>
            </a:r>
            <a:endParaRPr lang="es-MX" sz="2800" b="1" i="1" dirty="0" smtClean="0">
              <a:solidFill>
                <a:srgbClr val="FFFF00"/>
              </a:solidFill>
              <a:latin typeface="Calibri"/>
              <a:ea typeface="Calibri"/>
              <a:cs typeface="Times New Roman"/>
            </a:endParaRPr>
          </a:p>
          <a:p>
            <a:pPr algn="just">
              <a:buNone/>
            </a:pPr>
            <a:r>
              <a:rPr lang="es-MX" sz="2800" dirty="0" smtClean="0"/>
              <a:t>	</a:t>
            </a:r>
            <a:endParaRPr lang="es-MX"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57166"/>
            <a:ext cx="7772400" cy="642942"/>
          </a:xfrm>
        </p:spPr>
        <p:txBody>
          <a:bodyPr/>
          <a:lstStyle/>
          <a:p>
            <a:pPr algn="ctr"/>
            <a:r>
              <a:rPr lang="es-MX" dirty="0" smtClean="0">
                <a:solidFill>
                  <a:srgbClr val="FFFF00"/>
                </a:solidFill>
              </a:rPr>
              <a:t>Ejemplo 04</a:t>
            </a:r>
            <a:endParaRPr lang="es-MX" dirty="0">
              <a:solidFill>
                <a:srgbClr val="FFFF00"/>
              </a:solidFill>
            </a:endParaRPr>
          </a:p>
        </p:txBody>
      </p:sp>
      <p:sp>
        <p:nvSpPr>
          <p:cNvPr id="3" name="2 Marcador de contenido"/>
          <p:cNvSpPr>
            <a:spLocks noGrp="1"/>
          </p:cNvSpPr>
          <p:nvPr>
            <p:ph idx="1"/>
          </p:nvPr>
        </p:nvSpPr>
        <p:spPr>
          <a:xfrm>
            <a:off x="500034" y="1142984"/>
            <a:ext cx="8286808" cy="4953016"/>
          </a:xfrm>
        </p:spPr>
        <p:txBody>
          <a:bodyPr/>
          <a:lstStyle/>
          <a:p>
            <a:pPr algn="just"/>
            <a:r>
              <a:rPr lang="es-MX" dirty="0" smtClean="0"/>
              <a:t>Suponga que desea fabricar un alambre uniforme a partir de </a:t>
            </a:r>
            <a:r>
              <a:rPr lang="es-MX" b="1" i="1" dirty="0" smtClean="0">
                <a:solidFill>
                  <a:srgbClr val="FFFF00"/>
                </a:solidFill>
              </a:rPr>
              <a:t>10 g </a:t>
            </a:r>
            <a:r>
              <a:rPr lang="es-MX" dirty="0" smtClean="0"/>
              <a:t>de cobre cuya densidad lineal de masa es </a:t>
            </a:r>
            <a:r>
              <a:rPr lang="el-GR" b="1" i="1" dirty="0" smtClean="0">
                <a:solidFill>
                  <a:srgbClr val="FFFF00"/>
                </a:solidFill>
                <a:latin typeface="Arial Narrow"/>
              </a:rPr>
              <a:t>ρ</a:t>
            </a:r>
            <a:r>
              <a:rPr lang="es-MX" b="1" i="1" dirty="0" smtClean="0">
                <a:solidFill>
                  <a:srgbClr val="FFFF00"/>
                </a:solidFill>
                <a:latin typeface="Arial Narrow"/>
              </a:rPr>
              <a:t> = 8950 kg/m3 </a:t>
            </a:r>
            <a:r>
              <a:rPr lang="es-MX" dirty="0" smtClean="0">
                <a:latin typeface="Arial Narrow"/>
              </a:rPr>
              <a:t>y cuya resistividad es </a:t>
            </a:r>
            <a:r>
              <a:rPr lang="es-MX" b="1" i="1" dirty="0" smtClean="0">
                <a:solidFill>
                  <a:srgbClr val="FFFF00"/>
                </a:solidFill>
              </a:rPr>
              <a:t>1,7.10</a:t>
            </a:r>
            <a:r>
              <a:rPr lang="es-MX" b="1" i="1" baseline="30000" dirty="0" smtClean="0">
                <a:solidFill>
                  <a:srgbClr val="FFFF00"/>
                </a:solidFill>
              </a:rPr>
              <a:t>-8</a:t>
            </a:r>
            <a:r>
              <a:rPr lang="es-MX" b="1" i="1" dirty="0" smtClean="0">
                <a:solidFill>
                  <a:srgbClr val="FFFF00"/>
                </a:solidFill>
              </a:rPr>
              <a:t> </a:t>
            </a:r>
            <a:r>
              <a:rPr lang="es-MX" b="1" i="1" dirty="0" err="1" smtClean="0">
                <a:solidFill>
                  <a:srgbClr val="FFFF00"/>
                </a:solidFill>
              </a:rPr>
              <a:t>Ω.m</a:t>
            </a:r>
            <a:r>
              <a:rPr lang="es-MX" dirty="0" err="1" smtClean="0"/>
              <a:t>.</a:t>
            </a:r>
            <a:r>
              <a:rPr lang="es-MX" dirty="0" smtClean="0"/>
              <a:t> Si el alambre fabricado debe tener una resistencia </a:t>
            </a:r>
            <a:r>
              <a:rPr lang="es-MX" b="1" i="1" dirty="0" smtClean="0">
                <a:solidFill>
                  <a:srgbClr val="FFFF00"/>
                </a:solidFill>
              </a:rPr>
              <a:t>R = 5Ω</a:t>
            </a:r>
            <a:r>
              <a:rPr lang="es-MX" dirty="0" smtClean="0"/>
              <a:t>, y si debe utilizarse todo el cobre disponible, ¿Cuál será: (a) la longitud y (b) el diámetro de este alambre?</a:t>
            </a:r>
          </a:p>
          <a:p>
            <a:endParaRPr lang="es-MX"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428604"/>
            <a:ext cx="7772400" cy="500066"/>
          </a:xfrm>
        </p:spPr>
        <p:txBody>
          <a:bodyPr/>
          <a:lstStyle/>
          <a:p>
            <a:pPr algn="ctr"/>
            <a:r>
              <a:rPr lang="es-MX" dirty="0" smtClean="0">
                <a:solidFill>
                  <a:srgbClr val="FFFF00"/>
                </a:solidFill>
              </a:rPr>
              <a:t>Ejemplo 05 </a:t>
            </a:r>
            <a:endParaRPr lang="es-MX" dirty="0">
              <a:solidFill>
                <a:srgbClr val="FFFF00"/>
              </a:solidFill>
            </a:endParaRPr>
          </a:p>
        </p:txBody>
      </p:sp>
      <p:sp>
        <p:nvSpPr>
          <p:cNvPr id="3" name="2 Marcador de contenido"/>
          <p:cNvSpPr>
            <a:spLocks noGrp="1"/>
          </p:cNvSpPr>
          <p:nvPr>
            <p:ph idx="1"/>
          </p:nvPr>
        </p:nvSpPr>
        <p:spPr>
          <a:xfrm>
            <a:off x="285720" y="1214422"/>
            <a:ext cx="8501122" cy="5500726"/>
          </a:xfrm>
        </p:spPr>
        <p:txBody>
          <a:bodyPr/>
          <a:lstStyle/>
          <a:p>
            <a:pPr lvl="0" algn="just"/>
            <a:r>
              <a:rPr lang="es-MX" dirty="0" smtClean="0"/>
              <a:t>Un cubo sólido de plata de densidad </a:t>
            </a:r>
            <a:r>
              <a:rPr lang="es-MX" b="1" i="1" dirty="0" smtClean="0">
                <a:solidFill>
                  <a:srgbClr val="FFFF00"/>
                </a:solidFill>
              </a:rPr>
              <a:t>10,5 g/cm</a:t>
            </a:r>
            <a:r>
              <a:rPr lang="es-MX" b="1" i="1" baseline="30000" dirty="0" smtClean="0">
                <a:solidFill>
                  <a:srgbClr val="FFFF00"/>
                </a:solidFill>
              </a:rPr>
              <a:t>3</a:t>
            </a:r>
            <a:r>
              <a:rPr lang="es-MX" b="1" dirty="0" smtClean="0">
                <a:solidFill>
                  <a:srgbClr val="FFFF00"/>
                </a:solidFill>
              </a:rPr>
              <a:t> </a:t>
            </a:r>
            <a:r>
              <a:rPr lang="es-MX" dirty="0" smtClean="0"/>
              <a:t>tiene una masa de </a:t>
            </a:r>
            <a:r>
              <a:rPr lang="es-MX" b="1" i="1" dirty="0" smtClean="0">
                <a:solidFill>
                  <a:srgbClr val="FFFF00"/>
                </a:solidFill>
              </a:rPr>
              <a:t>90 g</a:t>
            </a:r>
            <a:r>
              <a:rPr lang="es-MX" b="1" dirty="0" smtClean="0">
                <a:solidFill>
                  <a:srgbClr val="FFFF00"/>
                </a:solidFill>
              </a:rPr>
              <a:t> </a:t>
            </a:r>
            <a:r>
              <a:rPr lang="es-MX" dirty="0" smtClean="0"/>
              <a:t>. (a) ¿Cuál es la resistencia entre las caras opuestas del cubo, (b) suponga que cada átomo de plata contribuye con </a:t>
            </a:r>
            <a:r>
              <a:rPr lang="es-MX" b="1" i="1" dirty="0" smtClean="0">
                <a:solidFill>
                  <a:srgbClr val="FFFF00"/>
                </a:solidFill>
              </a:rPr>
              <a:t>1 electrón de conducción</a:t>
            </a:r>
            <a:r>
              <a:rPr lang="es-MX" dirty="0" smtClean="0"/>
              <a:t>. Determine la velocidad promedio de arrastre de los electrones cuando se le aplica una deferencia de potencial de </a:t>
            </a:r>
            <a:r>
              <a:rPr lang="es-MX" i="1" dirty="0" smtClean="0">
                <a:solidFill>
                  <a:srgbClr val="FFFF00"/>
                </a:solidFill>
              </a:rPr>
              <a:t>1.10</a:t>
            </a:r>
            <a:r>
              <a:rPr lang="es-MX" i="1" baseline="30000" dirty="0" smtClean="0">
                <a:solidFill>
                  <a:srgbClr val="FFFF00"/>
                </a:solidFill>
              </a:rPr>
              <a:t>-5</a:t>
            </a:r>
            <a:r>
              <a:rPr lang="es-MX" i="1" dirty="0" smtClean="0">
                <a:solidFill>
                  <a:srgbClr val="FFFF00"/>
                </a:solidFill>
              </a:rPr>
              <a:t> V</a:t>
            </a:r>
            <a:r>
              <a:rPr lang="es-MX" dirty="0" smtClean="0">
                <a:solidFill>
                  <a:srgbClr val="FFFF00"/>
                </a:solidFill>
              </a:rPr>
              <a:t> </a:t>
            </a:r>
            <a:r>
              <a:rPr lang="es-MX" dirty="0" smtClean="0"/>
              <a:t>entre las caras opuestas del cubo. El número atómico de la plata es </a:t>
            </a:r>
            <a:r>
              <a:rPr lang="es-MX" i="1" dirty="0" smtClean="0"/>
              <a:t>47</a:t>
            </a:r>
            <a:r>
              <a:rPr lang="es-MX" dirty="0" smtClean="0"/>
              <a:t> y su masa molar es de </a:t>
            </a:r>
            <a:r>
              <a:rPr lang="es-MX" b="1" i="1" dirty="0" smtClean="0">
                <a:solidFill>
                  <a:srgbClr val="FFFF00"/>
                </a:solidFill>
              </a:rPr>
              <a:t>107,87 g/mol</a:t>
            </a:r>
            <a:endParaRPr lang="es-MX" b="1" dirty="0" smtClean="0">
              <a:solidFill>
                <a:srgbClr val="FFFF00"/>
              </a:solidFill>
            </a:endParaRPr>
          </a:p>
          <a:p>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582594"/>
          </a:xfrm>
        </p:spPr>
        <p:txBody>
          <a:bodyPr/>
          <a:lstStyle/>
          <a:p>
            <a:pPr algn="ctr"/>
            <a:r>
              <a:rPr lang="es-MX" sz="3200" b="1" dirty="0" smtClean="0">
                <a:solidFill>
                  <a:srgbClr val="FFFF00"/>
                </a:solidFill>
                <a:latin typeface="Times New Roman" pitchFamily="18" charset="0"/>
                <a:ea typeface="+mj-ea"/>
                <a:cs typeface="Times New Roman" pitchFamily="18" charset="0"/>
              </a:rPr>
              <a:t>2.1.		Flujo de carga en conductores_4</a:t>
            </a:r>
            <a:endParaRPr lang="es-MX" sz="3200" dirty="0">
              <a:latin typeface="Times New Roman" pitchFamily="18" charset="0"/>
              <a:cs typeface="Times New Roman" pitchFamily="18" charset="0"/>
            </a:endParaRPr>
          </a:p>
        </p:txBody>
      </p:sp>
      <p:sp>
        <p:nvSpPr>
          <p:cNvPr id="3" name="2 Marcador de contenido"/>
          <p:cNvSpPr>
            <a:spLocks noGrp="1"/>
          </p:cNvSpPr>
          <p:nvPr>
            <p:ph idx="1"/>
          </p:nvPr>
        </p:nvSpPr>
        <p:spPr>
          <a:xfrm>
            <a:off x="397042" y="806116"/>
            <a:ext cx="8532676" cy="5909032"/>
          </a:xfrm>
        </p:spPr>
        <p:txBody>
          <a:bodyPr/>
          <a:lstStyle/>
          <a:p>
            <a:pPr algn="just">
              <a:buNone/>
            </a:pPr>
            <a:r>
              <a:rPr lang="es-MX" dirty="0" smtClean="0"/>
              <a:t>	</a:t>
            </a:r>
            <a:r>
              <a:rPr lang="es-MX" sz="2800" dirty="0" smtClean="0"/>
              <a:t>Un electrón liberado se mueve a través de la estructura cristalina siguiendo un movimiento aleatorio debido a su interacción con los demás electrones  y con los iones de la red cristalina  ver figura </a:t>
            </a:r>
          </a:p>
          <a:p>
            <a:pPr>
              <a:buNone/>
            </a:pPr>
            <a:endParaRPr lang="es-MX" dirty="0">
              <a:solidFill>
                <a:schemeClr val="accent4">
                  <a:lumMod val="10000"/>
                </a:schemeClr>
              </a:solidFill>
            </a:endParaRPr>
          </a:p>
        </p:txBody>
      </p:sp>
      <p:pic>
        <p:nvPicPr>
          <p:cNvPr id="9" name="Picture 2"/>
          <p:cNvPicPr>
            <a:picLocks noChangeAspect="1" noChangeArrowheads="1"/>
          </p:cNvPicPr>
          <p:nvPr/>
        </p:nvPicPr>
        <p:blipFill>
          <a:blip r:embed="rId3" cstate="print">
            <a:lum bright="-20000" contrast="30000"/>
          </a:blip>
          <a:srcRect l="2686" t="6995" r="52538" b="16940"/>
          <a:stretch>
            <a:fillRect/>
          </a:stretch>
        </p:blipFill>
        <p:spPr bwMode="auto">
          <a:xfrm>
            <a:off x="4000464" y="2786058"/>
            <a:ext cx="4975094" cy="3926176"/>
          </a:xfrm>
          <a:prstGeom prst="rect">
            <a:avLst/>
          </a:prstGeom>
          <a:noFill/>
          <a:ln w="9525">
            <a:noFill/>
            <a:miter lim="800000"/>
            <a:headEnd/>
            <a:tailEnd/>
          </a:ln>
        </p:spPr>
      </p:pic>
      <p:pic>
        <p:nvPicPr>
          <p:cNvPr id="841729" name="Picture 1"/>
          <p:cNvPicPr>
            <a:picLocks noChangeAspect="1" noChangeArrowheads="1"/>
          </p:cNvPicPr>
          <p:nvPr/>
        </p:nvPicPr>
        <p:blipFill>
          <a:blip r:embed="rId4" cstate="print">
            <a:lum bright="-20000" contrast="40000"/>
          </a:blip>
          <a:srcRect/>
          <a:stretch>
            <a:fillRect/>
          </a:stretch>
        </p:blipFill>
        <p:spPr bwMode="auto">
          <a:xfrm>
            <a:off x="204537" y="3109160"/>
            <a:ext cx="3695700" cy="3238500"/>
          </a:xfrm>
          <a:prstGeom prst="rect">
            <a:avLst/>
          </a:prstGeom>
          <a:noFill/>
          <a:ln w="9525">
            <a:noFill/>
            <a:miter lim="800000"/>
            <a:headEnd/>
            <a:tailEnd/>
          </a:ln>
        </p:spPr>
      </p:pic>
    </p:spTree>
  </p:cSld>
  <p:clrMapOvr>
    <a:masterClrMapping/>
  </p:clrMapOvr>
  <p:transition>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428604"/>
            <a:ext cx="7772400" cy="500066"/>
          </a:xfrm>
        </p:spPr>
        <p:txBody>
          <a:bodyPr/>
          <a:lstStyle/>
          <a:p>
            <a:pPr algn="ctr"/>
            <a:r>
              <a:rPr lang="es-MX" dirty="0" smtClean="0">
                <a:solidFill>
                  <a:srgbClr val="FFFF00"/>
                </a:solidFill>
              </a:rPr>
              <a:t>Ejemplo 06 </a:t>
            </a:r>
            <a:endParaRPr lang="es-MX" dirty="0">
              <a:solidFill>
                <a:srgbClr val="FFFF00"/>
              </a:solidFill>
            </a:endParaRPr>
          </a:p>
        </p:txBody>
      </p:sp>
      <p:sp>
        <p:nvSpPr>
          <p:cNvPr id="3" name="2 Marcador de contenido"/>
          <p:cNvSpPr>
            <a:spLocks noGrp="1"/>
          </p:cNvSpPr>
          <p:nvPr>
            <p:ph idx="1"/>
          </p:nvPr>
        </p:nvSpPr>
        <p:spPr>
          <a:xfrm>
            <a:off x="285720" y="1000108"/>
            <a:ext cx="8501122" cy="5715040"/>
          </a:xfrm>
        </p:spPr>
        <p:txBody>
          <a:bodyPr/>
          <a:lstStyle/>
          <a:p>
            <a:pPr lvl="0" algn="just"/>
            <a:r>
              <a:rPr lang="es-MX" sz="2600" dirty="0" smtClean="0"/>
              <a:t>La  varilla de la figura está fabricada con dos materiales. La figura no está a escala cada conductor tiene una sección transversal cuadrada de </a:t>
            </a:r>
            <a:r>
              <a:rPr lang="es-MX" sz="2600" b="1" i="1" dirty="0" smtClean="0">
                <a:solidFill>
                  <a:srgbClr val="FFFF00"/>
                </a:solidFill>
              </a:rPr>
              <a:t>3 mm </a:t>
            </a:r>
            <a:r>
              <a:rPr lang="es-MX" sz="2600" dirty="0" smtClean="0"/>
              <a:t>de lado. El primer material tiene una resistividad de </a:t>
            </a:r>
            <a:r>
              <a:rPr lang="es-MX" sz="2600" b="1" i="1" dirty="0" smtClean="0">
                <a:solidFill>
                  <a:srgbClr val="FFFF00"/>
                </a:solidFill>
              </a:rPr>
              <a:t>4.10</a:t>
            </a:r>
            <a:r>
              <a:rPr lang="es-MX" sz="2600" b="1" i="1" baseline="30000" dirty="0" smtClean="0">
                <a:solidFill>
                  <a:srgbClr val="FFFF00"/>
                </a:solidFill>
              </a:rPr>
              <a:t>-3 </a:t>
            </a:r>
            <a:r>
              <a:rPr lang="es-MX" sz="2600" b="1" i="1" dirty="0" err="1" smtClean="0">
                <a:solidFill>
                  <a:srgbClr val="FFFF00"/>
                </a:solidFill>
              </a:rPr>
              <a:t>Ω.m</a:t>
            </a:r>
            <a:r>
              <a:rPr lang="es-MX" sz="2600" b="1" i="1" dirty="0" smtClean="0">
                <a:solidFill>
                  <a:srgbClr val="FFFF00"/>
                </a:solidFill>
              </a:rPr>
              <a:t> </a:t>
            </a:r>
            <a:r>
              <a:rPr lang="es-MX" sz="2600" dirty="0" smtClean="0"/>
              <a:t>y tiene </a:t>
            </a:r>
            <a:r>
              <a:rPr lang="es-MX" sz="2600" b="1" i="1" dirty="0" smtClean="0">
                <a:solidFill>
                  <a:srgbClr val="FFFF00"/>
                </a:solidFill>
              </a:rPr>
              <a:t>25 cm </a:t>
            </a:r>
            <a:r>
              <a:rPr lang="es-MX" sz="2600" dirty="0" smtClean="0"/>
              <a:t>de largo, en tanto que el segundo material tiene una resistividad de </a:t>
            </a:r>
            <a:r>
              <a:rPr lang="es-MX" sz="2600" b="1" i="1" dirty="0" smtClean="0">
                <a:solidFill>
                  <a:srgbClr val="FFFF00"/>
                </a:solidFill>
              </a:rPr>
              <a:t>6.10</a:t>
            </a:r>
            <a:r>
              <a:rPr lang="es-MX" sz="2600" b="1" i="1" baseline="30000" dirty="0" smtClean="0">
                <a:solidFill>
                  <a:srgbClr val="FFFF00"/>
                </a:solidFill>
              </a:rPr>
              <a:t>-3 </a:t>
            </a:r>
            <a:r>
              <a:rPr lang="es-MX" sz="2600" b="1" i="1" dirty="0" err="1" smtClean="0">
                <a:solidFill>
                  <a:srgbClr val="FFFF00"/>
                </a:solidFill>
              </a:rPr>
              <a:t>Ω.m</a:t>
            </a:r>
            <a:r>
              <a:rPr lang="es-MX" sz="2600" b="1" i="1" dirty="0" smtClean="0">
                <a:solidFill>
                  <a:srgbClr val="FFFF00"/>
                </a:solidFill>
              </a:rPr>
              <a:t> </a:t>
            </a:r>
            <a:r>
              <a:rPr lang="es-MX" sz="2600" dirty="0" smtClean="0"/>
              <a:t>y tiene </a:t>
            </a:r>
            <a:r>
              <a:rPr lang="es-MX" sz="2600" b="1" i="1" dirty="0" smtClean="0">
                <a:solidFill>
                  <a:srgbClr val="FFFF00"/>
                </a:solidFill>
              </a:rPr>
              <a:t>40 cm </a:t>
            </a:r>
            <a:r>
              <a:rPr lang="es-MX" sz="2600" dirty="0" smtClean="0"/>
              <a:t>de largo. (a) ¿Cuál es la resistencia de un extremo a otro de la varilla. (b) Si entre los extremos del alambre compuesto se establece una diferencia de potencial de </a:t>
            </a:r>
            <a:r>
              <a:rPr lang="es-MX" sz="2600" b="1" i="1" dirty="0" smtClean="0">
                <a:solidFill>
                  <a:srgbClr val="FFFF00"/>
                </a:solidFill>
              </a:rPr>
              <a:t>110 V</a:t>
            </a:r>
            <a:r>
              <a:rPr lang="es-MX" sz="2600" dirty="0" smtClean="0"/>
              <a:t>, ¿Cuál sería densidad de corriente en cada uno de los alambres?.  (c) Cual es la potencia disipada en el alambre compuesto</a:t>
            </a:r>
          </a:p>
          <a:p>
            <a:endParaRPr lang="es-MX" dirty="0"/>
          </a:p>
        </p:txBody>
      </p:sp>
      <p:pic>
        <p:nvPicPr>
          <p:cNvPr id="4" name="3 Imagen" descr="C:\Documents and Settings\Administrador\My Documents\Circui 001.png"/>
          <p:cNvPicPr/>
          <p:nvPr/>
        </p:nvPicPr>
        <p:blipFill>
          <a:blip r:embed="rId2" cstate="print">
            <a:lum bright="-20000" contrast="40000"/>
          </a:blip>
          <a:srcRect/>
          <a:stretch>
            <a:fillRect/>
          </a:stretch>
        </p:blipFill>
        <p:spPr bwMode="auto">
          <a:xfrm>
            <a:off x="2428860" y="5572140"/>
            <a:ext cx="5286412" cy="1071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428604"/>
            <a:ext cx="7772400" cy="500066"/>
          </a:xfrm>
        </p:spPr>
        <p:txBody>
          <a:bodyPr/>
          <a:lstStyle/>
          <a:p>
            <a:pPr algn="ctr"/>
            <a:r>
              <a:rPr lang="es-MX" dirty="0" smtClean="0">
                <a:solidFill>
                  <a:srgbClr val="FFFF00"/>
                </a:solidFill>
              </a:rPr>
              <a:t>Ejemplo 07 </a:t>
            </a:r>
            <a:endParaRPr lang="es-MX" dirty="0">
              <a:solidFill>
                <a:srgbClr val="FFFF00"/>
              </a:solidFill>
            </a:endParaRPr>
          </a:p>
        </p:txBody>
      </p:sp>
      <p:sp>
        <p:nvSpPr>
          <p:cNvPr id="3" name="2 Marcador de contenido"/>
          <p:cNvSpPr>
            <a:spLocks noGrp="1"/>
          </p:cNvSpPr>
          <p:nvPr>
            <p:ph idx="1"/>
          </p:nvPr>
        </p:nvSpPr>
        <p:spPr>
          <a:xfrm>
            <a:off x="285720" y="1000108"/>
            <a:ext cx="8501122" cy="5715040"/>
          </a:xfrm>
        </p:spPr>
        <p:txBody>
          <a:bodyPr/>
          <a:lstStyle/>
          <a:p>
            <a:pPr lvl="0" algn="just"/>
            <a:r>
              <a:rPr lang="es-MX" dirty="0" smtClean="0"/>
              <a:t>Mientras tomaba fotografía en México en un día en que la temperatura era </a:t>
            </a:r>
            <a:r>
              <a:rPr lang="es-MX" b="1" i="1" dirty="0" smtClean="0">
                <a:solidFill>
                  <a:srgbClr val="FFFF00"/>
                </a:solidFill>
              </a:rPr>
              <a:t>58°C</a:t>
            </a:r>
            <a:r>
              <a:rPr lang="es-MX" dirty="0" smtClean="0"/>
              <a:t>, Luis encontró que cierto voltaje, al aplicarlo a un alambre de cobre, produce una corriente de </a:t>
            </a:r>
            <a:r>
              <a:rPr lang="es-MX" b="1" i="1" dirty="0" smtClean="0">
                <a:solidFill>
                  <a:srgbClr val="FFFF00"/>
                </a:solidFill>
              </a:rPr>
              <a:t>1,00 A</a:t>
            </a:r>
            <a:r>
              <a:rPr lang="es-MX" dirty="0" smtClean="0"/>
              <a:t>. A continuación viaja a la antártica y aplica ese mismo voltaje sobre el mismo alambre. ¿Qué corriente se registrará entonces si la temperatura es de </a:t>
            </a:r>
            <a:r>
              <a:rPr lang="es-MX" b="1" i="1" dirty="0" smtClean="0">
                <a:solidFill>
                  <a:srgbClr val="FFFF00"/>
                </a:solidFill>
              </a:rPr>
              <a:t>-88°C</a:t>
            </a:r>
            <a:r>
              <a:rPr lang="es-MX" dirty="0" smtClean="0"/>
              <a:t>?. Suponga que el alambre no ha sufrido ningún cambio en su forma y dimensiones.</a:t>
            </a:r>
          </a:p>
          <a:p>
            <a:endParaRPr lang="es-MX"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57166"/>
            <a:ext cx="7772400" cy="642942"/>
          </a:xfrm>
        </p:spPr>
        <p:txBody>
          <a:bodyPr/>
          <a:lstStyle/>
          <a:p>
            <a:pPr algn="ctr"/>
            <a:r>
              <a:rPr lang="es-MX" dirty="0" smtClean="0">
                <a:solidFill>
                  <a:srgbClr val="FFFF00"/>
                </a:solidFill>
              </a:rPr>
              <a:t>Ejemplo 08</a:t>
            </a:r>
            <a:endParaRPr lang="es-MX" dirty="0">
              <a:solidFill>
                <a:srgbClr val="FFFF00"/>
              </a:solidFill>
            </a:endParaRPr>
          </a:p>
        </p:txBody>
      </p:sp>
      <p:sp>
        <p:nvSpPr>
          <p:cNvPr id="3" name="2 Marcador de contenido"/>
          <p:cNvSpPr>
            <a:spLocks noGrp="1"/>
          </p:cNvSpPr>
          <p:nvPr>
            <p:ph idx="1"/>
          </p:nvPr>
        </p:nvSpPr>
        <p:spPr>
          <a:xfrm>
            <a:off x="323528" y="1142984"/>
            <a:ext cx="8496944" cy="5526376"/>
          </a:xfrm>
        </p:spPr>
        <p:txBody>
          <a:bodyPr/>
          <a:lstStyle/>
          <a:p>
            <a:pPr lvl="0" algn="just"/>
            <a:r>
              <a:rPr lang="es-MX" sz="2800" dirty="0" smtClean="0"/>
              <a:t>A una esfera maciza de hierro de radio </a:t>
            </a:r>
            <a:r>
              <a:rPr lang="es-MX" sz="2800" b="1" i="1" dirty="0" smtClean="0">
                <a:solidFill>
                  <a:srgbClr val="FFFF00"/>
                </a:solidFill>
              </a:rPr>
              <a:t>b</a:t>
            </a:r>
            <a:r>
              <a:rPr lang="es-MX" sz="2800" dirty="0" smtClean="0"/>
              <a:t>, con una cavidad de radio </a:t>
            </a:r>
            <a:r>
              <a:rPr lang="es-MX" sz="2800" b="1" i="1" dirty="0" smtClean="0">
                <a:solidFill>
                  <a:srgbClr val="FFFF00"/>
                </a:solidFill>
              </a:rPr>
              <a:t>a</a:t>
            </a:r>
            <a:r>
              <a:rPr lang="es-MX" sz="2800" dirty="0" smtClean="0"/>
              <a:t>, se le aplica una diferencia de potencial </a:t>
            </a:r>
            <a:r>
              <a:rPr lang="es-MX" sz="2800" b="1" i="1" dirty="0" smtClean="0">
                <a:solidFill>
                  <a:srgbClr val="FFFF00"/>
                </a:solidFill>
              </a:rPr>
              <a:t>ΔV</a:t>
            </a:r>
            <a:r>
              <a:rPr lang="es-MX" sz="2800" dirty="0" smtClean="0"/>
              <a:t> entre el interior y el exterior de manera que fluye una corriente radial uniforme como se muestra en la figura. Encuentre: (a) La resistencia eléctrica, (b) la potencia disipada.</a:t>
            </a:r>
          </a:p>
          <a:p>
            <a:r>
              <a:rPr lang="es-MX" dirty="0" smtClean="0"/>
              <a:t> </a:t>
            </a:r>
          </a:p>
          <a:p>
            <a:pPr>
              <a:buNone/>
            </a:pPr>
            <a:endParaRPr lang="es-MX" dirty="0"/>
          </a:p>
        </p:txBody>
      </p:sp>
      <p:pic>
        <p:nvPicPr>
          <p:cNvPr id="4" name="3 Imagen" descr="C:\Documents and Settings\Administrador\My Documents\CRE 01.png"/>
          <p:cNvPicPr/>
          <p:nvPr/>
        </p:nvPicPr>
        <p:blipFill>
          <a:blip r:embed="rId2" cstate="print">
            <a:lum bright="-20000" contrast="40000"/>
          </a:blip>
          <a:srcRect/>
          <a:stretch>
            <a:fillRect/>
          </a:stretch>
        </p:blipFill>
        <p:spPr bwMode="auto">
          <a:xfrm>
            <a:off x="3491880" y="3717032"/>
            <a:ext cx="3016926" cy="2928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8147" y="188724"/>
            <a:ext cx="7772400" cy="642942"/>
          </a:xfrm>
        </p:spPr>
        <p:txBody>
          <a:bodyPr/>
          <a:lstStyle/>
          <a:p>
            <a:pPr algn="ctr"/>
            <a:r>
              <a:rPr lang="es-MX" dirty="0" smtClean="0">
                <a:solidFill>
                  <a:srgbClr val="FFFF00"/>
                </a:solidFill>
              </a:rPr>
              <a:t>Ejemplo 08</a:t>
            </a:r>
            <a:endParaRPr lang="es-MX" dirty="0">
              <a:solidFill>
                <a:srgbClr val="FFFF00"/>
              </a:solidFill>
            </a:endParaRPr>
          </a:p>
        </p:txBody>
      </p:sp>
      <p:sp>
        <p:nvSpPr>
          <p:cNvPr id="3" name="2 Marcador de contenido"/>
          <p:cNvSpPr>
            <a:spLocks noGrp="1"/>
          </p:cNvSpPr>
          <p:nvPr>
            <p:ph idx="1"/>
          </p:nvPr>
        </p:nvSpPr>
        <p:spPr>
          <a:xfrm>
            <a:off x="372979" y="794084"/>
            <a:ext cx="8578515" cy="5907505"/>
          </a:xfrm>
        </p:spPr>
        <p:txBody>
          <a:bodyPr/>
          <a:lstStyle/>
          <a:p>
            <a:pPr lvl="0" algn="just"/>
            <a:r>
              <a:rPr lang="es-MX" sz="2800" dirty="0" smtClean="0"/>
              <a:t>A un cable coaxial compuesto por un alambre de radio a y una cáscara metálica muy delgada de radio, se le aplica una diferencia de potencial </a:t>
            </a:r>
            <a:r>
              <a:rPr lang="es-MX" sz="2800" b="1" i="1" dirty="0" err="1" smtClean="0">
                <a:solidFill>
                  <a:srgbClr val="FFFF00"/>
                </a:solidFill>
              </a:rPr>
              <a:t>Vab</a:t>
            </a:r>
            <a:r>
              <a:rPr lang="es-MX" sz="2800" dirty="0" smtClean="0"/>
              <a:t> entre el interior y el exterior de manera que fluye una corriente radial uniforme como se muestra en la figura. Encuentre: (a) La resistencia eléctrica, (b) la potencia disipada.</a:t>
            </a:r>
          </a:p>
          <a:p>
            <a:r>
              <a:rPr lang="es-MX" dirty="0" smtClean="0"/>
              <a:t> </a:t>
            </a:r>
          </a:p>
          <a:p>
            <a:pPr>
              <a:buNone/>
            </a:pPr>
            <a:endParaRPr lang="es-MX" dirty="0"/>
          </a:p>
        </p:txBody>
      </p:sp>
      <p:pic>
        <p:nvPicPr>
          <p:cNvPr id="5" name="4 Imagen"/>
          <p:cNvPicPr/>
          <p:nvPr/>
        </p:nvPicPr>
        <p:blipFill>
          <a:blip r:embed="rId2" cstate="print"/>
          <a:srcRect/>
          <a:stretch>
            <a:fillRect/>
          </a:stretch>
        </p:blipFill>
        <p:spPr bwMode="auto">
          <a:xfrm>
            <a:off x="1965909" y="3827796"/>
            <a:ext cx="5445544" cy="2825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57166"/>
            <a:ext cx="7772400" cy="642942"/>
          </a:xfrm>
        </p:spPr>
        <p:txBody>
          <a:bodyPr/>
          <a:lstStyle/>
          <a:p>
            <a:pPr algn="ctr"/>
            <a:r>
              <a:rPr lang="es-MX" dirty="0" smtClean="0">
                <a:solidFill>
                  <a:srgbClr val="FFFF00"/>
                </a:solidFill>
              </a:rPr>
              <a:t>Ejemplo 09</a:t>
            </a:r>
            <a:endParaRPr lang="es-MX" dirty="0">
              <a:solidFill>
                <a:srgbClr val="FFFF00"/>
              </a:solidFill>
            </a:endParaRPr>
          </a:p>
        </p:txBody>
      </p:sp>
      <p:sp>
        <p:nvSpPr>
          <p:cNvPr id="3" name="2 Marcador de contenido"/>
          <p:cNvSpPr>
            <a:spLocks noGrp="1"/>
          </p:cNvSpPr>
          <p:nvPr>
            <p:ph idx="1"/>
          </p:nvPr>
        </p:nvSpPr>
        <p:spPr>
          <a:xfrm>
            <a:off x="323528" y="1124744"/>
            <a:ext cx="8568952" cy="5472608"/>
          </a:xfrm>
        </p:spPr>
        <p:txBody>
          <a:bodyPr/>
          <a:lstStyle/>
          <a:p>
            <a:pPr lvl="0" algn="just"/>
            <a:r>
              <a:rPr lang="es-MX" dirty="0" smtClean="0"/>
              <a:t>Un material con una resistividad uniforme </a:t>
            </a:r>
            <a:r>
              <a:rPr lang="es-MX" b="1" i="1" dirty="0" smtClean="0">
                <a:solidFill>
                  <a:srgbClr val="FFFF00"/>
                </a:solidFill>
              </a:rPr>
              <a:t>ρ</a:t>
            </a:r>
            <a:r>
              <a:rPr lang="es-MX" dirty="0" smtClean="0"/>
              <a:t> se modela en forma de una cuña como se muestra en la figura. Determine la resistencia entre la cara A y B de la cuña es</a:t>
            </a:r>
            <a:endParaRPr lang="en-US" dirty="0" smtClean="0"/>
          </a:p>
          <a:p>
            <a:pPr>
              <a:buNone/>
            </a:pPr>
            <a:r>
              <a:rPr lang="es-MX" dirty="0" smtClean="0"/>
              <a:t> </a:t>
            </a:r>
          </a:p>
          <a:p>
            <a:pPr>
              <a:buNone/>
            </a:pPr>
            <a:endParaRPr lang="es-MX" dirty="0"/>
          </a:p>
        </p:txBody>
      </p:sp>
      <p:pic>
        <p:nvPicPr>
          <p:cNvPr id="5" name="4 Imagen"/>
          <p:cNvPicPr/>
          <p:nvPr/>
        </p:nvPicPr>
        <p:blipFill>
          <a:blip r:embed="rId2" cstate="print">
            <a:lum bright="-20000" contrast="40000"/>
          </a:blip>
          <a:srcRect/>
          <a:stretch>
            <a:fillRect/>
          </a:stretch>
        </p:blipFill>
        <p:spPr bwMode="auto">
          <a:xfrm>
            <a:off x="2411760" y="3212976"/>
            <a:ext cx="5256584"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0"/>
            <a:ext cx="7772400" cy="642942"/>
          </a:xfrm>
        </p:spPr>
        <p:txBody>
          <a:bodyPr/>
          <a:lstStyle/>
          <a:p>
            <a:pPr algn="ctr"/>
            <a:r>
              <a:rPr lang="es-MX" dirty="0" smtClean="0">
                <a:solidFill>
                  <a:srgbClr val="FFFF00"/>
                </a:solidFill>
              </a:rPr>
              <a:t>Ejemplo 10</a:t>
            </a:r>
            <a:endParaRPr lang="es-MX" dirty="0">
              <a:solidFill>
                <a:srgbClr val="FFFF00"/>
              </a:solidFill>
            </a:endParaRPr>
          </a:p>
        </p:txBody>
      </p:sp>
      <p:sp>
        <p:nvSpPr>
          <p:cNvPr id="3" name="2 Marcador de contenido"/>
          <p:cNvSpPr>
            <a:spLocks noGrp="1"/>
          </p:cNvSpPr>
          <p:nvPr>
            <p:ph idx="1"/>
          </p:nvPr>
        </p:nvSpPr>
        <p:spPr>
          <a:xfrm>
            <a:off x="179512" y="692696"/>
            <a:ext cx="8784976" cy="5904656"/>
          </a:xfrm>
        </p:spPr>
        <p:txBody>
          <a:bodyPr/>
          <a:lstStyle/>
          <a:p>
            <a:pPr lvl="0" algn="just"/>
            <a:r>
              <a:rPr lang="es-MX" sz="2400" dirty="0" smtClean="0"/>
              <a:t>Un material de resistividad ρ se modela como un cono truncado de altura </a:t>
            </a:r>
            <a:r>
              <a:rPr lang="es-MX" sz="2400" i="1" dirty="0" smtClean="0"/>
              <a:t>h</a:t>
            </a:r>
            <a:r>
              <a:rPr lang="es-MX" sz="2400" dirty="0" smtClean="0"/>
              <a:t> como se muestra en la figura. El extremo inferior tiene un radio </a:t>
            </a:r>
            <a:r>
              <a:rPr lang="es-MX" sz="2400" i="1" dirty="0" smtClean="0"/>
              <a:t>b</a:t>
            </a:r>
            <a:r>
              <a:rPr lang="es-MX" sz="2400" dirty="0" smtClean="0"/>
              <a:t>, en tanto que el extremo superior tiene un radio </a:t>
            </a:r>
            <a:r>
              <a:rPr lang="es-MX" sz="2400" i="1" dirty="0" smtClean="0"/>
              <a:t>a. </a:t>
            </a:r>
            <a:r>
              <a:rPr lang="es-MX" sz="2400" dirty="0" smtClean="0"/>
              <a:t>Suponga que la corriente está uniformemente distribuida en cualquier sección transversal circular del tronco de cono, de forma que la densidad de corriente no dependerá de la posición radial. (La densidad de corriente variará dependiendo de su posición a lo largo del eje del cono). Demuestre que la resistencia entre ambos extremos del cono queda descrita mediante la expresión</a:t>
            </a:r>
          </a:p>
          <a:p>
            <a:r>
              <a:rPr lang="es-MX" dirty="0" smtClean="0"/>
              <a:t> </a:t>
            </a:r>
          </a:p>
          <a:p>
            <a:pPr>
              <a:buNone/>
            </a:pPr>
            <a:endParaRPr lang="es-MX" dirty="0"/>
          </a:p>
        </p:txBody>
      </p:sp>
      <p:pic>
        <p:nvPicPr>
          <p:cNvPr id="5" name="4 Imagen"/>
          <p:cNvPicPr/>
          <p:nvPr/>
        </p:nvPicPr>
        <p:blipFill>
          <a:blip r:embed="rId2" cstate="print">
            <a:lum bright="-20000" contrast="40000"/>
          </a:blip>
          <a:srcRect/>
          <a:stretch>
            <a:fillRect/>
          </a:stretch>
        </p:blipFill>
        <p:spPr bwMode="auto">
          <a:xfrm>
            <a:off x="1619672" y="4077072"/>
            <a:ext cx="2304256" cy="2592288"/>
          </a:xfrm>
          <a:prstGeom prst="rect">
            <a:avLst/>
          </a:prstGeom>
          <a:noFill/>
          <a:ln w="9525">
            <a:noFill/>
            <a:miter lim="800000"/>
            <a:headEnd/>
            <a:tailEnd/>
          </a:ln>
        </p:spPr>
      </p:pic>
      <p:pic>
        <p:nvPicPr>
          <p:cNvPr id="6" name="5 Imagen"/>
          <p:cNvPicPr/>
          <p:nvPr/>
        </p:nvPicPr>
        <p:blipFill>
          <a:blip r:embed="rId3" cstate="print">
            <a:lum bright="-20000" contrast="40000"/>
          </a:blip>
          <a:srcRect/>
          <a:stretch>
            <a:fillRect/>
          </a:stretch>
        </p:blipFill>
        <p:spPr bwMode="auto">
          <a:xfrm>
            <a:off x="5929322" y="5072074"/>
            <a:ext cx="2071702"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7772400" cy="642942"/>
          </a:xfrm>
        </p:spPr>
        <p:txBody>
          <a:bodyPr/>
          <a:lstStyle/>
          <a:p>
            <a:pPr algn="ctr"/>
            <a:r>
              <a:rPr lang="es-MX" dirty="0" smtClean="0">
                <a:solidFill>
                  <a:srgbClr val="FFFF00"/>
                </a:solidFill>
              </a:rPr>
              <a:t>Ejemplo 11</a:t>
            </a:r>
            <a:endParaRPr lang="es-MX" dirty="0">
              <a:solidFill>
                <a:srgbClr val="FFFF00"/>
              </a:solidFill>
            </a:endParaRPr>
          </a:p>
        </p:txBody>
      </p:sp>
      <p:sp>
        <p:nvSpPr>
          <p:cNvPr id="3" name="2 Marcador de contenido"/>
          <p:cNvSpPr>
            <a:spLocks noGrp="1"/>
          </p:cNvSpPr>
          <p:nvPr>
            <p:ph idx="1"/>
          </p:nvPr>
        </p:nvSpPr>
        <p:spPr>
          <a:xfrm>
            <a:off x="214282" y="714356"/>
            <a:ext cx="8786874" cy="6000792"/>
          </a:xfrm>
        </p:spPr>
        <p:txBody>
          <a:bodyPr/>
          <a:lstStyle/>
          <a:p>
            <a:pPr lvl="0" algn="just"/>
            <a:r>
              <a:rPr lang="es-MX" sz="2000" dirty="0" smtClean="0"/>
              <a:t>Un capacitor de placas paralelas está constituido por placas cuadradas de bordes de longitud </a:t>
            </a:r>
            <a:r>
              <a:rPr lang="es-MX" sz="2000" b="1" i="1" dirty="0" smtClean="0">
                <a:solidFill>
                  <a:srgbClr val="FFFF00"/>
                </a:solidFill>
              </a:rPr>
              <a:t>L,</a:t>
            </a:r>
            <a:r>
              <a:rPr lang="es-MX" sz="2000" dirty="0" smtClean="0"/>
              <a:t> separadas por una distancia d, donde </a:t>
            </a:r>
            <a:r>
              <a:rPr lang="es-MX" sz="2000" b="1" i="1" dirty="0" smtClean="0">
                <a:solidFill>
                  <a:srgbClr val="FFFF00"/>
                </a:solidFill>
              </a:rPr>
              <a:t>d &lt;&lt; L</a:t>
            </a:r>
            <a:r>
              <a:rPr lang="es-MX" sz="2000" dirty="0" smtClean="0"/>
              <a:t>. entre las placas se mantiene una diferencia de potencial </a:t>
            </a:r>
            <a:r>
              <a:rPr lang="es-MX" sz="2000" b="1" i="1" dirty="0" smtClean="0">
                <a:solidFill>
                  <a:srgbClr val="FFFF00"/>
                </a:solidFill>
              </a:rPr>
              <a:t>ΔV</a:t>
            </a:r>
            <a:r>
              <a:rPr lang="es-MX" sz="2000" dirty="0" smtClean="0"/>
              <a:t>. Un material de constante dieléctrica </a:t>
            </a:r>
            <a:r>
              <a:rPr lang="es-MX" sz="2000" b="1" i="1" dirty="0" smtClean="0">
                <a:solidFill>
                  <a:srgbClr val="FFFF00"/>
                </a:solidFill>
              </a:rPr>
              <a:t>κ</a:t>
            </a:r>
            <a:r>
              <a:rPr lang="es-MX" sz="2000" dirty="0" smtClean="0"/>
              <a:t> llena la mitad del espacio entre las placas. Ahora la placa dieléctrica se retira del capacitor, como se observa en la figura. (a) Determine la capacitancia cuando el borde izquierdo del material dieléctrico esté a una distancia </a:t>
            </a:r>
            <a:r>
              <a:rPr lang="es-MX" sz="2000" b="1" i="1" dirty="0" smtClean="0">
                <a:solidFill>
                  <a:srgbClr val="FFFF00"/>
                </a:solidFill>
              </a:rPr>
              <a:t>x</a:t>
            </a:r>
            <a:r>
              <a:rPr lang="es-MX" sz="2000" dirty="0" smtClean="0"/>
              <a:t> del centro del capacitor. (b) si se va retirando el dieléctrico a una rapidez constante </a:t>
            </a:r>
            <a:r>
              <a:rPr lang="es-MX" sz="2000" i="1" dirty="0" smtClean="0"/>
              <a:t>v</a:t>
            </a:r>
            <a:r>
              <a:rPr lang="es-MX" sz="2000" dirty="0" smtClean="0"/>
              <a:t>, ¿Cuál será la corriente en el circuito conforme se retira el dieléctrico. </a:t>
            </a:r>
          </a:p>
          <a:p>
            <a:endParaRPr lang="es-MX" dirty="0" smtClean="0"/>
          </a:p>
          <a:p>
            <a:pPr>
              <a:buNone/>
            </a:pPr>
            <a:endParaRPr lang="es-MX" dirty="0"/>
          </a:p>
        </p:txBody>
      </p:sp>
      <p:pic>
        <p:nvPicPr>
          <p:cNvPr id="7" name="6 Imagen"/>
          <p:cNvPicPr/>
          <p:nvPr/>
        </p:nvPicPr>
        <p:blipFill>
          <a:blip r:embed="rId2" cstate="print">
            <a:lum bright="-20000" contrast="40000"/>
          </a:blip>
          <a:srcRect/>
          <a:stretch>
            <a:fillRect/>
          </a:stretch>
        </p:blipFill>
        <p:spPr bwMode="auto">
          <a:xfrm>
            <a:off x="1595667" y="3537284"/>
            <a:ext cx="5929354"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7772400" cy="642942"/>
          </a:xfrm>
        </p:spPr>
        <p:txBody>
          <a:bodyPr/>
          <a:lstStyle/>
          <a:p>
            <a:pPr algn="ctr"/>
            <a:r>
              <a:rPr lang="es-MX" dirty="0" smtClean="0">
                <a:solidFill>
                  <a:srgbClr val="FFFF00"/>
                </a:solidFill>
              </a:rPr>
              <a:t>Ejemplo 12</a:t>
            </a:r>
            <a:endParaRPr lang="es-MX" dirty="0">
              <a:solidFill>
                <a:srgbClr val="FFFF00"/>
              </a:solidFill>
            </a:endParaRPr>
          </a:p>
        </p:txBody>
      </p:sp>
      <p:sp>
        <p:nvSpPr>
          <p:cNvPr id="3" name="2 Marcador de contenido"/>
          <p:cNvSpPr>
            <a:spLocks noGrp="1"/>
          </p:cNvSpPr>
          <p:nvPr>
            <p:ph idx="1"/>
          </p:nvPr>
        </p:nvSpPr>
        <p:spPr>
          <a:xfrm>
            <a:off x="372978" y="818146"/>
            <a:ext cx="8628177" cy="5897001"/>
          </a:xfrm>
        </p:spPr>
        <p:txBody>
          <a:bodyPr/>
          <a:lstStyle/>
          <a:p>
            <a:pPr lvl="0" algn="just"/>
            <a:r>
              <a:rPr lang="es-MX" dirty="0" smtClean="0"/>
              <a:t>Una varilla de aluminio tiene una resistencia de </a:t>
            </a:r>
            <a:r>
              <a:rPr lang="es-MX" b="1" i="1" dirty="0" smtClean="0">
                <a:solidFill>
                  <a:srgbClr val="FFFF00"/>
                </a:solidFill>
              </a:rPr>
              <a:t>1,234</a:t>
            </a:r>
            <a:r>
              <a:rPr lang="es-MX" b="1" dirty="0" smtClean="0">
                <a:solidFill>
                  <a:srgbClr val="FFFF00"/>
                </a:solidFill>
              </a:rPr>
              <a:t> Ω </a:t>
            </a:r>
            <a:r>
              <a:rPr lang="es-MX" dirty="0" smtClean="0"/>
              <a:t>a </a:t>
            </a:r>
            <a:r>
              <a:rPr lang="es-MX" b="1" i="1" dirty="0" smtClean="0">
                <a:solidFill>
                  <a:srgbClr val="FFFF00"/>
                </a:solidFill>
              </a:rPr>
              <a:t>20 °C</a:t>
            </a:r>
            <a:r>
              <a:rPr lang="es-MX" dirty="0" smtClean="0"/>
              <a:t>. Determine la resistencia de la varilla a </a:t>
            </a:r>
            <a:r>
              <a:rPr lang="es-MX" b="1" i="1" dirty="0" smtClean="0">
                <a:solidFill>
                  <a:srgbClr val="FFFF00"/>
                </a:solidFill>
              </a:rPr>
              <a:t>120 °C</a:t>
            </a:r>
            <a:r>
              <a:rPr lang="es-MX" dirty="0" smtClean="0"/>
              <a:t>, tomando en cuenta los cambios tanto en la resistividad como en las dimensiones de la varilla por efecto de la temperatura. Considere que </a:t>
            </a:r>
            <a:r>
              <a:rPr lang="es-MX" b="1" i="1" dirty="0" smtClean="0">
                <a:solidFill>
                  <a:srgbClr val="FFFF00"/>
                </a:solidFill>
                <a:sym typeface="Symbol"/>
              </a:rPr>
              <a:t></a:t>
            </a:r>
            <a:r>
              <a:rPr lang="es-MX" b="1" i="1" baseline="-25000" dirty="0" smtClean="0">
                <a:solidFill>
                  <a:srgbClr val="FFFF00"/>
                </a:solidFill>
              </a:rPr>
              <a:t>E</a:t>
            </a:r>
            <a:r>
              <a:rPr lang="es-MX" b="1" i="1" dirty="0" smtClean="0">
                <a:solidFill>
                  <a:srgbClr val="FFFF00"/>
                </a:solidFill>
              </a:rPr>
              <a:t> = 3,9.10</a:t>
            </a:r>
            <a:r>
              <a:rPr lang="es-MX" b="1" i="1" baseline="30000" dirty="0" smtClean="0">
                <a:solidFill>
                  <a:srgbClr val="FFFF00"/>
                </a:solidFill>
              </a:rPr>
              <a:t>-3</a:t>
            </a:r>
            <a:r>
              <a:rPr lang="es-MX" b="1" i="1" dirty="0" smtClean="0">
                <a:solidFill>
                  <a:srgbClr val="FFFF00"/>
                </a:solidFill>
              </a:rPr>
              <a:t>/°C; </a:t>
            </a:r>
            <a:r>
              <a:rPr lang="es-MX" b="1" i="1" dirty="0" smtClean="0">
                <a:solidFill>
                  <a:srgbClr val="FFFF00"/>
                </a:solidFill>
                <a:sym typeface="Symbol"/>
              </a:rPr>
              <a:t></a:t>
            </a:r>
            <a:r>
              <a:rPr lang="es-MX" b="1" i="1" baseline="-25000" dirty="0" smtClean="0">
                <a:solidFill>
                  <a:srgbClr val="FFFF00"/>
                </a:solidFill>
              </a:rPr>
              <a:t>T</a:t>
            </a:r>
            <a:r>
              <a:rPr lang="es-MX" b="1" i="1" dirty="0" smtClean="0">
                <a:solidFill>
                  <a:srgbClr val="FFFF00"/>
                </a:solidFill>
              </a:rPr>
              <a:t> = 24.10</a:t>
            </a:r>
            <a:r>
              <a:rPr lang="es-MX" b="1" i="1" baseline="30000" dirty="0" smtClean="0">
                <a:solidFill>
                  <a:srgbClr val="FFFF00"/>
                </a:solidFill>
              </a:rPr>
              <a:t>-6</a:t>
            </a:r>
            <a:r>
              <a:rPr lang="es-MX" b="1" i="1" dirty="0" smtClean="0">
                <a:solidFill>
                  <a:srgbClr val="FFFF00"/>
                </a:solidFill>
              </a:rPr>
              <a:t>/°C</a:t>
            </a:r>
          </a:p>
          <a:p>
            <a:endParaRPr lang="es-MX" dirty="0" smtClean="0"/>
          </a:p>
          <a:p>
            <a:pPr>
              <a:buNone/>
            </a:pPr>
            <a:r>
              <a:rPr lang="es-MX" dirty="0" smtClean="0"/>
              <a:t> </a:t>
            </a:r>
            <a:endParaRPr lang="es-MX"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7772400" cy="642942"/>
          </a:xfrm>
        </p:spPr>
        <p:txBody>
          <a:bodyPr/>
          <a:lstStyle/>
          <a:p>
            <a:pPr algn="ctr"/>
            <a:r>
              <a:rPr lang="es-MX" dirty="0" smtClean="0">
                <a:solidFill>
                  <a:srgbClr val="FFFF00"/>
                </a:solidFill>
              </a:rPr>
              <a:t>Ejemplo 13</a:t>
            </a:r>
            <a:endParaRPr lang="es-MX" dirty="0">
              <a:solidFill>
                <a:srgbClr val="FFFF00"/>
              </a:solidFill>
            </a:endParaRPr>
          </a:p>
        </p:txBody>
      </p:sp>
      <p:sp>
        <p:nvSpPr>
          <p:cNvPr id="3" name="2 Marcador de contenido"/>
          <p:cNvSpPr>
            <a:spLocks noGrp="1"/>
          </p:cNvSpPr>
          <p:nvPr>
            <p:ph idx="1"/>
          </p:nvPr>
        </p:nvSpPr>
        <p:spPr>
          <a:xfrm>
            <a:off x="214282" y="714356"/>
            <a:ext cx="8786874" cy="6000792"/>
          </a:xfrm>
        </p:spPr>
        <p:txBody>
          <a:bodyPr/>
          <a:lstStyle/>
          <a:p>
            <a:pPr lvl="0" algn="just"/>
            <a:r>
              <a:rPr lang="es-MX" dirty="0" smtClean="0"/>
              <a:t>Determine la resistencia entre los extremos del </a:t>
            </a:r>
            <a:r>
              <a:rPr lang="es-MX" dirty="0" err="1" smtClean="0"/>
              <a:t>semianillo</a:t>
            </a:r>
            <a:r>
              <a:rPr lang="es-MX" dirty="0" smtClean="0"/>
              <a:t> de la figura. La resistividad del material del cual está hecho el anillo es </a:t>
            </a:r>
            <a:r>
              <a:rPr lang="es-MX" dirty="0" smtClean="0">
                <a:solidFill>
                  <a:srgbClr val="FFFF00"/>
                </a:solidFill>
              </a:rPr>
              <a:t>ρ</a:t>
            </a:r>
            <a:r>
              <a:rPr lang="es-MX" dirty="0" smtClean="0"/>
              <a:t>.</a:t>
            </a:r>
            <a:endParaRPr lang="en-US" dirty="0" smtClean="0"/>
          </a:p>
          <a:p>
            <a:endParaRPr lang="es-MX" dirty="0" smtClean="0"/>
          </a:p>
          <a:p>
            <a:pPr>
              <a:buNone/>
            </a:pPr>
            <a:r>
              <a:rPr lang="es-MX" dirty="0" smtClean="0"/>
              <a:t> </a:t>
            </a:r>
            <a:endParaRPr lang="es-MX" dirty="0"/>
          </a:p>
        </p:txBody>
      </p:sp>
      <p:pic>
        <p:nvPicPr>
          <p:cNvPr id="4" name="3 Imagen"/>
          <p:cNvPicPr/>
          <p:nvPr/>
        </p:nvPicPr>
        <p:blipFill>
          <a:blip r:embed="rId2" cstate="print">
            <a:lum bright="-10000" contrast="30000"/>
          </a:blip>
          <a:srcRect/>
          <a:stretch>
            <a:fillRect/>
          </a:stretch>
        </p:blipFill>
        <p:spPr bwMode="auto">
          <a:xfrm>
            <a:off x="683568" y="3015772"/>
            <a:ext cx="8280920" cy="3221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14290"/>
            <a:ext cx="7772400" cy="571504"/>
          </a:xfrm>
        </p:spPr>
        <p:txBody>
          <a:bodyPr/>
          <a:lstStyle/>
          <a:p>
            <a:pPr algn="ctr"/>
            <a:r>
              <a:rPr lang="es-MX" dirty="0" smtClean="0">
                <a:solidFill>
                  <a:srgbClr val="FFFF00"/>
                </a:solidFill>
              </a:rPr>
              <a:t>Ejemplo 14</a:t>
            </a:r>
            <a:endParaRPr lang="es-MX" dirty="0">
              <a:solidFill>
                <a:srgbClr val="FFFF00"/>
              </a:solidFill>
            </a:endParaRPr>
          </a:p>
        </p:txBody>
      </p:sp>
      <p:sp>
        <p:nvSpPr>
          <p:cNvPr id="3" name="2 Marcador de contenido"/>
          <p:cNvSpPr>
            <a:spLocks noGrp="1"/>
          </p:cNvSpPr>
          <p:nvPr>
            <p:ph idx="1"/>
          </p:nvPr>
        </p:nvSpPr>
        <p:spPr>
          <a:xfrm>
            <a:off x="357158" y="857232"/>
            <a:ext cx="8572560" cy="5786478"/>
          </a:xfrm>
        </p:spPr>
        <p:txBody>
          <a:bodyPr/>
          <a:lstStyle/>
          <a:p>
            <a:pPr lvl="0" algn="just"/>
            <a:r>
              <a:rPr lang="es-MX" sz="2800" dirty="0" smtClean="0"/>
              <a:t>Se sumerge un tubo de plástico de </a:t>
            </a:r>
            <a:r>
              <a:rPr lang="es-MX" sz="2800" b="1" i="1" dirty="0" smtClean="0">
                <a:solidFill>
                  <a:srgbClr val="FFFF00"/>
                </a:solidFill>
              </a:rPr>
              <a:t>2,5 m</a:t>
            </a:r>
            <a:r>
              <a:rPr lang="es-MX" sz="2800" b="1" dirty="0" smtClean="0">
                <a:solidFill>
                  <a:srgbClr val="FFFF00"/>
                </a:solidFill>
              </a:rPr>
              <a:t> </a:t>
            </a:r>
            <a:r>
              <a:rPr lang="es-MX" sz="2800" dirty="0" smtClean="0"/>
              <a:t>de largo y       </a:t>
            </a:r>
            <a:r>
              <a:rPr lang="es-MX" sz="2800" b="1" i="1" dirty="0" smtClean="0">
                <a:solidFill>
                  <a:srgbClr val="FFFF00"/>
                </a:solidFill>
              </a:rPr>
              <a:t>4 cm </a:t>
            </a:r>
            <a:r>
              <a:rPr lang="es-MX" sz="2800" dirty="0" smtClean="0"/>
              <a:t>de diámetro en una solución de plata y se deposita una capa uniforme de </a:t>
            </a:r>
            <a:r>
              <a:rPr lang="es-MX" sz="2800" b="1" i="1" dirty="0" smtClean="0">
                <a:solidFill>
                  <a:srgbClr val="FFFF00"/>
                </a:solidFill>
              </a:rPr>
              <a:t>0,1 mm</a:t>
            </a:r>
            <a:r>
              <a:rPr lang="es-MX" sz="2800" b="1" dirty="0" smtClean="0">
                <a:solidFill>
                  <a:srgbClr val="FFFF00"/>
                </a:solidFill>
              </a:rPr>
              <a:t> </a:t>
            </a:r>
            <a:r>
              <a:rPr lang="es-MX" sz="2800" dirty="0" smtClean="0"/>
              <a:t>de espesor sobre la superficie externa del tubo. Si el tubo recubierto se conecta a los bornes de una fuente de tensión de </a:t>
            </a:r>
            <a:r>
              <a:rPr lang="es-MX" sz="2800" b="1" i="1" dirty="0" smtClean="0">
                <a:solidFill>
                  <a:srgbClr val="FFFF00"/>
                </a:solidFill>
              </a:rPr>
              <a:t>120 V</a:t>
            </a:r>
            <a:r>
              <a:rPr lang="es-MX" sz="2800" dirty="0" smtClean="0"/>
              <a:t>. (a) ¿Cuál es la resistencia de la capa de plata si su resistividad es </a:t>
            </a:r>
            <a:r>
              <a:rPr lang="el-GR" sz="2800" b="1" dirty="0" smtClean="0">
                <a:solidFill>
                  <a:srgbClr val="FFFF00"/>
                </a:solidFill>
                <a:latin typeface="Arial Narrow"/>
              </a:rPr>
              <a:t>ρ</a:t>
            </a:r>
            <a:r>
              <a:rPr lang="es-MX" sz="2800" b="1" dirty="0" smtClean="0">
                <a:solidFill>
                  <a:srgbClr val="FFFF00"/>
                </a:solidFill>
                <a:latin typeface="Arial Narrow"/>
              </a:rPr>
              <a:t> = </a:t>
            </a:r>
            <a:r>
              <a:rPr lang="es-MX" sz="2800" b="1" i="1" dirty="0" smtClean="0">
                <a:solidFill>
                  <a:srgbClr val="FFFF00"/>
                </a:solidFill>
              </a:rPr>
              <a:t>1,72.10</a:t>
            </a:r>
            <a:r>
              <a:rPr lang="es-MX" sz="2800" b="1" i="1" baseline="30000" dirty="0" smtClean="0">
                <a:solidFill>
                  <a:srgbClr val="FFFF00"/>
                </a:solidFill>
              </a:rPr>
              <a:t>-8</a:t>
            </a:r>
            <a:r>
              <a:rPr lang="es-MX" sz="2800" b="1" dirty="0" smtClean="0">
                <a:solidFill>
                  <a:srgbClr val="FFFF00"/>
                </a:solidFill>
              </a:rPr>
              <a:t> </a:t>
            </a:r>
            <a:r>
              <a:rPr lang="es-MX" sz="2800" b="1" dirty="0" err="1" smtClean="0">
                <a:solidFill>
                  <a:srgbClr val="FFFF00"/>
                </a:solidFill>
              </a:rPr>
              <a:t>Ω.</a:t>
            </a:r>
            <a:r>
              <a:rPr lang="es-MX" sz="2800" b="1" i="1" dirty="0" err="1" smtClean="0">
                <a:solidFill>
                  <a:srgbClr val="FFFF00"/>
                </a:solidFill>
              </a:rPr>
              <a:t>m</a:t>
            </a:r>
            <a:r>
              <a:rPr lang="es-MX" sz="2800" i="1" dirty="0" smtClean="0"/>
              <a:t>?. </a:t>
            </a:r>
            <a:r>
              <a:rPr lang="es-MX" sz="2800" dirty="0" smtClean="0"/>
              <a:t>(b) ¿Cuál es la corriente que fluye a través del dispositivo?, (c) ¿Cuál es la densidad de corriente en la capa de plata? y (d) si la plata contiene </a:t>
            </a:r>
            <a:r>
              <a:rPr lang="es-MX" sz="2800" i="1" dirty="0" smtClean="0">
                <a:solidFill>
                  <a:srgbClr val="FFFF00"/>
                </a:solidFill>
              </a:rPr>
              <a:t>5,8.10</a:t>
            </a:r>
            <a:r>
              <a:rPr lang="es-MX" sz="2800" i="1" baseline="30000" dirty="0" smtClean="0">
                <a:solidFill>
                  <a:srgbClr val="FFFF00"/>
                </a:solidFill>
              </a:rPr>
              <a:t>28</a:t>
            </a:r>
            <a:r>
              <a:rPr lang="es-MX" sz="2800" i="1" dirty="0" smtClean="0">
                <a:solidFill>
                  <a:srgbClr val="FFFF00"/>
                </a:solidFill>
              </a:rPr>
              <a:t> electrones libres por metro cúbico,</a:t>
            </a:r>
            <a:r>
              <a:rPr lang="es-MX" sz="2800" dirty="0" smtClean="0"/>
              <a:t> ¿cuál es la magnitud de la velocidad de deriva de los electrones en la capa de plata</a:t>
            </a:r>
          </a:p>
          <a:p>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142852"/>
            <a:ext cx="7772400" cy="785818"/>
          </a:xfrm>
        </p:spPr>
        <p:txBody>
          <a:bodyPr/>
          <a:lstStyle/>
          <a:p>
            <a:pPr algn="ctr"/>
            <a:r>
              <a:rPr lang="es-MX" sz="4000" b="1" dirty="0" smtClean="0">
                <a:solidFill>
                  <a:srgbClr val="FFFF00"/>
                </a:solidFill>
                <a:latin typeface="Times New Roman" pitchFamily="18" charset="0"/>
                <a:cs typeface="Times New Roman" pitchFamily="18" charset="0"/>
              </a:rPr>
              <a:t>2.1.	Flujo de carga_5 </a:t>
            </a:r>
            <a:endParaRPr lang="es-MX" sz="40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385010" y="928670"/>
            <a:ext cx="8616145" cy="5786478"/>
          </a:xfrm>
        </p:spPr>
        <p:txBody>
          <a:bodyPr/>
          <a:lstStyle/>
          <a:p>
            <a:endParaRPr lang="es-MX" dirty="0"/>
          </a:p>
        </p:txBody>
      </p:sp>
      <p:pic>
        <p:nvPicPr>
          <p:cNvPr id="161794" name="Picture 2"/>
          <p:cNvPicPr>
            <a:picLocks noChangeAspect="1" noChangeArrowheads="1"/>
          </p:cNvPicPr>
          <p:nvPr/>
        </p:nvPicPr>
        <p:blipFill>
          <a:blip r:embed="rId3" cstate="print">
            <a:lum bright="-10000" contrast="30000"/>
          </a:blip>
          <a:srcRect/>
          <a:stretch>
            <a:fillRect/>
          </a:stretch>
        </p:blipFill>
        <p:spPr bwMode="auto">
          <a:xfrm>
            <a:off x="5498432" y="857232"/>
            <a:ext cx="3450081" cy="3612550"/>
          </a:xfrm>
          <a:prstGeom prst="rect">
            <a:avLst/>
          </a:prstGeom>
          <a:noFill/>
          <a:ln w="9525">
            <a:noFill/>
            <a:miter lim="800000"/>
            <a:headEnd/>
            <a:tailEnd/>
          </a:ln>
        </p:spPr>
      </p:pic>
      <p:sp>
        <p:nvSpPr>
          <p:cNvPr id="5" name="4 Rectángulo"/>
          <p:cNvSpPr/>
          <p:nvPr/>
        </p:nvSpPr>
        <p:spPr bwMode="auto">
          <a:xfrm>
            <a:off x="430850" y="891824"/>
            <a:ext cx="4573742" cy="3869052"/>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Times New Roman" pitchFamily="18" charset="0"/>
              </a:rPr>
              <a:t>En general, cuando</a:t>
            </a:r>
            <a:r>
              <a:rPr kumimoji="0" lang="es-MX" sz="2800" b="0" i="0" u="none" strike="noStrike" cap="none" normalizeH="0" dirty="0" smtClean="0">
                <a:ln>
                  <a:noFill/>
                </a:ln>
                <a:solidFill>
                  <a:schemeClr val="tx1"/>
                </a:solidFill>
                <a:effectLst/>
                <a:latin typeface="Times New Roman" pitchFamily="18" charset="0"/>
              </a:rPr>
              <a:t> dos cuerpos a diferentes potenciales se colocan en contacto mediante un conductor aparece un movimiento de portadores de carga (electrone</a:t>
            </a:r>
            <a:r>
              <a:rPr lang="es-MX" sz="2800" dirty="0" smtClean="0"/>
              <a:t>s) en dirección contraria al campo eléctrico</a:t>
            </a:r>
            <a:endParaRPr kumimoji="0" lang="es-MX" sz="2800" b="0" i="0" u="none" strike="noStrike" cap="none" normalizeH="0" baseline="0" dirty="0" smtClean="0">
              <a:ln>
                <a:noFill/>
              </a:ln>
              <a:solidFill>
                <a:schemeClr val="tx1"/>
              </a:solidFill>
              <a:effectLst/>
              <a:latin typeface="Times New Roman" pitchFamily="18" charset="0"/>
            </a:endParaRPr>
          </a:p>
        </p:txBody>
      </p:sp>
      <p:pic>
        <p:nvPicPr>
          <p:cNvPr id="139265" name="Picture 1"/>
          <p:cNvPicPr>
            <a:picLocks noChangeAspect="1" noChangeArrowheads="1"/>
          </p:cNvPicPr>
          <p:nvPr/>
        </p:nvPicPr>
        <p:blipFill>
          <a:blip r:embed="rId4" cstate="print">
            <a:lum bright="-20000" contrast="40000"/>
          </a:blip>
          <a:srcRect/>
          <a:stretch>
            <a:fillRect/>
          </a:stretch>
        </p:blipFill>
        <p:spPr bwMode="auto">
          <a:xfrm>
            <a:off x="5217947" y="4506874"/>
            <a:ext cx="3733547" cy="2351126"/>
          </a:xfrm>
          <a:prstGeom prst="rect">
            <a:avLst/>
          </a:prstGeom>
          <a:noFill/>
          <a:ln w="9525">
            <a:noFill/>
            <a:miter lim="800000"/>
            <a:headEnd/>
            <a:tailEnd/>
          </a:ln>
        </p:spPr>
      </p:pic>
      <p:sp>
        <p:nvSpPr>
          <p:cNvPr id="7" name="6 Rectángulo"/>
          <p:cNvSpPr/>
          <p:nvPr/>
        </p:nvSpPr>
        <p:spPr bwMode="auto">
          <a:xfrm>
            <a:off x="456239" y="4953018"/>
            <a:ext cx="4464496" cy="1512168"/>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s-MX" sz="2800" dirty="0" smtClean="0"/>
              <a:t>A este movimiento de portadores de carga se denomina flujo de carga</a:t>
            </a:r>
            <a:endParaRPr kumimoji="0" lang="en-US" sz="2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1794"/>
                                        </p:tgtEl>
                                        <p:attrNameLst>
                                          <p:attrName>style.visibility</p:attrName>
                                        </p:attrNameLst>
                                      </p:cBhvr>
                                      <p:to>
                                        <p:strVal val="visible"/>
                                      </p:to>
                                    </p:set>
                                    <p:anim calcmode="lin" valueType="num">
                                      <p:cBhvr additive="base">
                                        <p:cTn id="15" dur="500" fill="hold"/>
                                        <p:tgtEl>
                                          <p:spTgt spid="161794"/>
                                        </p:tgtEl>
                                        <p:attrNameLst>
                                          <p:attrName>ppt_x</p:attrName>
                                        </p:attrNameLst>
                                      </p:cBhvr>
                                      <p:tavLst>
                                        <p:tav tm="0">
                                          <p:val>
                                            <p:strVal val="#ppt_x"/>
                                          </p:val>
                                        </p:tav>
                                        <p:tav tm="100000">
                                          <p:val>
                                            <p:strVal val="#ppt_x"/>
                                          </p:val>
                                        </p:tav>
                                      </p:tavLst>
                                    </p:anim>
                                    <p:anim calcmode="lin" valueType="num">
                                      <p:cBhvr additive="base">
                                        <p:cTn id="16" dur="500" fill="hold"/>
                                        <p:tgtEl>
                                          <p:spTgt spid="16179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9265"/>
                                        </p:tgtEl>
                                        <p:attrNameLst>
                                          <p:attrName>style.visibility</p:attrName>
                                        </p:attrNameLst>
                                      </p:cBhvr>
                                      <p:to>
                                        <p:strVal val="visible"/>
                                      </p:to>
                                    </p:set>
                                    <p:anim calcmode="lin" valueType="num">
                                      <p:cBhvr additive="base">
                                        <p:cTn id="29" dur="500" fill="hold"/>
                                        <p:tgtEl>
                                          <p:spTgt spid="139265"/>
                                        </p:tgtEl>
                                        <p:attrNameLst>
                                          <p:attrName>ppt_x</p:attrName>
                                        </p:attrNameLst>
                                      </p:cBhvr>
                                      <p:tavLst>
                                        <p:tav tm="0">
                                          <p:val>
                                            <p:strVal val="#ppt_x"/>
                                          </p:val>
                                        </p:tav>
                                        <p:tav tm="100000">
                                          <p:val>
                                            <p:strVal val="#ppt_x"/>
                                          </p:val>
                                        </p:tav>
                                      </p:tavLst>
                                    </p:anim>
                                    <p:anim calcmode="lin" valueType="num">
                                      <p:cBhvr additive="base">
                                        <p:cTn id="30" dur="500" fill="hold"/>
                                        <p:tgtEl>
                                          <p:spTgt spid="1392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14290"/>
            <a:ext cx="7772400" cy="571504"/>
          </a:xfrm>
        </p:spPr>
        <p:txBody>
          <a:bodyPr/>
          <a:lstStyle/>
          <a:p>
            <a:pPr algn="ctr"/>
            <a:r>
              <a:rPr lang="es-MX" dirty="0" smtClean="0">
                <a:solidFill>
                  <a:srgbClr val="FFFF00"/>
                </a:solidFill>
              </a:rPr>
              <a:t>Ejemplo 15</a:t>
            </a:r>
            <a:endParaRPr lang="es-MX" dirty="0">
              <a:solidFill>
                <a:srgbClr val="FFFF00"/>
              </a:solidFill>
            </a:endParaRPr>
          </a:p>
        </p:txBody>
      </p:sp>
      <p:sp>
        <p:nvSpPr>
          <p:cNvPr id="3" name="2 Marcador de contenido"/>
          <p:cNvSpPr>
            <a:spLocks noGrp="1"/>
          </p:cNvSpPr>
          <p:nvPr>
            <p:ph idx="1"/>
          </p:nvPr>
        </p:nvSpPr>
        <p:spPr>
          <a:xfrm>
            <a:off x="357158" y="857232"/>
            <a:ext cx="8572560" cy="5786478"/>
          </a:xfrm>
        </p:spPr>
        <p:txBody>
          <a:bodyPr/>
          <a:lstStyle/>
          <a:p>
            <a:pPr lvl="0" algn="just"/>
            <a:r>
              <a:rPr lang="es-MX" dirty="0" smtClean="0"/>
              <a:t>La corriente que puede soportar con seguridad un conductor cilíndrico de cobre de </a:t>
            </a:r>
            <a:r>
              <a:rPr lang="es-MX" b="1" i="1" dirty="0" smtClean="0">
                <a:solidFill>
                  <a:srgbClr val="FFFF00"/>
                </a:solidFill>
              </a:rPr>
              <a:t>1,29 mm</a:t>
            </a:r>
            <a:r>
              <a:rPr lang="es-MX" b="1" dirty="0" smtClean="0">
                <a:solidFill>
                  <a:srgbClr val="FFFF00"/>
                </a:solidFill>
              </a:rPr>
              <a:t> </a:t>
            </a:r>
            <a:r>
              <a:rPr lang="es-MX" dirty="0" smtClean="0"/>
              <a:t>de diámetro es de </a:t>
            </a:r>
            <a:r>
              <a:rPr lang="es-MX" b="1" i="1" dirty="0" smtClean="0">
                <a:solidFill>
                  <a:srgbClr val="FFFF00"/>
                </a:solidFill>
              </a:rPr>
              <a:t>6 A</a:t>
            </a:r>
            <a:r>
              <a:rPr lang="es-MX" dirty="0" smtClean="0"/>
              <a:t>. Si se considera un hilo conductor de </a:t>
            </a:r>
            <a:r>
              <a:rPr lang="es-MX" b="1" i="1" dirty="0" smtClean="0">
                <a:solidFill>
                  <a:srgbClr val="FFFF00"/>
                </a:solidFill>
              </a:rPr>
              <a:t>40 m</a:t>
            </a:r>
            <a:r>
              <a:rPr lang="es-MX" b="1" dirty="0" smtClean="0">
                <a:solidFill>
                  <a:srgbClr val="FFFF00"/>
                </a:solidFill>
              </a:rPr>
              <a:t> </a:t>
            </a:r>
            <a:r>
              <a:rPr lang="es-MX" dirty="0" smtClean="0"/>
              <a:t>de largo. Determine: (a) la diferencia de potencial máxima que se puede aplicar entre sus extremos, (b) la densidad de corriente y el campo eléctrico en el conductor cuando éste transporta </a:t>
            </a:r>
            <a:r>
              <a:rPr lang="es-MX" b="1" i="1" dirty="0" smtClean="0">
                <a:solidFill>
                  <a:srgbClr val="FFFF00"/>
                </a:solidFill>
              </a:rPr>
              <a:t>6 A</a:t>
            </a:r>
            <a:r>
              <a:rPr lang="es-MX" b="1" dirty="0" smtClean="0">
                <a:solidFill>
                  <a:srgbClr val="FFFF00"/>
                </a:solidFill>
              </a:rPr>
              <a:t> </a:t>
            </a:r>
            <a:r>
              <a:rPr lang="es-MX" dirty="0" smtClean="0"/>
              <a:t>y (c) la potencia disipada en el conductor en la situación citada. Considere que la resistividad del cobre es           </a:t>
            </a:r>
            <a:r>
              <a:rPr lang="es-MX" b="1" dirty="0" smtClean="0">
                <a:solidFill>
                  <a:srgbClr val="FFFF00"/>
                </a:solidFill>
                <a:sym typeface="Symbol"/>
              </a:rPr>
              <a:t> =</a:t>
            </a:r>
            <a:r>
              <a:rPr lang="es-MX" b="1" i="1" dirty="0" smtClean="0">
                <a:solidFill>
                  <a:srgbClr val="FFFF00"/>
                </a:solidFill>
              </a:rPr>
              <a:t>1,7.10</a:t>
            </a:r>
            <a:r>
              <a:rPr lang="es-MX" b="1" i="1" baseline="30000" dirty="0" smtClean="0">
                <a:solidFill>
                  <a:srgbClr val="FFFF00"/>
                </a:solidFill>
              </a:rPr>
              <a:t>-8</a:t>
            </a:r>
            <a:r>
              <a:rPr lang="es-MX" b="1" dirty="0" smtClean="0">
                <a:solidFill>
                  <a:srgbClr val="FFFF00"/>
                </a:solidFill>
              </a:rPr>
              <a:t> </a:t>
            </a:r>
            <a:r>
              <a:rPr lang="es-MX" b="1" dirty="0" err="1" smtClean="0">
                <a:solidFill>
                  <a:srgbClr val="FFFF00"/>
                </a:solidFill>
              </a:rPr>
              <a:t>Ω.m.</a:t>
            </a:r>
            <a:endParaRPr lang="en-US" b="1" dirty="0" smtClean="0">
              <a:solidFill>
                <a:srgbClr val="FFFF00"/>
              </a:solidFill>
            </a:endParaRPr>
          </a:p>
          <a:p>
            <a:endParaRPr lang="es-MX"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14290"/>
            <a:ext cx="7772400" cy="571504"/>
          </a:xfrm>
        </p:spPr>
        <p:txBody>
          <a:bodyPr/>
          <a:lstStyle/>
          <a:p>
            <a:pPr algn="ctr"/>
            <a:r>
              <a:rPr lang="es-MX" dirty="0" smtClean="0">
                <a:solidFill>
                  <a:srgbClr val="FFFF00"/>
                </a:solidFill>
              </a:rPr>
              <a:t>Ejemplo 16</a:t>
            </a:r>
            <a:endParaRPr lang="es-MX" dirty="0">
              <a:solidFill>
                <a:srgbClr val="FFFF00"/>
              </a:solidFill>
            </a:endParaRPr>
          </a:p>
        </p:txBody>
      </p:sp>
      <p:sp>
        <p:nvSpPr>
          <p:cNvPr id="3" name="2 Marcador de contenido"/>
          <p:cNvSpPr>
            <a:spLocks noGrp="1"/>
          </p:cNvSpPr>
          <p:nvPr>
            <p:ph idx="1"/>
          </p:nvPr>
        </p:nvSpPr>
        <p:spPr>
          <a:xfrm>
            <a:off x="357158" y="857232"/>
            <a:ext cx="8572560" cy="5786478"/>
          </a:xfrm>
        </p:spPr>
        <p:txBody>
          <a:bodyPr/>
          <a:lstStyle/>
          <a:p>
            <a:pPr algn="just"/>
            <a:r>
              <a:rPr lang="es-MX" dirty="0" smtClean="0"/>
              <a:t>Un cubo de material conductor de lado </a:t>
            </a:r>
            <a:r>
              <a:rPr lang="es-MX" b="1" i="1" dirty="0" smtClean="0">
                <a:solidFill>
                  <a:srgbClr val="FFFF00"/>
                </a:solidFill>
              </a:rPr>
              <a:t>a </a:t>
            </a:r>
            <a:r>
              <a:rPr lang="es-MX" dirty="0" smtClean="0"/>
              <a:t>tiene una conductividad </a:t>
            </a:r>
            <a:r>
              <a:rPr lang="es-MX" b="1" i="1" dirty="0" smtClean="0">
                <a:solidFill>
                  <a:srgbClr val="FFFF00"/>
                </a:solidFill>
                <a:sym typeface="Symbol"/>
              </a:rPr>
              <a:t></a:t>
            </a:r>
            <a:r>
              <a:rPr lang="es-MX" dirty="0" smtClean="0">
                <a:sym typeface="Symbol"/>
              </a:rPr>
              <a:t> que varía a lo largo del eje </a:t>
            </a:r>
            <a:r>
              <a:rPr lang="es-MX" i="1" dirty="0" smtClean="0">
                <a:solidFill>
                  <a:srgbClr val="FFFF00"/>
                </a:solidFill>
                <a:sym typeface="Symbol"/>
              </a:rPr>
              <a:t>x</a:t>
            </a:r>
            <a:r>
              <a:rPr lang="es-MX" dirty="0" smtClean="0">
                <a:sym typeface="Symbol"/>
              </a:rPr>
              <a:t>: de </a:t>
            </a:r>
            <a:r>
              <a:rPr lang="es-MX" b="1" i="1" dirty="0" smtClean="0">
                <a:solidFill>
                  <a:srgbClr val="FFFF00"/>
                </a:solidFill>
                <a:sym typeface="Symbol"/>
              </a:rPr>
              <a:t></a:t>
            </a:r>
            <a:r>
              <a:rPr lang="es-MX" sz="1800" b="1" i="1" dirty="0" smtClean="0">
                <a:solidFill>
                  <a:srgbClr val="FFFF00"/>
                </a:solidFill>
                <a:sym typeface="Symbol"/>
              </a:rPr>
              <a:t>1 </a:t>
            </a:r>
            <a:r>
              <a:rPr lang="es-MX" dirty="0" smtClean="0">
                <a:sym typeface="Symbol"/>
              </a:rPr>
              <a:t>en una placa a </a:t>
            </a:r>
            <a:r>
              <a:rPr lang="es-MX" b="1" i="1" dirty="0" smtClean="0">
                <a:solidFill>
                  <a:srgbClr val="FFFF00"/>
                </a:solidFill>
                <a:sym typeface="Symbol"/>
              </a:rPr>
              <a:t></a:t>
            </a:r>
            <a:r>
              <a:rPr lang="es-MX" sz="1600" b="1" i="1" dirty="0" smtClean="0">
                <a:solidFill>
                  <a:srgbClr val="FFFF00"/>
                </a:solidFill>
                <a:sym typeface="Symbol"/>
              </a:rPr>
              <a:t>2</a:t>
            </a:r>
            <a:r>
              <a:rPr lang="es-MX" b="1" i="1" dirty="0" smtClean="0">
                <a:solidFill>
                  <a:srgbClr val="FFFF00"/>
                </a:solidFill>
                <a:sym typeface="Symbol"/>
              </a:rPr>
              <a:t> </a:t>
            </a:r>
            <a:r>
              <a:rPr lang="es-MX" dirty="0" smtClean="0">
                <a:sym typeface="Symbol"/>
              </a:rPr>
              <a:t>en la otra placa. Determine la resistencia del material cuando se le conecta como se muestra en la figura</a:t>
            </a:r>
            <a:endParaRPr lang="es-MX" dirty="0"/>
          </a:p>
        </p:txBody>
      </p:sp>
      <p:sp>
        <p:nvSpPr>
          <p:cNvPr id="5" name="4 Rectángulo"/>
          <p:cNvSpPr/>
          <p:nvPr/>
        </p:nvSpPr>
        <p:spPr bwMode="auto">
          <a:xfrm>
            <a:off x="1475656" y="3356992"/>
            <a:ext cx="6120680" cy="350100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6" name="Picture 2"/>
          <p:cNvPicPr>
            <a:picLocks noChangeAspect="1" noChangeArrowheads="1"/>
          </p:cNvPicPr>
          <p:nvPr/>
        </p:nvPicPr>
        <p:blipFill>
          <a:blip r:embed="rId2" cstate="print">
            <a:lum bright="-20000" contrast="40000"/>
          </a:blip>
          <a:srcRect/>
          <a:stretch>
            <a:fillRect/>
          </a:stretch>
        </p:blipFill>
        <p:spPr bwMode="auto">
          <a:xfrm>
            <a:off x="2411760" y="3356992"/>
            <a:ext cx="4968552" cy="33208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lstStyle/>
          <a:p>
            <a:pPr algn="ctr"/>
            <a:r>
              <a:rPr lang="es-MX" sz="3200" b="1" dirty="0" smtClean="0">
                <a:solidFill>
                  <a:srgbClr val="FFFF00"/>
                </a:solidFill>
                <a:latin typeface="Times New Roman" pitchFamily="18" charset="0"/>
                <a:cs typeface="Times New Roman" pitchFamily="18" charset="0"/>
              </a:rPr>
              <a:t>RESISTENCIA EN CIRCUITOS</a:t>
            </a:r>
            <a:endParaRPr lang="es-MX" sz="32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285720" y="928670"/>
            <a:ext cx="8572560" cy="5786478"/>
          </a:xfrm>
        </p:spPr>
        <p:txBody>
          <a:bodyPr/>
          <a:lstStyle/>
          <a:p>
            <a:pPr algn="just"/>
            <a:r>
              <a:rPr lang="es-MX" sz="2400" dirty="0" smtClean="0">
                <a:solidFill>
                  <a:schemeClr val="tx1"/>
                </a:solidFill>
                <a:latin typeface="Times New Roman" pitchFamily="18" charset="0"/>
                <a:ea typeface="+mn-ea"/>
                <a:cs typeface="Times New Roman" pitchFamily="18" charset="0"/>
              </a:rPr>
              <a:t>Un dispositivo utilizado en circuitos de modo que tenga un valor específico de resistencia entre sus extremos se llama </a:t>
            </a:r>
            <a:r>
              <a:rPr lang="es-MX" sz="2400" b="1" i="1" dirty="0" smtClean="0">
                <a:solidFill>
                  <a:srgbClr val="FFFF00"/>
                </a:solidFill>
                <a:latin typeface="Times New Roman" pitchFamily="18" charset="0"/>
                <a:ea typeface="+mn-ea"/>
                <a:cs typeface="Times New Roman" pitchFamily="18" charset="0"/>
              </a:rPr>
              <a:t>resistor</a:t>
            </a:r>
            <a:r>
              <a:rPr lang="es-MX" sz="2400" dirty="0" smtClean="0">
                <a:solidFill>
                  <a:schemeClr val="tx1"/>
                </a:solidFill>
                <a:latin typeface="Times New Roman" pitchFamily="18" charset="0"/>
                <a:ea typeface="+mn-ea"/>
                <a:cs typeface="Times New Roman" pitchFamily="18" charset="0"/>
              </a:rPr>
              <a:t>. Se pueden adquirir en el mercado resistores cuyos valores van desde 0,01Ω hasta 10</a:t>
            </a:r>
            <a:r>
              <a:rPr lang="es-MX" sz="2400" baseline="30000" dirty="0" smtClean="0">
                <a:solidFill>
                  <a:schemeClr val="tx1"/>
                </a:solidFill>
                <a:latin typeface="Times New Roman" pitchFamily="18" charset="0"/>
                <a:ea typeface="+mn-ea"/>
                <a:cs typeface="Times New Roman" pitchFamily="18" charset="0"/>
              </a:rPr>
              <a:t>7</a:t>
            </a:r>
            <a:r>
              <a:rPr lang="es-MX" sz="2400" dirty="0" smtClean="0">
                <a:solidFill>
                  <a:schemeClr val="tx1"/>
                </a:solidFill>
                <a:latin typeface="Times New Roman" pitchFamily="18" charset="0"/>
                <a:ea typeface="+mn-ea"/>
                <a:cs typeface="Times New Roman" pitchFamily="18" charset="0"/>
              </a:rPr>
              <a:t>Ω. Los resistores individuales utilizados en instalaciones electrónicas tienen la forma de cilindros pequeños de algunos milímetros de diámetro y de longitud, con alambres que sobresalen de sus extremos, en los cuales se ha plasmado bandas de colores</a:t>
            </a:r>
            <a:endParaRPr lang="es-MX" sz="2400" dirty="0">
              <a:latin typeface="Times New Roman" pitchFamily="18" charset="0"/>
              <a:cs typeface="Times New Roman" pitchFamily="18" charset="0"/>
            </a:endParaRPr>
          </a:p>
        </p:txBody>
      </p:sp>
      <p:pic>
        <p:nvPicPr>
          <p:cNvPr id="4" name="3 Imagen"/>
          <p:cNvPicPr/>
          <p:nvPr/>
        </p:nvPicPr>
        <p:blipFill>
          <a:blip r:embed="rId2" cstate="print">
            <a:lum bright="10000" contrast="30000"/>
          </a:blip>
          <a:srcRect/>
          <a:stretch>
            <a:fillRect/>
          </a:stretch>
        </p:blipFill>
        <p:spPr bwMode="auto">
          <a:xfrm>
            <a:off x="428596" y="4357694"/>
            <a:ext cx="3143272" cy="2000264"/>
          </a:xfrm>
          <a:prstGeom prst="rect">
            <a:avLst/>
          </a:prstGeom>
          <a:noFill/>
          <a:ln w="9525">
            <a:noFill/>
            <a:miter lim="800000"/>
            <a:headEnd/>
            <a:tailEnd/>
          </a:ln>
        </p:spPr>
      </p:pic>
      <p:pic>
        <p:nvPicPr>
          <p:cNvPr id="7" name="6 Imagen"/>
          <p:cNvPicPr/>
          <p:nvPr/>
        </p:nvPicPr>
        <p:blipFill>
          <a:blip r:embed="rId3" cstate="print">
            <a:lum bright="-10000" contrast="40000"/>
          </a:blip>
          <a:srcRect/>
          <a:stretch>
            <a:fillRect/>
          </a:stretch>
        </p:blipFill>
        <p:spPr bwMode="auto">
          <a:xfrm>
            <a:off x="4214810" y="3857628"/>
            <a:ext cx="4429156" cy="27860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11156"/>
          </a:xfrm>
        </p:spPr>
        <p:txBody>
          <a:bodyPr/>
          <a:lstStyle/>
          <a:p>
            <a:pPr algn="ctr"/>
            <a:r>
              <a:rPr lang="es-MX" sz="3200" b="1" dirty="0" smtClean="0">
                <a:solidFill>
                  <a:srgbClr val="FFFF00"/>
                </a:solidFill>
                <a:latin typeface="Times New Roman" pitchFamily="18" charset="0"/>
                <a:cs typeface="Times New Roman" pitchFamily="18" charset="0"/>
              </a:rPr>
              <a:t>RESISTENCIA EN CIRCUITOS</a:t>
            </a:r>
            <a:endParaRPr lang="es-MX" sz="3200"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285720" y="928670"/>
            <a:ext cx="8715436" cy="5786478"/>
          </a:xfrm>
        </p:spPr>
        <p:txBody>
          <a:bodyPr/>
          <a:lstStyle/>
          <a:p>
            <a:pPr algn="just"/>
            <a:r>
              <a:rPr lang="es-MX" sz="2600" dirty="0" smtClean="0">
                <a:solidFill>
                  <a:schemeClr val="tx1"/>
                </a:solidFill>
                <a:latin typeface="Times New Roman" pitchFamily="18" charset="0"/>
                <a:ea typeface="+mn-ea"/>
                <a:cs typeface="Times New Roman" pitchFamily="18" charset="0"/>
              </a:rPr>
              <a:t>Cada una de estas resistencias está marcado con  un código estándar de tres o cuatro bandas de color cerca de uno de los extremos, de acuerdo con el esquema que se muestra en la tabla II. La primeras dos bandas (a partir del extremo más próximo) son dígitos, y la tercera es un multiplicador de potencia de diez. Otra característica importante de un resistor es la energía eléctrica que puede disipar sin sufrir daño, esto es la potencia de trabajo. </a:t>
            </a:r>
          </a:p>
          <a:p>
            <a:endParaRPr lang="es-MX" sz="2000" dirty="0">
              <a:latin typeface="Times New Roman" pitchFamily="18" charset="0"/>
              <a:cs typeface="Times New Roman" pitchFamily="18" charset="0"/>
            </a:endParaRPr>
          </a:p>
        </p:txBody>
      </p:sp>
      <p:pic>
        <p:nvPicPr>
          <p:cNvPr id="4" name="3 Imagen" descr="C:\Documents and Settings\Administrador\My Documents\CR 01.png"/>
          <p:cNvPicPr/>
          <p:nvPr/>
        </p:nvPicPr>
        <p:blipFill>
          <a:blip r:embed="rId2" cstate="print">
            <a:lum bright="-10000" contrast="20000"/>
          </a:blip>
          <a:srcRect/>
          <a:stretch>
            <a:fillRect/>
          </a:stretch>
        </p:blipFill>
        <p:spPr bwMode="auto">
          <a:xfrm>
            <a:off x="3286084" y="4357694"/>
            <a:ext cx="5857916" cy="2286016"/>
          </a:xfrm>
          <a:prstGeom prst="rect">
            <a:avLst/>
          </a:prstGeom>
          <a:noFill/>
          <a:ln w="9525">
            <a:noFill/>
            <a:miter lim="800000"/>
            <a:headEnd/>
            <a:tailEnd/>
          </a:ln>
        </p:spPr>
      </p:pic>
      <p:pic>
        <p:nvPicPr>
          <p:cNvPr id="5" name="4 Imagen" descr="C:\Documents and Settings\Administrador\My Documents\CR 03.png"/>
          <p:cNvPicPr/>
          <p:nvPr/>
        </p:nvPicPr>
        <p:blipFill>
          <a:blip r:embed="rId3" cstate="print"/>
          <a:srcRect/>
          <a:stretch>
            <a:fillRect/>
          </a:stretch>
        </p:blipFill>
        <p:spPr bwMode="auto">
          <a:xfrm>
            <a:off x="214282" y="5429264"/>
            <a:ext cx="3214710" cy="5715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lstStyle/>
          <a:p>
            <a:pPr algn="ctr"/>
            <a:r>
              <a:rPr lang="es-MX" sz="3600" b="1" dirty="0" smtClean="0">
                <a:solidFill>
                  <a:srgbClr val="FFFF00"/>
                </a:solidFill>
                <a:latin typeface="Times New Roman" pitchFamily="18" charset="0"/>
                <a:cs typeface="Times New Roman" pitchFamily="18" charset="0"/>
              </a:rPr>
              <a:t>RESISTENCIA EN CIRCUITOS</a:t>
            </a:r>
            <a:endParaRPr lang="es-MX" sz="3600" dirty="0">
              <a:latin typeface="Times New Roman" pitchFamily="18" charset="0"/>
              <a:cs typeface="Times New Roman" pitchFamily="18" charset="0"/>
            </a:endParaRPr>
          </a:p>
        </p:txBody>
      </p:sp>
      <p:sp>
        <p:nvSpPr>
          <p:cNvPr id="3" name="2 Marcador de contenido"/>
          <p:cNvSpPr>
            <a:spLocks noGrp="1"/>
          </p:cNvSpPr>
          <p:nvPr>
            <p:ph idx="1"/>
          </p:nvPr>
        </p:nvSpPr>
        <p:spPr>
          <a:xfrm>
            <a:off x="285720" y="928670"/>
            <a:ext cx="8643998" cy="5715040"/>
          </a:xfrm>
        </p:spPr>
        <p:txBody>
          <a:bodyPr/>
          <a:lstStyle/>
          <a:p>
            <a:r>
              <a:rPr lang="es-MX" sz="2400" b="1" dirty="0" smtClean="0">
                <a:solidFill>
                  <a:schemeClr val="tx1"/>
                </a:solidFill>
                <a:latin typeface="Times New Roman" pitchFamily="18" charset="0"/>
                <a:ea typeface="+mn-ea"/>
                <a:cs typeface="Times New Roman" pitchFamily="18" charset="0"/>
              </a:rPr>
              <a:t>Tabla II.</a:t>
            </a:r>
            <a:r>
              <a:rPr lang="es-MX" sz="2400" dirty="0" smtClean="0">
                <a:solidFill>
                  <a:schemeClr val="tx1"/>
                </a:solidFill>
                <a:latin typeface="Times New Roman" pitchFamily="18" charset="0"/>
                <a:ea typeface="+mn-ea"/>
                <a:cs typeface="Times New Roman" pitchFamily="18" charset="0"/>
              </a:rPr>
              <a:t> </a:t>
            </a:r>
            <a:r>
              <a:rPr lang="es-MX" sz="2400" b="1" i="1" dirty="0" smtClean="0">
                <a:solidFill>
                  <a:schemeClr val="tx1"/>
                </a:solidFill>
                <a:latin typeface="Times New Roman" pitchFamily="18" charset="0"/>
                <a:ea typeface="+mn-ea"/>
                <a:cs typeface="Times New Roman" pitchFamily="18" charset="0"/>
              </a:rPr>
              <a:t>Código de colores para resistencias</a:t>
            </a:r>
            <a:r>
              <a:rPr lang="es-MX" sz="2400" dirty="0" smtClean="0">
                <a:solidFill>
                  <a:schemeClr val="tx1"/>
                </a:solidFill>
                <a:latin typeface="Times New Roman" pitchFamily="18" charset="0"/>
                <a:ea typeface="+mn-ea"/>
                <a:cs typeface="Times New Roman" pitchFamily="18" charset="0"/>
              </a:rPr>
              <a:t> </a:t>
            </a:r>
          </a:p>
          <a:p>
            <a:endParaRPr lang="es-MX" sz="2400" dirty="0">
              <a:latin typeface="Times New Roman" pitchFamily="18" charset="0"/>
              <a:cs typeface="Times New Roman" pitchFamily="18" charset="0"/>
            </a:endParaRPr>
          </a:p>
        </p:txBody>
      </p:sp>
      <p:pic>
        <p:nvPicPr>
          <p:cNvPr id="4" name="3 Imagen" descr="C:\Documents and Settings\Administrador\My Documents\CR02.png"/>
          <p:cNvPicPr/>
          <p:nvPr/>
        </p:nvPicPr>
        <p:blipFill>
          <a:blip r:embed="rId2" cstate="print">
            <a:lum bright="-10000" contrast="20000"/>
          </a:blip>
          <a:srcRect/>
          <a:stretch>
            <a:fillRect/>
          </a:stretch>
        </p:blipFill>
        <p:spPr bwMode="auto">
          <a:xfrm>
            <a:off x="142844" y="1428736"/>
            <a:ext cx="4643470" cy="5214974"/>
          </a:xfrm>
          <a:prstGeom prst="rect">
            <a:avLst/>
          </a:prstGeom>
          <a:noFill/>
          <a:ln w="9525">
            <a:noFill/>
            <a:miter lim="800000"/>
            <a:headEnd/>
            <a:tailEnd/>
          </a:ln>
        </p:spPr>
      </p:pic>
      <p:pic>
        <p:nvPicPr>
          <p:cNvPr id="5" name="4 Imagen" descr="C:\Documents and Settings\Administrador\My Documents\CR 02.png"/>
          <p:cNvPicPr/>
          <p:nvPr/>
        </p:nvPicPr>
        <p:blipFill>
          <a:blip r:embed="rId3" cstate="print">
            <a:lum bright="-10000" contrast="30000"/>
          </a:blip>
          <a:srcRect/>
          <a:stretch>
            <a:fillRect/>
          </a:stretch>
        </p:blipFill>
        <p:spPr bwMode="auto">
          <a:xfrm>
            <a:off x="4857720" y="1571612"/>
            <a:ext cx="4286280" cy="2214578"/>
          </a:xfrm>
          <a:prstGeom prst="rect">
            <a:avLst/>
          </a:prstGeom>
          <a:noFill/>
          <a:ln w="9525">
            <a:noFill/>
            <a:miter lim="800000"/>
            <a:headEnd/>
            <a:tailEnd/>
          </a:ln>
        </p:spPr>
      </p:pic>
      <p:pic>
        <p:nvPicPr>
          <p:cNvPr id="7" name="6 Imagen" descr="moda_500"/>
          <p:cNvPicPr/>
          <p:nvPr/>
        </p:nvPicPr>
        <p:blipFill>
          <a:blip r:embed="rId4" cstate="print">
            <a:lum bright="-10000" contrast="20000"/>
          </a:blip>
          <a:srcRect/>
          <a:stretch>
            <a:fillRect/>
          </a:stretch>
        </p:blipFill>
        <p:spPr bwMode="auto">
          <a:xfrm>
            <a:off x="4875546" y="3824789"/>
            <a:ext cx="4003759" cy="303321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11156"/>
          </a:xfrm>
        </p:spPr>
        <p:txBody>
          <a:bodyPr/>
          <a:lstStyle/>
          <a:p>
            <a:pPr algn="ctr"/>
            <a:r>
              <a:rPr lang="es-MX" sz="3200" b="1" dirty="0" smtClean="0">
                <a:solidFill>
                  <a:srgbClr val="FFFF00"/>
                </a:solidFill>
                <a:latin typeface="Times New Roman" pitchFamily="18" charset="0"/>
                <a:cs typeface="Times New Roman" pitchFamily="18" charset="0"/>
              </a:rPr>
              <a:t>RESISTENCIAS VARIABLES</a:t>
            </a:r>
            <a:endParaRPr lang="es-MX" sz="32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285720" y="785794"/>
            <a:ext cx="8572560" cy="5786478"/>
          </a:xfrm>
        </p:spPr>
        <p:txBody>
          <a:bodyPr/>
          <a:lstStyle/>
          <a:p>
            <a:pPr algn="just"/>
            <a:r>
              <a:rPr lang="es-MX" sz="2400" dirty="0" smtClean="0">
                <a:solidFill>
                  <a:schemeClr val="tx1"/>
                </a:solidFill>
                <a:latin typeface="Times New Roman" pitchFamily="18" charset="0"/>
                <a:ea typeface="+mn-ea"/>
                <a:cs typeface="Times New Roman" pitchFamily="18" charset="0"/>
              </a:rPr>
              <a:t>Debe indicarse además que los resistores mostrados en las graficas anteriores no son el único tipo de resistencia que se usa en instalaciones eléctricas y electrónicas. En general también se usan resistencias variables o los potenciómetros, los mismos que se muestran en la figura</a:t>
            </a:r>
          </a:p>
          <a:p>
            <a:endParaRPr lang="es-MX" sz="2000" dirty="0">
              <a:latin typeface="Times New Roman" pitchFamily="18" charset="0"/>
              <a:cs typeface="Times New Roman" pitchFamily="18" charset="0"/>
            </a:endParaRPr>
          </a:p>
        </p:txBody>
      </p:sp>
      <p:pic>
        <p:nvPicPr>
          <p:cNvPr id="4" name="3 Imagen"/>
          <p:cNvPicPr/>
          <p:nvPr/>
        </p:nvPicPr>
        <p:blipFill>
          <a:blip r:embed="rId2" cstate="print">
            <a:lum bright="-20000" contrast="30000"/>
          </a:blip>
          <a:srcRect/>
          <a:stretch>
            <a:fillRect/>
          </a:stretch>
        </p:blipFill>
        <p:spPr bwMode="auto">
          <a:xfrm>
            <a:off x="1000100" y="2714620"/>
            <a:ext cx="7429552" cy="40005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511156"/>
          </a:xfrm>
        </p:spPr>
        <p:txBody>
          <a:bodyPr/>
          <a:lstStyle/>
          <a:p>
            <a:pPr algn="ctr"/>
            <a:r>
              <a:rPr lang="es-MX" sz="3200" b="1" dirty="0" smtClean="0">
                <a:solidFill>
                  <a:srgbClr val="FFFF00"/>
                </a:solidFill>
                <a:latin typeface="Times New Roman" pitchFamily="18" charset="0"/>
                <a:cs typeface="Times New Roman" pitchFamily="18" charset="0"/>
              </a:rPr>
              <a:t>REÓSTATO</a:t>
            </a:r>
            <a:endParaRPr lang="es-MX" sz="32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285720" y="714356"/>
            <a:ext cx="8643998" cy="5929354"/>
          </a:xfrm>
        </p:spPr>
        <p:txBody>
          <a:bodyPr/>
          <a:lstStyle/>
          <a:p>
            <a:pPr algn="just"/>
            <a:r>
              <a:rPr lang="es-MX" sz="2200" dirty="0" smtClean="0">
                <a:solidFill>
                  <a:schemeClr val="tx1"/>
                </a:solidFill>
                <a:latin typeface="Times New Roman" pitchFamily="18" charset="0"/>
                <a:ea typeface="+mn-ea"/>
                <a:cs typeface="Times New Roman" pitchFamily="18" charset="0"/>
              </a:rPr>
              <a:t>Una de las resistencia variables muy utilizado en el laboratorio es el </a:t>
            </a:r>
            <a:r>
              <a:rPr lang="es-MX" sz="2200" b="1" i="1" dirty="0" smtClean="0">
                <a:solidFill>
                  <a:schemeClr val="tx1"/>
                </a:solidFill>
                <a:latin typeface="Times New Roman" pitchFamily="18" charset="0"/>
                <a:ea typeface="+mn-ea"/>
                <a:cs typeface="Times New Roman" pitchFamily="18" charset="0"/>
              </a:rPr>
              <a:t>Reóstato (R</a:t>
            </a:r>
            <a:r>
              <a:rPr lang="es-MX" sz="2200" b="1" i="1" baseline="-25000" dirty="0" smtClean="0">
                <a:solidFill>
                  <a:schemeClr val="tx1"/>
                </a:solidFill>
                <a:latin typeface="Times New Roman" pitchFamily="18" charset="0"/>
                <a:ea typeface="+mn-ea"/>
                <a:cs typeface="Times New Roman" pitchFamily="18" charset="0"/>
              </a:rPr>
              <a:t>h</a:t>
            </a:r>
            <a:r>
              <a:rPr lang="es-MX" sz="2200" b="1" i="1" dirty="0" smtClean="0">
                <a:solidFill>
                  <a:schemeClr val="tx1"/>
                </a:solidFill>
                <a:latin typeface="Times New Roman" pitchFamily="18" charset="0"/>
                <a:ea typeface="+mn-ea"/>
                <a:cs typeface="Times New Roman" pitchFamily="18" charset="0"/>
              </a:rPr>
              <a:t>)</a:t>
            </a:r>
            <a:r>
              <a:rPr lang="es-MX" sz="2200" dirty="0" smtClean="0">
                <a:solidFill>
                  <a:schemeClr val="tx1"/>
                </a:solidFill>
                <a:latin typeface="Times New Roman" pitchFamily="18" charset="0"/>
                <a:ea typeface="+mn-ea"/>
                <a:cs typeface="Times New Roman" pitchFamily="18" charset="0"/>
              </a:rPr>
              <a:t>, el cual tiene un control deslizante, y tres conectores (uno en la parte superior y dos en la parte inferior) como se muestra en la figura cuando el reóstato es conectado con la parte superior a un circuito y la parte inferior al otro extremo del circuito, la resistencia se puede variar  mediante el movimiento del control deslizante, controlando de este modo el flujo de corriente a través del reóstato representada por la línea de color rojo en la fotografía. La figura 6.18b muestra la representación en el lenguaje </a:t>
            </a:r>
            <a:r>
              <a:rPr lang="es-MX" sz="2200" dirty="0" err="1" smtClean="0">
                <a:solidFill>
                  <a:schemeClr val="tx1"/>
                </a:solidFill>
                <a:latin typeface="Times New Roman" pitchFamily="18" charset="0"/>
                <a:ea typeface="+mn-ea"/>
                <a:cs typeface="Times New Roman" pitchFamily="18" charset="0"/>
              </a:rPr>
              <a:t>circuital</a:t>
            </a:r>
            <a:r>
              <a:rPr lang="es-MX" sz="2200" dirty="0" smtClean="0">
                <a:solidFill>
                  <a:schemeClr val="tx1"/>
                </a:solidFill>
                <a:latin typeface="Times New Roman" pitchFamily="18" charset="0"/>
                <a:ea typeface="+mn-ea"/>
                <a:cs typeface="Times New Roman" pitchFamily="18" charset="0"/>
              </a:rPr>
              <a:t> del reóstato.</a:t>
            </a:r>
          </a:p>
          <a:p>
            <a:endParaRPr lang="es-MX" sz="2000" dirty="0">
              <a:latin typeface="Times New Roman" pitchFamily="18" charset="0"/>
              <a:cs typeface="Times New Roman" pitchFamily="18" charset="0"/>
            </a:endParaRPr>
          </a:p>
        </p:txBody>
      </p:sp>
      <p:pic>
        <p:nvPicPr>
          <p:cNvPr id="4" name="3 Imagen" descr="C:\Documents and Settings\Administrador\My Documents\CR05.png"/>
          <p:cNvPicPr/>
          <p:nvPr/>
        </p:nvPicPr>
        <p:blipFill>
          <a:blip r:embed="rId2" cstate="print">
            <a:lum bright="-10000" contrast="30000"/>
          </a:blip>
          <a:srcRect/>
          <a:stretch>
            <a:fillRect/>
          </a:stretch>
        </p:blipFill>
        <p:spPr bwMode="auto">
          <a:xfrm>
            <a:off x="500034" y="3857628"/>
            <a:ext cx="5429288" cy="2786082"/>
          </a:xfrm>
          <a:prstGeom prst="rect">
            <a:avLst/>
          </a:prstGeom>
          <a:noFill/>
          <a:ln w="9525">
            <a:noFill/>
            <a:miter lim="800000"/>
            <a:headEnd/>
            <a:tailEnd/>
          </a:ln>
        </p:spPr>
      </p:pic>
      <p:pic>
        <p:nvPicPr>
          <p:cNvPr id="5" name="4 Imagen" descr="C:\Documents and Settings\Administrador\My Documents\CR04.png"/>
          <p:cNvPicPr/>
          <p:nvPr/>
        </p:nvPicPr>
        <p:blipFill>
          <a:blip r:embed="rId3" cstate="print"/>
          <a:srcRect/>
          <a:stretch>
            <a:fillRect/>
          </a:stretch>
        </p:blipFill>
        <p:spPr bwMode="auto">
          <a:xfrm>
            <a:off x="6215074" y="4429132"/>
            <a:ext cx="2643206" cy="15001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11156"/>
          </a:xfrm>
        </p:spPr>
        <p:txBody>
          <a:bodyPr/>
          <a:lstStyle/>
          <a:p>
            <a:pPr algn="ctr"/>
            <a:r>
              <a:rPr lang="es-MX" sz="3200" b="1" dirty="0" smtClean="0">
                <a:solidFill>
                  <a:srgbClr val="FFFF00"/>
                </a:solidFill>
                <a:latin typeface="Times New Roman" pitchFamily="18" charset="0"/>
                <a:cs typeface="Times New Roman" pitchFamily="18" charset="0"/>
              </a:rPr>
              <a:t>OTROS RESISTORES</a:t>
            </a:r>
            <a:endParaRPr lang="es-MX" sz="32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457200" y="928670"/>
            <a:ext cx="8229600" cy="5643602"/>
          </a:xfrm>
        </p:spPr>
        <p:txBody>
          <a:bodyPr/>
          <a:lstStyle/>
          <a:p>
            <a:pPr algn="just"/>
            <a:r>
              <a:rPr lang="es-MX" sz="2800" dirty="0" smtClean="0">
                <a:solidFill>
                  <a:schemeClr val="tx1"/>
                </a:solidFill>
                <a:latin typeface="Times New Roman" pitchFamily="18" charset="0"/>
                <a:ea typeface="+mn-ea"/>
                <a:cs typeface="Times New Roman" pitchFamily="18" charset="0"/>
              </a:rPr>
              <a:t>Por otro lado existen resistencias variables cuya resistencia varía con la variación de temperatura (termistores) representados en la figura (a) y aquellos que varían con la incidencia de la luz (celda fotoconductora) representada en la figura (b)</a:t>
            </a:r>
          </a:p>
          <a:p>
            <a:endParaRPr lang="es-MX" sz="2000" dirty="0">
              <a:latin typeface="Times New Roman" pitchFamily="18" charset="0"/>
              <a:cs typeface="Times New Roman" pitchFamily="18" charset="0"/>
            </a:endParaRPr>
          </a:p>
        </p:txBody>
      </p:sp>
      <p:pic>
        <p:nvPicPr>
          <p:cNvPr id="4" name="3 Imagen" descr="C:\Documents and Settings\Administrador\My Documents\CR06.png"/>
          <p:cNvPicPr/>
          <p:nvPr/>
        </p:nvPicPr>
        <p:blipFill>
          <a:blip r:embed="rId2" cstate="print">
            <a:lum bright="-10000" contrast="20000"/>
          </a:blip>
          <a:srcRect/>
          <a:stretch>
            <a:fillRect/>
          </a:stretch>
        </p:blipFill>
        <p:spPr bwMode="auto">
          <a:xfrm>
            <a:off x="571472" y="3214686"/>
            <a:ext cx="4214842" cy="3429024"/>
          </a:xfrm>
          <a:prstGeom prst="rect">
            <a:avLst/>
          </a:prstGeom>
          <a:noFill/>
          <a:ln w="9525">
            <a:noFill/>
            <a:miter lim="800000"/>
            <a:headEnd/>
            <a:tailEnd/>
          </a:ln>
        </p:spPr>
      </p:pic>
      <p:pic>
        <p:nvPicPr>
          <p:cNvPr id="5" name="4 Imagen" descr="C:\Documents and Settings\Administrador\My Documents\CR07.png"/>
          <p:cNvPicPr/>
          <p:nvPr/>
        </p:nvPicPr>
        <p:blipFill>
          <a:blip r:embed="rId3" cstate="print">
            <a:lum bright="-10000" contrast="30000"/>
          </a:blip>
          <a:srcRect/>
          <a:stretch>
            <a:fillRect/>
          </a:stretch>
        </p:blipFill>
        <p:spPr bwMode="auto">
          <a:xfrm>
            <a:off x="5072066" y="3500438"/>
            <a:ext cx="3857652" cy="31432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85728"/>
            <a:ext cx="7772400" cy="1143000"/>
          </a:xfrm>
        </p:spPr>
        <p:txBody>
          <a:bodyPr/>
          <a:lstStyle/>
          <a:p>
            <a:pPr algn="ctr"/>
            <a:r>
              <a:rPr lang="es-MX" b="1" dirty="0" smtClean="0">
                <a:solidFill>
                  <a:srgbClr val="FFFF00"/>
                </a:solidFill>
                <a:latin typeface="Times New Roman" pitchFamily="18" charset="0"/>
                <a:cs typeface="Times New Roman" pitchFamily="18" charset="0"/>
              </a:rPr>
              <a:t>GAMMA DE RESISTORES </a:t>
            </a:r>
            <a:endParaRPr lang="es-MX"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endParaRPr lang="es-MX"/>
          </a:p>
        </p:txBody>
      </p:sp>
      <p:sp>
        <p:nvSpPr>
          <p:cNvPr id="4" name="Rectangle 4" descr="27p837"/>
          <p:cNvSpPr>
            <a:spLocks noGrp="1" noChangeAspect="1" noChangeArrowheads="1"/>
          </p:cNvSpPr>
          <p:nvPr/>
        </p:nvSpPr>
        <p:spPr bwMode="auto">
          <a:xfrm>
            <a:off x="85493" y="1500175"/>
            <a:ext cx="8965951" cy="5143535"/>
          </a:xfrm>
          <a:prstGeom prst="rect">
            <a:avLst/>
          </a:prstGeom>
          <a:blipFill dpi="0" rotWithShape="1">
            <a:blip r:embed="rId2" cstate="print"/>
            <a:srcRect/>
            <a:stretch>
              <a:fillRect/>
            </a:stretch>
          </a:blipFill>
          <a:ln w="9525">
            <a:noFill/>
            <a:miter lim="800000"/>
            <a:headEnd/>
            <a:tailEnd/>
          </a:ln>
        </p:spPr>
        <p:txBody>
          <a:bodyPr/>
          <a:lstStyle/>
          <a:p>
            <a:endParaRPr lang="es-MX"/>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428604"/>
            <a:ext cx="7772400" cy="928694"/>
          </a:xfrm>
        </p:spPr>
        <p:txBody>
          <a:bodyPr/>
          <a:lstStyle/>
          <a:p>
            <a:pPr algn="ctr"/>
            <a:r>
              <a:rPr lang="es-MX" sz="3200" b="1" dirty="0" smtClean="0">
                <a:solidFill>
                  <a:srgbClr val="FFFF00"/>
                </a:solidFill>
                <a:latin typeface="Times New Roman" pitchFamily="18" charset="0"/>
                <a:cs typeface="Times New Roman" pitchFamily="18" charset="0"/>
              </a:rPr>
              <a:t>OTRO TIPOS DE RESISTENCIA</a:t>
            </a:r>
            <a:endParaRPr lang="es-MX" sz="32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142844" y="1571612"/>
            <a:ext cx="8858312" cy="3857652"/>
          </a:xfrm>
        </p:spPr>
        <p:txBody>
          <a:bodyPr/>
          <a:lstStyle/>
          <a:p>
            <a:endParaRPr lang="es-MX" dirty="0"/>
          </a:p>
        </p:txBody>
      </p:sp>
      <p:pic>
        <p:nvPicPr>
          <p:cNvPr id="162818" name="Picture 2"/>
          <p:cNvPicPr>
            <a:picLocks noChangeAspect="1" noChangeArrowheads="1"/>
          </p:cNvPicPr>
          <p:nvPr/>
        </p:nvPicPr>
        <p:blipFill>
          <a:blip r:embed="rId2" cstate="print">
            <a:lum bright="-20000" contrast="40000"/>
          </a:blip>
          <a:srcRect/>
          <a:stretch>
            <a:fillRect/>
          </a:stretch>
        </p:blipFill>
        <p:spPr bwMode="auto">
          <a:xfrm>
            <a:off x="142844" y="1571612"/>
            <a:ext cx="8798640" cy="36217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142852"/>
            <a:ext cx="8229600" cy="571504"/>
          </a:xfrm>
        </p:spPr>
        <p:txBody>
          <a:bodyPr/>
          <a:lstStyle/>
          <a:p>
            <a:pPr algn="ctr"/>
            <a:r>
              <a:rPr lang="es-MX" sz="4000" b="1" dirty="0" smtClean="0">
                <a:solidFill>
                  <a:srgbClr val="FFFF00"/>
                </a:solidFill>
                <a:latin typeface="Times New Roman" pitchFamily="18" charset="0"/>
                <a:ea typeface="+mj-ea"/>
                <a:cs typeface="Times New Roman" pitchFamily="18" charset="0"/>
              </a:rPr>
              <a:t>2.1	Flujo de carga en conductores_6</a:t>
            </a:r>
            <a:endParaRPr lang="es-MX" sz="4000" dirty="0">
              <a:latin typeface="Times New Roman" pitchFamily="18" charset="0"/>
              <a:cs typeface="Times New Roman" pitchFamily="18" charset="0"/>
            </a:endParaRPr>
          </a:p>
        </p:txBody>
      </p:sp>
      <p:sp>
        <p:nvSpPr>
          <p:cNvPr id="3" name="2 Marcador de contenido"/>
          <p:cNvSpPr>
            <a:spLocks noGrp="1"/>
          </p:cNvSpPr>
          <p:nvPr>
            <p:ph idx="1"/>
          </p:nvPr>
        </p:nvSpPr>
        <p:spPr>
          <a:xfrm>
            <a:off x="372978" y="785794"/>
            <a:ext cx="8628177" cy="5786478"/>
          </a:xfrm>
        </p:spPr>
        <p:txBody>
          <a:bodyPr/>
          <a:lstStyle/>
          <a:p>
            <a:pPr algn="just">
              <a:buFont typeface="Wingdings" pitchFamily="2" charset="2"/>
              <a:buChar char="Ø"/>
            </a:pPr>
            <a:r>
              <a:rPr lang="es-MX" sz="2800" dirty="0" smtClean="0">
                <a:solidFill>
                  <a:schemeClr val="tx1"/>
                </a:solidFill>
                <a:latin typeface="Times New Roman" pitchFamily="18" charset="0"/>
                <a:ea typeface="+mn-ea"/>
                <a:cs typeface="Times New Roman" pitchFamily="18" charset="0"/>
              </a:rPr>
              <a:t>En general el flujo de carga a través de un material conductor no es constante en el tiempo; pero cuando lo es (en dirección y sentido), decimos que se ha establecido una </a:t>
            </a:r>
            <a:r>
              <a:rPr lang="es-MX" sz="2800" b="1" i="1" dirty="0" smtClean="0">
                <a:solidFill>
                  <a:srgbClr val="00FF00"/>
                </a:solidFill>
                <a:latin typeface="Times New Roman" pitchFamily="18" charset="0"/>
                <a:ea typeface="+mn-ea"/>
                <a:cs typeface="Times New Roman" pitchFamily="18" charset="0"/>
              </a:rPr>
              <a:t>corriente contínua </a:t>
            </a:r>
            <a:r>
              <a:rPr lang="es-MX" sz="2800" dirty="0" smtClean="0">
                <a:solidFill>
                  <a:schemeClr val="tx1"/>
                </a:solidFill>
                <a:latin typeface="Times New Roman" pitchFamily="18" charset="0"/>
                <a:ea typeface="+mn-ea"/>
                <a:cs typeface="Times New Roman" pitchFamily="18" charset="0"/>
              </a:rPr>
              <a:t>(CC) o también </a:t>
            </a:r>
            <a:r>
              <a:rPr lang="es-MX" sz="2800" b="1" i="1" dirty="0" smtClean="0">
                <a:solidFill>
                  <a:srgbClr val="00FF00"/>
                </a:solidFill>
                <a:latin typeface="Times New Roman" pitchFamily="18" charset="0"/>
                <a:ea typeface="+mn-ea"/>
                <a:cs typeface="Times New Roman" pitchFamily="18" charset="0"/>
              </a:rPr>
              <a:t>corriente directa</a:t>
            </a:r>
            <a:r>
              <a:rPr lang="es-MX" sz="2800" dirty="0" smtClean="0">
                <a:solidFill>
                  <a:srgbClr val="00FF00"/>
                </a:solidFill>
                <a:latin typeface="Times New Roman" pitchFamily="18" charset="0"/>
                <a:ea typeface="+mn-ea"/>
                <a:cs typeface="Times New Roman" pitchFamily="18" charset="0"/>
              </a:rPr>
              <a:t> </a:t>
            </a:r>
            <a:r>
              <a:rPr lang="es-MX" sz="2800" dirty="0" smtClean="0">
                <a:solidFill>
                  <a:schemeClr val="tx1"/>
                </a:solidFill>
                <a:latin typeface="Times New Roman" pitchFamily="18" charset="0"/>
                <a:ea typeface="+mn-ea"/>
                <a:cs typeface="Times New Roman" pitchFamily="18" charset="0"/>
              </a:rPr>
              <a:t>(</a:t>
            </a:r>
            <a:r>
              <a:rPr lang="es-MX" sz="2800" dirty="0" smtClean="0">
                <a:latin typeface="Times New Roman" pitchFamily="18" charset="0"/>
                <a:cs typeface="Times New Roman" pitchFamily="18" charset="0"/>
              </a:rPr>
              <a:t>DC</a:t>
            </a:r>
            <a:r>
              <a:rPr lang="es-MX" sz="2800" dirty="0" smtClean="0">
                <a:solidFill>
                  <a:schemeClr val="tx1"/>
                </a:solidFill>
                <a:latin typeface="Times New Roman" pitchFamily="18" charset="0"/>
                <a:ea typeface="+mn-ea"/>
                <a:cs typeface="Times New Roman" pitchFamily="18" charset="0"/>
              </a:rPr>
              <a:t>) véase la figura (a).</a:t>
            </a:r>
          </a:p>
          <a:p>
            <a:pPr algn="just">
              <a:buFont typeface="Wingdings" pitchFamily="2" charset="2"/>
              <a:buChar char="Ø"/>
            </a:pPr>
            <a:r>
              <a:rPr lang="es-MX" dirty="0" smtClean="0">
                <a:solidFill>
                  <a:schemeClr val="tx1"/>
                </a:solidFill>
                <a:latin typeface="Times New Roman" pitchFamily="18" charset="0"/>
                <a:ea typeface="+mn-ea"/>
                <a:cs typeface="Times New Roman" pitchFamily="18" charset="0"/>
              </a:rPr>
              <a:t>En caso contrario se habla de una corriente alterna (</a:t>
            </a:r>
            <a:r>
              <a:rPr lang="es-MX" dirty="0" smtClean="0">
                <a:latin typeface="Times New Roman" pitchFamily="18" charset="0"/>
                <a:cs typeface="Times New Roman" pitchFamily="18" charset="0"/>
              </a:rPr>
              <a:t>AC</a:t>
            </a:r>
            <a:r>
              <a:rPr lang="es-MX" dirty="0" smtClean="0">
                <a:solidFill>
                  <a:schemeClr val="tx1"/>
                </a:solidFill>
                <a:latin typeface="Times New Roman" pitchFamily="18" charset="0"/>
                <a:ea typeface="+mn-ea"/>
                <a:cs typeface="Times New Roman" pitchFamily="18" charset="0"/>
              </a:rPr>
              <a:t>), véase la figura (b)</a:t>
            </a:r>
          </a:p>
          <a:p>
            <a:endParaRPr lang="es-MX" dirty="0">
              <a:latin typeface="Times New Roman" pitchFamily="18" charset="0"/>
              <a:cs typeface="Times New Roman" pitchFamily="18" charset="0"/>
            </a:endParaRPr>
          </a:p>
        </p:txBody>
      </p:sp>
      <p:pic>
        <p:nvPicPr>
          <p:cNvPr id="6" name="Picture 3" descr="FG25_019"/>
          <p:cNvPicPr>
            <a:picLocks noChangeAspect="1" noChangeArrowheads="1"/>
          </p:cNvPicPr>
          <p:nvPr/>
        </p:nvPicPr>
        <p:blipFill>
          <a:blip r:embed="rId4" cstate="print">
            <a:lum bright="-20000" contrast="40000"/>
          </a:blip>
          <a:srcRect l="18687" r="20269" b="54178"/>
          <a:stretch>
            <a:fillRect/>
          </a:stretch>
        </p:blipFill>
        <p:spPr bwMode="auto">
          <a:xfrm>
            <a:off x="251520" y="4290693"/>
            <a:ext cx="4224781" cy="2378668"/>
          </a:xfrm>
          <a:prstGeom prst="rect">
            <a:avLst/>
          </a:prstGeom>
          <a:noFill/>
        </p:spPr>
      </p:pic>
      <p:pic>
        <p:nvPicPr>
          <p:cNvPr id="7" name="Picture 3" descr="FG25_019"/>
          <p:cNvPicPr>
            <a:picLocks noChangeAspect="1" noChangeArrowheads="1"/>
          </p:cNvPicPr>
          <p:nvPr/>
        </p:nvPicPr>
        <p:blipFill>
          <a:blip r:embed="rId4" cstate="print">
            <a:lum bright="-20000" contrast="40000"/>
          </a:blip>
          <a:srcRect l="18687" t="48166" r="20269" b="346"/>
          <a:stretch>
            <a:fillRect/>
          </a:stretch>
        </p:blipFill>
        <p:spPr bwMode="auto">
          <a:xfrm>
            <a:off x="5004048" y="4088415"/>
            <a:ext cx="4139952" cy="2619153"/>
          </a:xfrm>
          <a:prstGeom prst="rect">
            <a:avLst/>
          </a:prstGeom>
          <a:noFill/>
        </p:spPr>
      </p:pic>
    </p:spTree>
  </p:cSld>
  <p:clrMapOvr>
    <a:masterClrMapping/>
  </p:clrMapOvr>
  <p:transition>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1071570"/>
          </a:xfrm>
        </p:spPr>
        <p:txBody>
          <a:bodyPr/>
          <a:lstStyle/>
          <a:p>
            <a:pPr lvl="0" algn="ctr"/>
            <a:r>
              <a:rPr lang="es-MX" sz="2800" b="1" dirty="0" smtClean="0">
                <a:solidFill>
                  <a:srgbClr val="FFFF00"/>
                </a:solidFill>
                <a:latin typeface="Times New Roman" pitchFamily="18" charset="0"/>
                <a:cs typeface="Times New Roman" pitchFamily="18" charset="0"/>
              </a:rPr>
              <a:t/>
            </a:r>
            <a:br>
              <a:rPr lang="es-MX" sz="2800" b="1" dirty="0" smtClean="0">
                <a:solidFill>
                  <a:srgbClr val="FFFF00"/>
                </a:solidFill>
                <a:latin typeface="Times New Roman" pitchFamily="18" charset="0"/>
                <a:cs typeface="Times New Roman" pitchFamily="18" charset="0"/>
              </a:rPr>
            </a:br>
            <a:r>
              <a:rPr lang="es-MX" sz="3200" b="1" dirty="0" smtClean="0">
                <a:solidFill>
                  <a:srgbClr val="FFFF00"/>
                </a:solidFill>
                <a:latin typeface="Times New Roman" pitchFamily="18" charset="0"/>
                <a:cs typeface="Times New Roman" pitchFamily="18" charset="0"/>
              </a:rPr>
              <a:t/>
            </a:r>
            <a:br>
              <a:rPr lang="es-MX" sz="3200" b="1" dirty="0" smtClean="0">
                <a:solidFill>
                  <a:srgbClr val="FFFF00"/>
                </a:solidFill>
                <a:latin typeface="Times New Roman" pitchFamily="18" charset="0"/>
                <a:cs typeface="Times New Roman" pitchFamily="18" charset="0"/>
              </a:rPr>
            </a:br>
            <a:r>
              <a:rPr lang="es-MX" sz="3200" b="1" dirty="0" smtClean="0">
                <a:solidFill>
                  <a:srgbClr val="FFFF00"/>
                </a:solidFill>
                <a:latin typeface="Times New Roman" pitchFamily="18" charset="0"/>
                <a:cs typeface="Times New Roman" pitchFamily="18" charset="0"/>
              </a:rPr>
              <a:t>VIX.		ENERGÍA Y POTENCIA EN CIRCUITOS ELECTRICOS.</a:t>
            </a:r>
            <a:r>
              <a:rPr lang="es-MX" dirty="0" smtClean="0">
                <a:latin typeface="Times New Roman" pitchFamily="18" charset="0"/>
                <a:cs typeface="Times New Roman" pitchFamily="18" charset="0"/>
              </a:rPr>
              <a:t/>
            </a:r>
            <a:br>
              <a:rPr lang="es-MX" dirty="0" smtClean="0">
                <a:latin typeface="Times New Roman" pitchFamily="18" charset="0"/>
                <a:cs typeface="Times New Roman" pitchFamily="18" charset="0"/>
              </a:rPr>
            </a:b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357158" y="1214422"/>
            <a:ext cx="8329642" cy="5357850"/>
          </a:xfrm>
        </p:spPr>
        <p:txBody>
          <a:bodyPr/>
          <a:lstStyle/>
          <a:p>
            <a:pPr algn="just"/>
            <a:r>
              <a:rPr lang="es-MX" sz="2400" dirty="0" smtClean="0">
                <a:latin typeface="Times New Roman" pitchFamily="18" charset="0"/>
                <a:cs typeface="Times New Roman" pitchFamily="18" charset="0"/>
              </a:rPr>
              <a:t>Para determinar la energía transformada, consideremos una porción de alambre en forma de cilindro circular recto de longitud  y sección transversal </a:t>
            </a:r>
            <a:r>
              <a:rPr lang="es-MX" sz="2400" i="1" dirty="0" smtClean="0">
                <a:solidFill>
                  <a:srgbClr val="00FF00"/>
                </a:solidFill>
                <a:latin typeface="Times New Roman" pitchFamily="18" charset="0"/>
                <a:cs typeface="Times New Roman" pitchFamily="18" charset="0"/>
              </a:rPr>
              <a:t>A</a:t>
            </a:r>
            <a:r>
              <a:rPr lang="es-MX" sz="2400" dirty="0" smtClean="0">
                <a:latin typeface="Times New Roman" pitchFamily="18" charset="0"/>
                <a:cs typeface="Times New Roman" pitchFamily="18" charset="0"/>
              </a:rPr>
              <a:t>, como se muestra en la figura. En el tiempo </a:t>
            </a:r>
            <a:r>
              <a:rPr lang="el-GR" sz="2400" dirty="0" smtClean="0">
                <a:solidFill>
                  <a:srgbClr val="00FF00"/>
                </a:solidFill>
                <a:latin typeface="Times New Roman" pitchFamily="18" charset="0"/>
                <a:cs typeface="Times New Roman" pitchFamily="18" charset="0"/>
              </a:rPr>
              <a:t>Δ</a:t>
            </a:r>
            <a:r>
              <a:rPr lang="es-MX" sz="2400" dirty="0" smtClean="0">
                <a:solidFill>
                  <a:srgbClr val="00FF00"/>
                </a:solidFill>
                <a:latin typeface="Times New Roman" pitchFamily="18" charset="0"/>
                <a:cs typeface="Times New Roman" pitchFamily="18" charset="0"/>
              </a:rPr>
              <a:t>t</a:t>
            </a:r>
            <a:r>
              <a:rPr lang="es-MX" sz="2400" dirty="0" smtClean="0">
                <a:latin typeface="Times New Roman" pitchFamily="18" charset="0"/>
                <a:cs typeface="Times New Roman" pitchFamily="18" charset="0"/>
              </a:rPr>
              <a:t>, una carga </a:t>
            </a:r>
            <a:r>
              <a:rPr lang="el-GR" sz="2400" dirty="0" smtClean="0">
                <a:solidFill>
                  <a:srgbClr val="00FF00"/>
                </a:solidFill>
                <a:latin typeface="Times New Roman" pitchFamily="18" charset="0"/>
                <a:cs typeface="Times New Roman" pitchFamily="18" charset="0"/>
              </a:rPr>
              <a:t>Δ</a:t>
            </a:r>
            <a:r>
              <a:rPr lang="es-MX" sz="2400" dirty="0" smtClean="0">
                <a:solidFill>
                  <a:srgbClr val="00FF00"/>
                </a:solidFill>
                <a:latin typeface="Times New Roman" pitchFamily="18" charset="0"/>
                <a:cs typeface="Times New Roman" pitchFamily="18" charset="0"/>
              </a:rPr>
              <a:t>q </a:t>
            </a:r>
            <a:r>
              <a:rPr lang="es-MX" sz="2400" dirty="0" smtClean="0">
                <a:latin typeface="Times New Roman" pitchFamily="18" charset="0"/>
                <a:cs typeface="Times New Roman" pitchFamily="18" charset="0"/>
              </a:rPr>
              <a:t>entra por el punto </a:t>
            </a:r>
            <a:r>
              <a:rPr lang="es-MX" sz="2400" i="1" dirty="0" smtClean="0">
                <a:solidFill>
                  <a:srgbClr val="00FF00"/>
                </a:solidFill>
                <a:latin typeface="Times New Roman" pitchFamily="18" charset="0"/>
                <a:cs typeface="Times New Roman" pitchFamily="18" charset="0"/>
              </a:rPr>
              <a:t>a</a:t>
            </a:r>
            <a:r>
              <a:rPr lang="es-MX" sz="2400" dirty="0" smtClean="0">
                <a:latin typeface="Times New Roman" pitchFamily="18" charset="0"/>
                <a:cs typeface="Times New Roman" pitchFamily="18" charset="0"/>
              </a:rPr>
              <a:t> el cual se encuentra a un potencial </a:t>
            </a:r>
            <a:r>
              <a:rPr lang="es-MX" sz="2400" i="1" dirty="0" smtClean="0">
                <a:solidFill>
                  <a:srgbClr val="00FF00"/>
                </a:solidFill>
                <a:latin typeface="Times New Roman" pitchFamily="18" charset="0"/>
                <a:cs typeface="Times New Roman" pitchFamily="18" charset="0"/>
              </a:rPr>
              <a:t>V</a:t>
            </a:r>
            <a:r>
              <a:rPr lang="es-MX" sz="2400" i="1" baseline="-25000" dirty="0" smtClean="0">
                <a:solidFill>
                  <a:srgbClr val="00FF00"/>
                </a:solidFill>
                <a:latin typeface="Times New Roman" pitchFamily="18" charset="0"/>
                <a:cs typeface="Times New Roman" pitchFamily="18" charset="0"/>
              </a:rPr>
              <a:t>a</a:t>
            </a:r>
            <a:r>
              <a:rPr lang="es-MX" sz="2400" dirty="0" smtClean="0">
                <a:latin typeface="Times New Roman" pitchFamily="18" charset="0"/>
                <a:cs typeface="Times New Roman" pitchFamily="18" charset="0"/>
              </a:rPr>
              <a:t> y una cantidad de carga igual sale por el punto </a:t>
            </a:r>
            <a:r>
              <a:rPr lang="es-MX" sz="2400" i="1" dirty="0" smtClean="0">
                <a:solidFill>
                  <a:srgbClr val="00FF00"/>
                </a:solidFill>
                <a:latin typeface="Times New Roman" pitchFamily="18" charset="0"/>
                <a:cs typeface="Times New Roman" pitchFamily="18" charset="0"/>
              </a:rPr>
              <a:t>b</a:t>
            </a:r>
            <a:r>
              <a:rPr lang="es-MX" sz="2400" dirty="0" smtClean="0">
                <a:latin typeface="Times New Roman" pitchFamily="18" charset="0"/>
                <a:cs typeface="Times New Roman" pitchFamily="18" charset="0"/>
              </a:rPr>
              <a:t> el cual se mantiene a un potencial </a:t>
            </a:r>
            <a:r>
              <a:rPr lang="es-MX" sz="2400" i="1" dirty="0" err="1" smtClean="0">
                <a:solidFill>
                  <a:srgbClr val="00FF00"/>
                </a:solidFill>
                <a:latin typeface="Times New Roman" pitchFamily="18" charset="0"/>
                <a:cs typeface="Times New Roman" pitchFamily="18" charset="0"/>
              </a:rPr>
              <a:t>V</a:t>
            </a:r>
            <a:r>
              <a:rPr lang="es-MX" sz="2400" i="1" baseline="-25000" dirty="0" err="1" smtClean="0">
                <a:solidFill>
                  <a:srgbClr val="00FF00"/>
                </a:solidFill>
                <a:latin typeface="Times New Roman" pitchFamily="18" charset="0"/>
                <a:cs typeface="Times New Roman" pitchFamily="18" charset="0"/>
              </a:rPr>
              <a:t>b</a:t>
            </a:r>
            <a:r>
              <a:rPr lang="es-MX" sz="2400" dirty="0" err="1" smtClean="0">
                <a:latin typeface="Times New Roman" pitchFamily="18" charset="0"/>
                <a:cs typeface="Times New Roman" pitchFamily="18" charset="0"/>
              </a:rPr>
              <a:t>.</a:t>
            </a:r>
            <a:r>
              <a:rPr lang="es-MX" sz="2400" dirty="0" smtClean="0">
                <a:latin typeface="Times New Roman" pitchFamily="18" charset="0"/>
                <a:cs typeface="Times New Roman" pitchFamily="18" charset="0"/>
              </a:rPr>
              <a:t> Es decir, la carga  al pasar de un punto de mayor potencial </a:t>
            </a:r>
            <a:r>
              <a:rPr lang="es-MX" sz="2400" i="1" dirty="0" smtClean="0">
                <a:solidFill>
                  <a:srgbClr val="00FF00"/>
                </a:solidFill>
                <a:latin typeface="Times New Roman" pitchFamily="18" charset="0"/>
                <a:cs typeface="Times New Roman" pitchFamily="18" charset="0"/>
              </a:rPr>
              <a:t>a</a:t>
            </a:r>
            <a:r>
              <a:rPr lang="es-MX" sz="2400" dirty="0" smtClean="0">
                <a:latin typeface="Times New Roman" pitchFamily="18" charset="0"/>
                <a:cs typeface="Times New Roman" pitchFamily="18" charset="0"/>
              </a:rPr>
              <a:t> </a:t>
            </a:r>
            <a:r>
              <a:rPr lang="es-MX" sz="2400" dirty="0" err="1" smtClean="0">
                <a:latin typeface="Times New Roman" pitchFamily="18" charset="0"/>
                <a:cs typeface="Times New Roman" pitchFamily="18" charset="0"/>
              </a:rPr>
              <a:t>a</a:t>
            </a:r>
            <a:r>
              <a:rPr lang="es-MX" sz="2400" dirty="0" smtClean="0">
                <a:latin typeface="Times New Roman" pitchFamily="18" charset="0"/>
                <a:cs typeface="Times New Roman" pitchFamily="18" charset="0"/>
              </a:rPr>
              <a:t> otro de menor potencial </a:t>
            </a:r>
            <a:r>
              <a:rPr lang="es-MX" sz="2400" i="1" dirty="0" smtClean="0">
                <a:solidFill>
                  <a:srgbClr val="00FF00"/>
                </a:solidFill>
                <a:latin typeface="Times New Roman" pitchFamily="18" charset="0"/>
                <a:cs typeface="Times New Roman" pitchFamily="18" charset="0"/>
              </a:rPr>
              <a:t>b</a:t>
            </a:r>
            <a:r>
              <a:rPr lang="es-MX" sz="2400" dirty="0" smtClean="0">
                <a:latin typeface="Times New Roman" pitchFamily="18" charset="0"/>
                <a:cs typeface="Times New Roman" pitchFamily="18" charset="0"/>
              </a:rPr>
              <a:t>, experimenta una pérdida de energía potencial dada por</a:t>
            </a:r>
          </a:p>
          <a:p>
            <a:pPr>
              <a:buNone/>
            </a:pPr>
            <a:endParaRPr lang="es-MX" dirty="0">
              <a:latin typeface="Times New Roman" pitchFamily="18" charset="0"/>
              <a:cs typeface="Times New Roman" pitchFamily="18" charset="0"/>
            </a:endParaRPr>
          </a:p>
        </p:txBody>
      </p:sp>
      <p:pic>
        <p:nvPicPr>
          <p:cNvPr id="4" name="3 Imagen" descr="C:\Documents and Settings\Administrador\My Documents\CR 08.png"/>
          <p:cNvPicPr/>
          <p:nvPr/>
        </p:nvPicPr>
        <p:blipFill>
          <a:blip r:embed="rId3" cstate="print">
            <a:lum bright="-20000" contrast="40000"/>
          </a:blip>
          <a:srcRect/>
          <a:stretch>
            <a:fillRect/>
          </a:stretch>
        </p:blipFill>
        <p:spPr bwMode="auto">
          <a:xfrm>
            <a:off x="800823" y="4570505"/>
            <a:ext cx="3786214" cy="2143116"/>
          </a:xfrm>
          <a:prstGeom prst="rect">
            <a:avLst/>
          </a:prstGeom>
          <a:noFill/>
          <a:ln w="9525">
            <a:noFill/>
            <a:miter lim="800000"/>
            <a:headEnd/>
            <a:tailEnd/>
          </a:ln>
        </p:spPr>
      </p:pic>
      <p:sp>
        <p:nvSpPr>
          <p:cNvPr id="293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293889" name="Object 1"/>
          <p:cNvGraphicFramePr>
            <a:graphicFrameLocks noChangeAspect="1"/>
          </p:cNvGraphicFramePr>
          <p:nvPr/>
        </p:nvGraphicFramePr>
        <p:xfrm>
          <a:off x="5177531" y="4750636"/>
          <a:ext cx="3425383" cy="1590006"/>
        </p:xfrm>
        <a:graphic>
          <a:graphicData uri="http://schemas.openxmlformats.org/presentationml/2006/ole">
            <p:oleObj spid="_x0000_s706562" name="Equation" r:id="rId4" imgW="1104840" imgH="457200" progId="Equation.DSMT4">
              <p:embed/>
            </p:oleObj>
          </a:graphicData>
        </a:graphic>
      </p:graphicFrame>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42852"/>
            <a:ext cx="8572560" cy="857256"/>
          </a:xfrm>
        </p:spPr>
        <p:txBody>
          <a:bodyPr/>
          <a:lstStyle/>
          <a:p>
            <a:pPr algn="ctr"/>
            <a:r>
              <a:rPr lang="es-MX" sz="3600" b="1" dirty="0" smtClean="0">
                <a:solidFill>
                  <a:srgbClr val="FFFF00"/>
                </a:solidFill>
                <a:latin typeface="Times New Roman" pitchFamily="18" charset="0"/>
                <a:cs typeface="Times New Roman" pitchFamily="18" charset="0"/>
              </a:rPr>
              <a:t>VIX.	ENERGÍA Y POTENCIA EN CIRCUITOS_2</a:t>
            </a:r>
            <a:endParaRPr lang="es-MX" sz="3600"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409074" y="962526"/>
            <a:ext cx="8518358" cy="5895474"/>
          </a:xfrm>
        </p:spPr>
        <p:txBody>
          <a:bodyPr/>
          <a:lstStyle/>
          <a:p>
            <a:pPr algn="just"/>
            <a:r>
              <a:rPr lang="es-MX" sz="2400" dirty="0" smtClean="0">
                <a:latin typeface="Times New Roman" pitchFamily="18" charset="0"/>
                <a:cs typeface="Times New Roman" pitchFamily="18" charset="0"/>
              </a:rPr>
              <a:t>En donde, </a:t>
            </a:r>
            <a:r>
              <a:rPr lang="es-MX" sz="2400" i="1" dirty="0" smtClean="0">
                <a:solidFill>
                  <a:srgbClr val="00FF00"/>
                </a:solidFill>
                <a:latin typeface="Times New Roman" pitchFamily="18" charset="0"/>
                <a:cs typeface="Times New Roman" pitchFamily="18" charset="0"/>
              </a:rPr>
              <a:t>V</a:t>
            </a:r>
            <a:r>
              <a:rPr lang="es-MX" sz="2400" i="1" baseline="-25000" dirty="0" smtClean="0">
                <a:solidFill>
                  <a:srgbClr val="00FF00"/>
                </a:solidFill>
                <a:latin typeface="Times New Roman" pitchFamily="18" charset="0"/>
                <a:cs typeface="Times New Roman" pitchFamily="18" charset="0"/>
              </a:rPr>
              <a:t>a</a:t>
            </a:r>
            <a:r>
              <a:rPr lang="es-MX" sz="2400" i="1" dirty="0" smtClean="0">
                <a:solidFill>
                  <a:srgbClr val="00FF00"/>
                </a:solidFill>
                <a:latin typeface="Times New Roman" pitchFamily="18" charset="0"/>
                <a:cs typeface="Times New Roman" pitchFamily="18" charset="0"/>
              </a:rPr>
              <a:t> - </a:t>
            </a:r>
            <a:r>
              <a:rPr lang="es-MX" sz="2400" i="1" dirty="0" err="1" smtClean="0">
                <a:solidFill>
                  <a:srgbClr val="00FF00"/>
                </a:solidFill>
                <a:latin typeface="Times New Roman" pitchFamily="18" charset="0"/>
                <a:cs typeface="Times New Roman" pitchFamily="18" charset="0"/>
              </a:rPr>
              <a:t>V</a:t>
            </a:r>
            <a:r>
              <a:rPr lang="es-MX" sz="2400" i="1" baseline="-25000" dirty="0" err="1" smtClean="0">
                <a:solidFill>
                  <a:srgbClr val="00FF00"/>
                </a:solidFill>
                <a:latin typeface="Times New Roman" pitchFamily="18" charset="0"/>
                <a:cs typeface="Times New Roman" pitchFamily="18" charset="0"/>
              </a:rPr>
              <a:t>b</a:t>
            </a:r>
            <a:r>
              <a:rPr lang="es-MX" sz="2400" i="1" dirty="0" smtClean="0">
                <a:solidFill>
                  <a:srgbClr val="00FF00"/>
                </a:solidFill>
                <a:latin typeface="Times New Roman" pitchFamily="18" charset="0"/>
                <a:cs typeface="Times New Roman" pitchFamily="18" charset="0"/>
              </a:rPr>
              <a:t>, </a:t>
            </a:r>
            <a:r>
              <a:rPr lang="es-MX" sz="2400" dirty="0" smtClean="0">
                <a:latin typeface="Times New Roman" pitchFamily="18" charset="0"/>
                <a:cs typeface="Times New Roman" pitchFamily="18" charset="0"/>
              </a:rPr>
              <a:t>es la </a:t>
            </a:r>
            <a:r>
              <a:rPr lang="es-MX" sz="2400" i="1" dirty="0" smtClean="0">
                <a:latin typeface="Times New Roman" pitchFamily="18" charset="0"/>
                <a:cs typeface="Times New Roman" pitchFamily="18" charset="0"/>
              </a:rPr>
              <a:t>disminución o caída de potencial</a:t>
            </a:r>
            <a:r>
              <a:rPr lang="es-MX" sz="2400" dirty="0" smtClean="0">
                <a:latin typeface="Times New Roman" pitchFamily="18" charset="0"/>
                <a:cs typeface="Times New Roman" pitchFamily="18" charset="0"/>
              </a:rPr>
              <a:t> a través del segmento de conductor. La energía perdida será </a:t>
            </a:r>
          </a:p>
          <a:p>
            <a:endParaRPr lang="es-MX" sz="2400" dirty="0" smtClean="0">
              <a:latin typeface="Times New Roman" pitchFamily="18" charset="0"/>
              <a:cs typeface="Times New Roman" pitchFamily="18" charset="0"/>
            </a:endParaRPr>
          </a:p>
          <a:p>
            <a:pPr algn="just"/>
            <a:r>
              <a:rPr lang="es-MX" sz="2400" dirty="0" smtClean="0">
                <a:latin typeface="Times New Roman" pitchFamily="18" charset="0"/>
                <a:cs typeface="Times New Roman" pitchFamily="18" charset="0"/>
              </a:rPr>
              <a:t>Dividiendo la ecuación anterior entre el tiempo </a:t>
            </a:r>
            <a:r>
              <a:rPr lang="es-MX" sz="2400" dirty="0" err="1" smtClean="0">
                <a:solidFill>
                  <a:srgbClr val="00FF00"/>
                </a:solidFill>
                <a:latin typeface="Times New Roman" pitchFamily="18" charset="0"/>
                <a:cs typeface="Times New Roman" pitchFamily="18" charset="0"/>
              </a:rPr>
              <a:t>Δ</a:t>
            </a:r>
            <a:r>
              <a:rPr lang="es-MX" sz="2400" i="1" dirty="0" err="1" smtClean="0">
                <a:solidFill>
                  <a:srgbClr val="00FF00"/>
                </a:solidFill>
                <a:latin typeface="Times New Roman" pitchFamily="18" charset="0"/>
                <a:cs typeface="Times New Roman" pitchFamily="18" charset="0"/>
              </a:rPr>
              <a:t>t</a:t>
            </a:r>
            <a:r>
              <a:rPr lang="es-MX" sz="2400" dirty="0" smtClean="0">
                <a:latin typeface="Times New Roman" pitchFamily="18" charset="0"/>
                <a:cs typeface="Times New Roman" pitchFamily="18" charset="0"/>
              </a:rPr>
              <a:t>, se obtiene la pérdida de energía por unidad de tiempo, la misma que se expresa como</a:t>
            </a:r>
          </a:p>
          <a:p>
            <a:pPr algn="just"/>
            <a:endParaRPr lang="es-MX" sz="2400" dirty="0" smtClean="0">
              <a:latin typeface="Times New Roman" pitchFamily="18" charset="0"/>
              <a:cs typeface="Times New Roman" pitchFamily="18" charset="0"/>
            </a:endParaRPr>
          </a:p>
          <a:p>
            <a:pPr algn="just"/>
            <a:r>
              <a:rPr lang="es-MX" sz="2400" dirty="0" smtClean="0">
                <a:latin typeface="Times New Roman" pitchFamily="18" charset="0"/>
                <a:cs typeface="Times New Roman" pitchFamily="18" charset="0"/>
              </a:rPr>
              <a:t>Pero la carga por unidad de tiempo es la intensidad de corriente, y la energía por unidad de tiempo es la potencia eléctrica disipada </a:t>
            </a:r>
            <a:r>
              <a:rPr lang="es-MX" sz="2400" i="1" dirty="0" smtClean="0">
                <a:latin typeface="Times New Roman" pitchFamily="18" charset="0"/>
                <a:cs typeface="Times New Roman" pitchFamily="18" charset="0"/>
              </a:rPr>
              <a:t>P</a:t>
            </a:r>
            <a:r>
              <a:rPr lang="es-MX" sz="2400" dirty="0" smtClean="0">
                <a:latin typeface="Times New Roman" pitchFamily="18" charset="0"/>
                <a:cs typeface="Times New Roman" pitchFamily="18" charset="0"/>
              </a:rPr>
              <a:t> en el segmento de conductor. Es decir,</a:t>
            </a:r>
          </a:p>
          <a:p>
            <a:pPr algn="just"/>
            <a:endParaRPr lang="es-MX" sz="2000" dirty="0" smtClean="0">
              <a:latin typeface="Times New Roman" pitchFamily="18" charset="0"/>
              <a:cs typeface="Times New Roman" pitchFamily="18" charset="0"/>
            </a:endParaRPr>
          </a:p>
          <a:p>
            <a:endParaRPr lang="es-MX" sz="2000" dirty="0" smtClean="0">
              <a:latin typeface="Times New Roman" pitchFamily="18" charset="0"/>
              <a:cs typeface="Times New Roman" pitchFamily="18" charset="0"/>
            </a:endParaRPr>
          </a:p>
          <a:p>
            <a:endParaRPr lang="es-MX" sz="2000" dirty="0">
              <a:latin typeface="Times New Roman" pitchFamily="18" charset="0"/>
              <a:cs typeface="Times New Roman" pitchFamily="18" charset="0"/>
            </a:endParaRPr>
          </a:p>
        </p:txBody>
      </p:sp>
      <p:sp>
        <p:nvSpPr>
          <p:cNvPr id="302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02081" name="Object 1"/>
          <p:cNvGraphicFramePr>
            <a:graphicFrameLocks noChangeAspect="1"/>
          </p:cNvGraphicFramePr>
          <p:nvPr/>
        </p:nvGraphicFramePr>
        <p:xfrm>
          <a:off x="2681523" y="1806983"/>
          <a:ext cx="3304008" cy="714380"/>
        </p:xfrm>
        <a:graphic>
          <a:graphicData uri="http://schemas.openxmlformats.org/presentationml/2006/ole">
            <p:oleObj spid="_x0000_s707586" name="Equation" r:id="rId3" imgW="1054080" imgH="228600" progId="Equation.DSMT4">
              <p:embed/>
            </p:oleObj>
          </a:graphicData>
        </a:graphic>
      </p:graphicFrame>
      <p:sp>
        <p:nvSpPr>
          <p:cNvPr id="3020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02083" name="Object 3"/>
          <p:cNvGraphicFramePr>
            <a:graphicFrameLocks noChangeAspect="1"/>
          </p:cNvGraphicFramePr>
          <p:nvPr/>
        </p:nvGraphicFramePr>
        <p:xfrm>
          <a:off x="2939516" y="3320172"/>
          <a:ext cx="3218324" cy="1152128"/>
        </p:xfrm>
        <a:graphic>
          <a:graphicData uri="http://schemas.openxmlformats.org/presentationml/2006/ole">
            <p:oleObj spid="_x0000_s707587" name="Equation" r:id="rId4" imgW="1091880" imgH="393480" progId="Equation.DSMT4">
              <p:embed/>
            </p:oleObj>
          </a:graphicData>
        </a:graphic>
      </p:graphicFrame>
      <p:sp>
        <p:nvSpPr>
          <p:cNvPr id="3020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02085" name="Object 5"/>
          <p:cNvGraphicFramePr>
            <a:graphicFrameLocks noChangeAspect="1"/>
          </p:cNvGraphicFramePr>
          <p:nvPr/>
        </p:nvGraphicFramePr>
        <p:xfrm>
          <a:off x="3204149" y="5651852"/>
          <a:ext cx="3738071" cy="1075335"/>
        </p:xfrm>
        <a:graphic>
          <a:graphicData uri="http://schemas.openxmlformats.org/presentationml/2006/ole">
            <p:oleObj spid="_x0000_s707588" name="Equation" r:id="rId5" imgW="698400" imgH="203040" progId="Equation.DSMT4">
              <p:embed/>
            </p:oleObj>
          </a:graphicData>
        </a:graphic>
      </p:graphicFrame>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42852"/>
            <a:ext cx="8229600" cy="642942"/>
          </a:xfrm>
        </p:spPr>
        <p:txBody>
          <a:bodyPr/>
          <a:lstStyle/>
          <a:p>
            <a:pPr algn="ctr"/>
            <a:r>
              <a:rPr lang="es-MX" b="1" dirty="0" smtClean="0">
                <a:solidFill>
                  <a:srgbClr val="FFFF00"/>
                </a:solidFill>
                <a:latin typeface="Times New Roman" pitchFamily="18" charset="0"/>
                <a:cs typeface="Times New Roman" pitchFamily="18" charset="0"/>
              </a:rPr>
              <a:t>Resistencia pura</a:t>
            </a:r>
            <a:endParaRPr lang="es-MX" b="1"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397042" y="757989"/>
            <a:ext cx="8578516" cy="5931569"/>
          </a:xfrm>
        </p:spPr>
        <p:txBody>
          <a:bodyPr/>
          <a:lstStyle/>
          <a:p>
            <a:pPr algn="just"/>
            <a:r>
              <a:rPr lang="es-MX" sz="2400" dirty="0" smtClean="0">
                <a:latin typeface="Times New Roman" pitchFamily="18" charset="0"/>
                <a:cs typeface="Times New Roman" pitchFamily="18" charset="0"/>
              </a:rPr>
              <a:t>Si el elemento del circuito es un resistor la diferencia de potencial entre los extremos según la ley de Ohm es (</a:t>
            </a:r>
            <a:r>
              <a:rPr lang="es-MX" sz="2400" dirty="0" smtClean="0">
                <a:solidFill>
                  <a:srgbClr val="FFFF00"/>
                </a:solidFill>
                <a:latin typeface="Times New Roman" pitchFamily="18" charset="0"/>
                <a:cs typeface="Times New Roman" pitchFamily="18" charset="0"/>
                <a:sym typeface="Symbol"/>
              </a:rPr>
              <a:t>V=</a:t>
            </a:r>
            <a:r>
              <a:rPr lang="es-MX" sz="2400" dirty="0" smtClean="0">
                <a:solidFill>
                  <a:srgbClr val="FFFF00"/>
                </a:solidFill>
                <a:latin typeface="Times New Roman" pitchFamily="18" charset="0"/>
                <a:cs typeface="Times New Roman" pitchFamily="18" charset="0"/>
              </a:rPr>
              <a:t>IR</a:t>
            </a:r>
            <a:r>
              <a:rPr lang="es-MX" sz="2400" dirty="0" smtClean="0">
                <a:latin typeface="Times New Roman" pitchFamily="18" charset="0"/>
                <a:cs typeface="Times New Roman" pitchFamily="18" charset="0"/>
              </a:rPr>
              <a:t>). Entonces, la potencia disipara en el conductor será</a:t>
            </a:r>
          </a:p>
          <a:p>
            <a:pPr>
              <a:buNone/>
            </a:pPr>
            <a:r>
              <a:rPr lang="es-MX" dirty="0" smtClean="0">
                <a:latin typeface="Times New Roman" pitchFamily="18" charset="0"/>
                <a:cs typeface="Times New Roman" pitchFamily="18" charset="0"/>
              </a:rPr>
              <a:t> </a:t>
            </a:r>
          </a:p>
          <a:p>
            <a:pPr algn="just"/>
            <a:r>
              <a:rPr lang="es-MX" sz="2400" dirty="0" smtClean="0">
                <a:latin typeface="Times New Roman" pitchFamily="18" charset="0"/>
                <a:cs typeface="Times New Roman" pitchFamily="18" charset="0"/>
              </a:rPr>
              <a:t>Es decir, al fluir carga (corriente) a través del resistor, se disipa energía en este elemento  a razón de </a:t>
            </a:r>
            <a:r>
              <a:rPr lang="es-MX" sz="2400" i="1" dirty="0" smtClean="0">
                <a:solidFill>
                  <a:srgbClr val="FFFF00"/>
                </a:solidFill>
                <a:latin typeface="Times New Roman" pitchFamily="18" charset="0"/>
                <a:cs typeface="Times New Roman" pitchFamily="18" charset="0"/>
              </a:rPr>
              <a:t>I</a:t>
            </a:r>
            <a:r>
              <a:rPr lang="es-MX" sz="2400" i="1" baseline="30000" dirty="0" smtClean="0">
                <a:solidFill>
                  <a:srgbClr val="FFFF00"/>
                </a:solidFill>
                <a:latin typeface="Times New Roman" pitchFamily="18" charset="0"/>
                <a:cs typeface="Times New Roman" pitchFamily="18" charset="0"/>
              </a:rPr>
              <a:t>2</a:t>
            </a:r>
            <a:r>
              <a:rPr lang="es-MX" sz="2400" i="1" dirty="0" smtClean="0">
                <a:solidFill>
                  <a:srgbClr val="FFFF00"/>
                </a:solidFill>
                <a:latin typeface="Times New Roman" pitchFamily="18" charset="0"/>
                <a:cs typeface="Times New Roman" pitchFamily="18" charset="0"/>
              </a:rPr>
              <a:t>R</a:t>
            </a:r>
            <a:r>
              <a:rPr lang="es-MX" sz="2400" dirty="0" smtClean="0">
                <a:solidFill>
                  <a:srgbClr val="FFFF00"/>
                </a:solidFill>
                <a:latin typeface="Times New Roman" pitchFamily="18" charset="0"/>
                <a:cs typeface="Times New Roman" pitchFamily="18" charset="0"/>
              </a:rPr>
              <a:t>. </a:t>
            </a:r>
            <a:r>
              <a:rPr lang="es-MX" sz="2400" dirty="0" smtClean="0">
                <a:latin typeface="Times New Roman" pitchFamily="18" charset="0"/>
                <a:cs typeface="Times New Roman" pitchFamily="18" charset="0"/>
              </a:rPr>
              <a:t>Por esta razón cada uno de estos elementos vienen especificados con su potencia nominal, es decir </a:t>
            </a:r>
            <a:r>
              <a:rPr lang="es-MX" sz="2400" b="1" i="1" dirty="0" smtClean="0">
                <a:solidFill>
                  <a:srgbClr val="00FF00"/>
                </a:solidFill>
                <a:latin typeface="Times New Roman" pitchFamily="18" charset="0"/>
                <a:cs typeface="Times New Roman" pitchFamily="18" charset="0"/>
              </a:rPr>
              <a:t>debe conocerse la máxima potencia que el dispositivo puede disipar sin sobrecalentarse y sufrir daños</a:t>
            </a:r>
            <a:r>
              <a:rPr lang="es-MX" sz="2400" dirty="0" smtClean="0">
                <a:latin typeface="Times New Roman" pitchFamily="18" charset="0"/>
                <a:cs typeface="Times New Roman" pitchFamily="18" charset="0"/>
              </a:rPr>
              <a:t>. </a:t>
            </a:r>
          </a:p>
          <a:p>
            <a:pPr algn="just"/>
            <a:r>
              <a:rPr lang="es-MX" sz="2400" dirty="0" smtClean="0">
                <a:latin typeface="Times New Roman" pitchFamily="18" charset="0"/>
                <a:cs typeface="Times New Roman" pitchFamily="18" charset="0"/>
              </a:rPr>
              <a:t>Debe señalarse además que ciertos dispositivos como </a:t>
            </a:r>
            <a:r>
              <a:rPr lang="es-MX" sz="2400" i="1" dirty="0" smtClean="0">
                <a:latin typeface="Times New Roman" pitchFamily="18" charset="0"/>
                <a:cs typeface="Times New Roman" pitchFamily="18" charset="0"/>
              </a:rPr>
              <a:t>los </a:t>
            </a:r>
            <a:r>
              <a:rPr lang="es-MX" sz="2400" b="1" i="1" dirty="0" smtClean="0">
                <a:solidFill>
                  <a:srgbClr val="FFC000"/>
                </a:solidFill>
                <a:latin typeface="Times New Roman" pitchFamily="18" charset="0"/>
                <a:cs typeface="Times New Roman" pitchFamily="18" charset="0"/>
              </a:rPr>
              <a:t>calentadores eléctricos</a:t>
            </a:r>
            <a:r>
              <a:rPr lang="es-MX" sz="2400" dirty="0" smtClean="0">
                <a:latin typeface="Times New Roman" pitchFamily="18" charset="0"/>
                <a:cs typeface="Times New Roman" pitchFamily="18" charset="0"/>
              </a:rPr>
              <a:t>, se diseñan para transferir calor a su entorno. Pero si se excede su potencia nominal, esos dispositivos pueden fundirse e incluso estallar.</a:t>
            </a:r>
          </a:p>
          <a:p>
            <a:endParaRPr lang="es-MX" dirty="0">
              <a:latin typeface="Times New Roman" pitchFamily="18" charset="0"/>
              <a:cs typeface="Times New Roman" pitchFamily="18" charset="0"/>
            </a:endParaRPr>
          </a:p>
        </p:txBody>
      </p:sp>
      <p:sp>
        <p:nvSpPr>
          <p:cNvPr id="303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03105" name="Object 1"/>
          <p:cNvGraphicFramePr>
            <a:graphicFrameLocks noChangeAspect="1"/>
          </p:cNvGraphicFramePr>
          <p:nvPr/>
        </p:nvGraphicFramePr>
        <p:xfrm>
          <a:off x="2714612" y="1793641"/>
          <a:ext cx="4600588" cy="1180414"/>
        </p:xfrm>
        <a:graphic>
          <a:graphicData uri="http://schemas.openxmlformats.org/presentationml/2006/ole">
            <p:oleObj spid="_x0000_s708610" name="Equation" r:id="rId3" imgW="1625400" imgH="419040" progId="Equation.DSMT4">
              <p:embed/>
            </p:oleObj>
          </a:graphicData>
        </a:graphic>
      </p:graphicFrame>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1000132"/>
          </a:xfrm>
        </p:spPr>
        <p:txBody>
          <a:bodyPr/>
          <a:lstStyle/>
          <a:p>
            <a:pPr algn="ctr"/>
            <a:r>
              <a:rPr lang="es-MX" sz="3600" b="1" dirty="0" smtClean="0">
                <a:solidFill>
                  <a:srgbClr val="FFFF00"/>
                </a:solidFill>
                <a:latin typeface="Times New Roman" pitchFamily="18" charset="0"/>
                <a:cs typeface="Times New Roman" pitchFamily="18" charset="0"/>
              </a:rPr>
              <a:t>POTENCIA DE SALIDA EN UN FUENTE GENERADORA DE </a:t>
            </a:r>
            <a:r>
              <a:rPr lang="es-MX" sz="3600" b="1" i="1" dirty="0" smtClean="0">
                <a:solidFill>
                  <a:srgbClr val="FFFF00"/>
                </a:solidFill>
                <a:latin typeface="Times New Roman" pitchFamily="18" charset="0"/>
                <a:cs typeface="Times New Roman" pitchFamily="18" charset="0"/>
              </a:rPr>
              <a:t>FEM.</a:t>
            </a:r>
            <a:endParaRPr lang="es-MX" sz="3600"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348916" y="1130968"/>
            <a:ext cx="8580802" cy="5298428"/>
          </a:xfrm>
        </p:spPr>
        <p:txBody>
          <a:bodyPr/>
          <a:lstStyle/>
          <a:p>
            <a:pPr algn="just"/>
            <a:r>
              <a:rPr lang="es-MX" sz="2800" dirty="0" smtClean="0">
                <a:cs typeface="Times New Roman" pitchFamily="18" charset="0"/>
              </a:rPr>
              <a:t>La figura (a), representa una fuente de fem ε con una resistencia interna </a:t>
            </a:r>
            <a:r>
              <a:rPr lang="es-MX" sz="2800" i="1" dirty="0" smtClean="0">
                <a:cs typeface="Times New Roman" pitchFamily="18" charset="0"/>
              </a:rPr>
              <a:t>r</a:t>
            </a:r>
            <a:r>
              <a:rPr lang="es-MX" sz="2800" dirty="0" smtClean="0">
                <a:cs typeface="Times New Roman" pitchFamily="18" charset="0"/>
              </a:rPr>
              <a:t>, conectada mediante alambres conductores de resistencia despreciable a un circuito externo representado por el rectángulo inferior y en la figura (b) se muestra el circuito correspondiente</a:t>
            </a:r>
            <a:endParaRPr lang="es-MX" sz="2800" dirty="0">
              <a:cs typeface="Times New Roman" pitchFamily="18" charset="0"/>
            </a:endParaRPr>
          </a:p>
        </p:txBody>
      </p:sp>
      <p:pic>
        <p:nvPicPr>
          <p:cNvPr id="4" name="3 Imagen" descr="C:\Documents and Settings\Administrador\My Documents\CR 05.png"/>
          <p:cNvPicPr/>
          <p:nvPr/>
        </p:nvPicPr>
        <p:blipFill>
          <a:blip r:embed="rId2" cstate="print">
            <a:lum bright="-10000" contrast="30000"/>
          </a:blip>
          <a:srcRect/>
          <a:stretch>
            <a:fillRect/>
          </a:stretch>
        </p:blipFill>
        <p:spPr bwMode="auto">
          <a:xfrm>
            <a:off x="643661" y="3847075"/>
            <a:ext cx="3579423" cy="3010925"/>
          </a:xfrm>
          <a:prstGeom prst="rect">
            <a:avLst/>
          </a:prstGeom>
          <a:noFill/>
          <a:ln w="9525">
            <a:noFill/>
            <a:miter lim="800000"/>
            <a:headEnd/>
            <a:tailEnd/>
          </a:ln>
        </p:spPr>
      </p:pic>
      <p:sp>
        <p:nvSpPr>
          <p:cNvPr id="6" name="5 Rectángulo"/>
          <p:cNvSpPr/>
          <p:nvPr/>
        </p:nvSpPr>
        <p:spPr>
          <a:xfrm>
            <a:off x="4786314" y="3786190"/>
            <a:ext cx="4071966" cy="27860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6 Imagen" descr="C:\Documents and Settings\Administrador\My Documents\CR 06.png"/>
          <p:cNvPicPr/>
          <p:nvPr/>
        </p:nvPicPr>
        <p:blipFill>
          <a:blip r:embed="rId3" cstate="print">
            <a:lum bright="-20000" contrast="40000"/>
          </a:blip>
          <a:srcRect/>
          <a:stretch>
            <a:fillRect/>
          </a:stretch>
        </p:blipFill>
        <p:spPr bwMode="auto">
          <a:xfrm>
            <a:off x="5000628" y="3929066"/>
            <a:ext cx="3714776" cy="25717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507288" cy="811468"/>
          </a:xfrm>
        </p:spPr>
        <p:txBody>
          <a:bodyPr/>
          <a:lstStyle/>
          <a:p>
            <a:pPr lvl="0" algn="ctr"/>
            <a:r>
              <a:rPr lang="es-MX" sz="3200" b="1" dirty="0" smtClean="0">
                <a:solidFill>
                  <a:srgbClr val="FFFF00"/>
                </a:solidFill>
                <a:latin typeface="Times New Roman" pitchFamily="18" charset="0"/>
                <a:cs typeface="Times New Roman" pitchFamily="18" charset="0"/>
              </a:rPr>
              <a:t/>
            </a:r>
            <a:br>
              <a:rPr lang="es-MX" sz="3200" b="1" dirty="0" smtClean="0">
                <a:solidFill>
                  <a:srgbClr val="FFFF00"/>
                </a:solidFill>
                <a:latin typeface="Times New Roman" pitchFamily="18" charset="0"/>
                <a:cs typeface="Times New Roman" pitchFamily="18" charset="0"/>
              </a:rPr>
            </a:br>
            <a:r>
              <a:rPr lang="es-MX" sz="2800" b="1" dirty="0" smtClean="0">
                <a:solidFill>
                  <a:srgbClr val="FFFF00"/>
                </a:solidFill>
                <a:latin typeface="Times New Roman" pitchFamily="18" charset="0"/>
                <a:cs typeface="Times New Roman" pitchFamily="18" charset="0"/>
              </a:rPr>
              <a:t>XV.	FUERZA ELECTROMOTRIZ Y CIRCUITOS.</a:t>
            </a:r>
            <a:r>
              <a:rPr lang="es-MX" dirty="0" smtClean="0">
                <a:solidFill>
                  <a:schemeClr val="tx2"/>
                </a:solidFill>
                <a:latin typeface="Times New Roman" pitchFamily="18" charset="0"/>
                <a:ea typeface="+mj-ea"/>
                <a:cs typeface="Times New Roman" pitchFamily="18" charset="0"/>
              </a:rPr>
              <a:t/>
            </a:r>
            <a:br>
              <a:rPr lang="es-MX" dirty="0" smtClean="0">
                <a:solidFill>
                  <a:schemeClr val="tx2"/>
                </a:solidFill>
                <a:latin typeface="Times New Roman" pitchFamily="18" charset="0"/>
                <a:ea typeface="+mj-ea"/>
                <a:cs typeface="Times New Roman" pitchFamily="18" charset="0"/>
              </a:rPr>
            </a:b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214282" y="785794"/>
            <a:ext cx="8786874" cy="5929354"/>
          </a:xfrm>
        </p:spPr>
        <p:txBody>
          <a:bodyPr/>
          <a:lstStyle/>
          <a:p>
            <a:pPr algn="just"/>
            <a:r>
              <a:rPr lang="es-MX" sz="2400" dirty="0" smtClean="0">
                <a:solidFill>
                  <a:schemeClr val="tx1"/>
                </a:solidFill>
                <a:latin typeface="Times New Roman" pitchFamily="18" charset="0"/>
                <a:ea typeface="+mn-ea"/>
                <a:cs typeface="Times New Roman" pitchFamily="18" charset="0"/>
              </a:rPr>
              <a:t>Para que un conductor tenga una corriente constante, dicho conductor debe ser parte de un </a:t>
            </a:r>
            <a:r>
              <a:rPr lang="es-MX" sz="2400" i="1" dirty="0" smtClean="0">
                <a:solidFill>
                  <a:schemeClr val="tx1"/>
                </a:solidFill>
                <a:latin typeface="Times New Roman" pitchFamily="18" charset="0"/>
                <a:ea typeface="+mn-ea"/>
                <a:cs typeface="Times New Roman" pitchFamily="18" charset="0"/>
              </a:rPr>
              <a:t>circuito</a:t>
            </a:r>
            <a:r>
              <a:rPr lang="es-MX" sz="2400" dirty="0" smtClean="0">
                <a:solidFill>
                  <a:schemeClr val="tx1"/>
                </a:solidFill>
                <a:latin typeface="Times New Roman" pitchFamily="18" charset="0"/>
                <a:ea typeface="+mn-ea"/>
                <a:cs typeface="Times New Roman" pitchFamily="18" charset="0"/>
              </a:rPr>
              <a:t>. Esto es necesario debido a que cuando se establece una diferencia de potencial, entre sus extremos,  aparecerá un campo eléctrico  en el interior el mismo que producirá una fuerza eléctrica sobre los portadores de carga originándose una corriente eléctrica (flujo de portadores de carga) con una densidad de corriente  como se muestra en la figura 6.20a</a:t>
            </a:r>
            <a:endParaRPr lang="es-MX" sz="2400" dirty="0">
              <a:latin typeface="Times New Roman" pitchFamily="18" charset="0"/>
              <a:cs typeface="Times New Roman" pitchFamily="18" charset="0"/>
            </a:endParaRPr>
          </a:p>
        </p:txBody>
      </p:sp>
      <p:pic>
        <p:nvPicPr>
          <p:cNvPr id="4" name="3 Imagen"/>
          <p:cNvPicPr/>
          <p:nvPr/>
        </p:nvPicPr>
        <p:blipFill>
          <a:blip r:embed="rId2" cstate="print">
            <a:lum bright="-20000" contrast="40000"/>
          </a:blip>
          <a:srcRect/>
          <a:stretch>
            <a:fillRect/>
          </a:stretch>
        </p:blipFill>
        <p:spPr bwMode="auto">
          <a:xfrm>
            <a:off x="214282" y="4824662"/>
            <a:ext cx="3527539" cy="1867917"/>
          </a:xfrm>
          <a:prstGeom prst="rect">
            <a:avLst/>
          </a:prstGeom>
          <a:noFill/>
          <a:ln w="9525">
            <a:noFill/>
            <a:miter lim="800000"/>
            <a:headEnd/>
            <a:tailEnd/>
          </a:ln>
        </p:spPr>
      </p:pic>
      <p:pic>
        <p:nvPicPr>
          <p:cNvPr id="5" name="4 Imagen" descr="C:\Documents and Settings\Administrador\My Documents\CR 04.png"/>
          <p:cNvPicPr/>
          <p:nvPr/>
        </p:nvPicPr>
        <p:blipFill>
          <a:blip r:embed="rId3" cstate="print">
            <a:lum bright="-20000" contrast="40000"/>
          </a:blip>
          <a:srcRect/>
          <a:stretch>
            <a:fillRect/>
          </a:stretch>
        </p:blipFill>
        <p:spPr bwMode="auto">
          <a:xfrm>
            <a:off x="5286348" y="3357562"/>
            <a:ext cx="3857652" cy="1857388"/>
          </a:xfrm>
          <a:prstGeom prst="rect">
            <a:avLst/>
          </a:prstGeom>
          <a:noFill/>
          <a:ln w="9525">
            <a:noFill/>
            <a:miter lim="800000"/>
            <a:headEnd/>
            <a:tailEnd/>
          </a:ln>
        </p:spPr>
      </p:pic>
      <p:pic>
        <p:nvPicPr>
          <p:cNvPr id="6" name="5 Imagen" descr="C:\Documents and Settings\Administrador\My Documents\CR12.png"/>
          <p:cNvPicPr/>
          <p:nvPr/>
        </p:nvPicPr>
        <p:blipFill>
          <a:blip r:embed="rId4" cstate="print">
            <a:lum bright="-20000" contrast="40000"/>
          </a:blip>
          <a:srcRect/>
          <a:stretch>
            <a:fillRect/>
          </a:stretch>
        </p:blipFill>
        <p:spPr bwMode="auto">
          <a:xfrm>
            <a:off x="4000496" y="5286388"/>
            <a:ext cx="3143272" cy="1571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796908"/>
          </a:xfrm>
        </p:spPr>
        <p:txBody>
          <a:bodyPr/>
          <a:lstStyle/>
          <a:p>
            <a:pPr algn="ctr"/>
            <a:r>
              <a:rPr lang="es-MX" sz="3600" b="1" dirty="0" smtClean="0">
                <a:solidFill>
                  <a:srgbClr val="FFFF00"/>
                </a:solidFill>
                <a:latin typeface="Times New Roman" pitchFamily="18" charset="0"/>
                <a:ea typeface="+mj-ea"/>
                <a:cs typeface="Times New Roman" pitchFamily="18" charset="0"/>
              </a:rPr>
              <a:t>FUERZA ELECTROMOTRIZ (FEM).</a:t>
            </a:r>
            <a:endParaRPr lang="es-MX" sz="3600"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285720" y="857232"/>
            <a:ext cx="8643998" cy="5786478"/>
          </a:xfrm>
        </p:spPr>
        <p:txBody>
          <a:bodyPr/>
          <a:lstStyle/>
          <a:p>
            <a:pPr algn="just"/>
            <a:r>
              <a:rPr lang="es-MX" sz="2400" dirty="0" err="1" smtClean="0">
                <a:solidFill>
                  <a:schemeClr val="tx1"/>
                </a:solidFill>
                <a:latin typeface="Times New Roman" pitchFamily="18" charset="0"/>
                <a:ea typeface="+mn-ea"/>
                <a:cs typeface="Times New Roman" pitchFamily="18" charset="0"/>
              </a:rPr>
              <a:t>Llámase</a:t>
            </a:r>
            <a:r>
              <a:rPr lang="es-MX" sz="2400" dirty="0" smtClean="0">
                <a:solidFill>
                  <a:schemeClr val="tx1"/>
                </a:solidFill>
                <a:latin typeface="Times New Roman" pitchFamily="18" charset="0"/>
                <a:ea typeface="+mn-ea"/>
                <a:cs typeface="Times New Roman" pitchFamily="18" charset="0"/>
              </a:rPr>
              <a:t> fuente generadora de </a:t>
            </a:r>
            <a:r>
              <a:rPr lang="es-MX" sz="2400" b="1" i="1" dirty="0" err="1" smtClean="0">
                <a:solidFill>
                  <a:schemeClr val="tx1"/>
                </a:solidFill>
                <a:latin typeface="Times New Roman" pitchFamily="18" charset="0"/>
                <a:ea typeface="+mn-ea"/>
                <a:cs typeface="Times New Roman" pitchFamily="18" charset="0"/>
              </a:rPr>
              <a:t>fem</a:t>
            </a:r>
            <a:r>
              <a:rPr lang="es-MX" sz="2400" dirty="0" smtClean="0">
                <a:solidFill>
                  <a:schemeClr val="tx1"/>
                </a:solidFill>
                <a:latin typeface="Times New Roman" pitchFamily="18" charset="0"/>
                <a:ea typeface="+mn-ea"/>
                <a:cs typeface="Times New Roman" pitchFamily="18" charset="0"/>
              </a:rPr>
              <a:t> a cualquier dispositivo que transforma energía no eléctrica (mecánica, química, solar, térmica, etc.) en energía potencial eléctrica y la transfiere al circuito al cual se encuentra conectado el dispositivo. Las principales fuentes </a:t>
            </a:r>
            <a:r>
              <a:rPr lang="es-MX" sz="2400" b="1" i="1" dirty="0" smtClean="0">
                <a:solidFill>
                  <a:schemeClr val="tx1"/>
                </a:solidFill>
                <a:latin typeface="Times New Roman" pitchFamily="18" charset="0"/>
                <a:ea typeface="+mn-ea"/>
                <a:cs typeface="Times New Roman" pitchFamily="18" charset="0"/>
              </a:rPr>
              <a:t>fem</a:t>
            </a:r>
            <a:r>
              <a:rPr lang="es-MX" sz="2400" dirty="0" smtClean="0">
                <a:solidFill>
                  <a:schemeClr val="tx1"/>
                </a:solidFill>
                <a:latin typeface="Times New Roman" pitchFamily="18" charset="0"/>
                <a:ea typeface="+mn-ea"/>
                <a:cs typeface="Times New Roman" pitchFamily="18" charset="0"/>
              </a:rPr>
              <a:t> son: </a:t>
            </a:r>
            <a:r>
              <a:rPr lang="es-MX" sz="2400" dirty="0" smtClean="0">
                <a:solidFill>
                  <a:srgbClr val="FFC000"/>
                </a:solidFill>
                <a:latin typeface="Times New Roman" pitchFamily="18" charset="0"/>
                <a:ea typeface="+mn-ea"/>
                <a:cs typeface="Times New Roman" pitchFamily="18" charset="0"/>
              </a:rPr>
              <a:t>las baterías</a:t>
            </a:r>
            <a:r>
              <a:rPr lang="es-MX" sz="2400" dirty="0" smtClean="0">
                <a:solidFill>
                  <a:schemeClr val="tx1"/>
                </a:solidFill>
                <a:latin typeface="Times New Roman" pitchFamily="18" charset="0"/>
                <a:ea typeface="+mn-ea"/>
                <a:cs typeface="Times New Roman" pitchFamily="18" charset="0"/>
              </a:rPr>
              <a:t>, </a:t>
            </a:r>
            <a:r>
              <a:rPr lang="es-MX" sz="2400" dirty="0" smtClean="0">
                <a:solidFill>
                  <a:srgbClr val="00FF00"/>
                </a:solidFill>
                <a:latin typeface="Times New Roman" pitchFamily="18" charset="0"/>
                <a:ea typeface="+mn-ea"/>
                <a:cs typeface="Times New Roman" pitchFamily="18" charset="0"/>
              </a:rPr>
              <a:t>los generadores eléctricos</a:t>
            </a:r>
            <a:r>
              <a:rPr lang="es-MX" sz="2400" dirty="0" smtClean="0">
                <a:solidFill>
                  <a:schemeClr val="tx1"/>
                </a:solidFill>
                <a:latin typeface="Times New Roman" pitchFamily="18" charset="0"/>
                <a:ea typeface="+mn-ea"/>
                <a:cs typeface="Times New Roman" pitchFamily="18" charset="0"/>
              </a:rPr>
              <a:t>, </a:t>
            </a:r>
            <a:r>
              <a:rPr lang="es-MX" sz="2400" dirty="0" smtClean="0">
                <a:solidFill>
                  <a:srgbClr val="FF99CC"/>
                </a:solidFill>
                <a:latin typeface="Times New Roman" pitchFamily="18" charset="0"/>
                <a:ea typeface="+mn-ea"/>
                <a:cs typeface="Times New Roman" pitchFamily="18" charset="0"/>
              </a:rPr>
              <a:t>las celdas solares</a:t>
            </a:r>
            <a:r>
              <a:rPr lang="es-MX" sz="2400" dirty="0" smtClean="0">
                <a:solidFill>
                  <a:schemeClr val="tx1"/>
                </a:solidFill>
                <a:latin typeface="Times New Roman" pitchFamily="18" charset="0"/>
                <a:ea typeface="+mn-ea"/>
                <a:cs typeface="Times New Roman" pitchFamily="18" charset="0"/>
              </a:rPr>
              <a:t>, </a:t>
            </a:r>
            <a:r>
              <a:rPr lang="es-MX" sz="2400" dirty="0" smtClean="0">
                <a:solidFill>
                  <a:srgbClr val="00B0F0"/>
                </a:solidFill>
                <a:latin typeface="Times New Roman" pitchFamily="18" charset="0"/>
                <a:ea typeface="+mn-ea"/>
                <a:cs typeface="Times New Roman" pitchFamily="18" charset="0"/>
              </a:rPr>
              <a:t>las pilas termoeléctricas </a:t>
            </a:r>
            <a:r>
              <a:rPr lang="es-MX" sz="2400" dirty="0" smtClean="0">
                <a:solidFill>
                  <a:srgbClr val="FFFF00"/>
                </a:solidFill>
                <a:latin typeface="Times New Roman" pitchFamily="18" charset="0"/>
                <a:ea typeface="+mn-ea"/>
                <a:cs typeface="Times New Roman" pitchFamily="18" charset="0"/>
              </a:rPr>
              <a:t>y las celdas de combustibles</a:t>
            </a:r>
            <a:endParaRPr lang="es-MX" sz="2400" dirty="0">
              <a:solidFill>
                <a:srgbClr val="FFFF00"/>
              </a:solidFill>
              <a:latin typeface="Times New Roman" pitchFamily="18" charset="0"/>
              <a:cs typeface="Times New Roman" pitchFamily="18" charset="0"/>
            </a:endParaRPr>
          </a:p>
        </p:txBody>
      </p:sp>
      <p:sp>
        <p:nvSpPr>
          <p:cNvPr id="147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8" name="7 Imagen" descr="unnumbered figure pg 66b"/>
          <p:cNvPicPr/>
          <p:nvPr/>
        </p:nvPicPr>
        <p:blipFill>
          <a:blip r:embed="rId2" cstate="print"/>
          <a:srcRect/>
          <a:stretch>
            <a:fillRect/>
          </a:stretch>
        </p:blipFill>
        <p:spPr bwMode="auto">
          <a:xfrm>
            <a:off x="4360069" y="3549316"/>
            <a:ext cx="2004637" cy="3128210"/>
          </a:xfrm>
          <a:prstGeom prst="rect">
            <a:avLst/>
          </a:prstGeom>
          <a:noFill/>
        </p:spPr>
      </p:pic>
      <p:pic>
        <p:nvPicPr>
          <p:cNvPr id="9" name="8 Imagen" descr="unnumbered figure pg 66a"/>
          <p:cNvPicPr/>
          <p:nvPr/>
        </p:nvPicPr>
        <p:blipFill>
          <a:blip r:embed="rId3" cstate="print"/>
          <a:srcRect/>
          <a:stretch>
            <a:fillRect/>
          </a:stretch>
        </p:blipFill>
        <p:spPr bwMode="auto">
          <a:xfrm>
            <a:off x="2296318" y="3549316"/>
            <a:ext cx="1974892" cy="3116179"/>
          </a:xfrm>
          <a:prstGeom prst="rect">
            <a:avLst/>
          </a:prstGeom>
          <a:noFill/>
        </p:spPr>
      </p:pic>
      <p:pic>
        <p:nvPicPr>
          <p:cNvPr id="10" name="9 Imagen" descr="08_20Figure-P"/>
          <p:cNvPicPr/>
          <p:nvPr/>
        </p:nvPicPr>
        <p:blipFill>
          <a:blip r:embed="rId4" cstate="print"/>
          <a:srcRect l="13586" t="3693" r="28341" b="10047"/>
          <a:stretch>
            <a:fillRect/>
          </a:stretch>
        </p:blipFill>
        <p:spPr bwMode="auto">
          <a:xfrm>
            <a:off x="228600" y="4162927"/>
            <a:ext cx="1937084" cy="2189747"/>
          </a:xfrm>
          <a:prstGeom prst="rect">
            <a:avLst/>
          </a:prstGeom>
          <a:noFill/>
          <a:ln w="9525">
            <a:noFill/>
            <a:miter lim="800000"/>
            <a:headEnd/>
            <a:tailEnd/>
          </a:ln>
        </p:spPr>
      </p:pic>
      <p:pic>
        <p:nvPicPr>
          <p:cNvPr id="709636" name="Picture 4" descr="http://www.biodisol.com/wp-content/uploads/2008/06/esquema_de_una_celda_de_combustible_a_hidrogeno.jpg"/>
          <p:cNvPicPr>
            <a:picLocks noChangeAspect="1" noChangeArrowheads="1"/>
          </p:cNvPicPr>
          <p:nvPr/>
        </p:nvPicPr>
        <p:blipFill>
          <a:blip r:embed="rId5" cstate="print"/>
          <a:srcRect/>
          <a:stretch>
            <a:fillRect/>
          </a:stretch>
        </p:blipFill>
        <p:spPr bwMode="auto">
          <a:xfrm>
            <a:off x="6474751" y="3583321"/>
            <a:ext cx="2669249" cy="3034047"/>
          </a:xfrm>
          <a:prstGeom prst="rect">
            <a:avLst/>
          </a:prstGeom>
          <a:noFill/>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796908"/>
          </a:xfrm>
        </p:spPr>
        <p:txBody>
          <a:bodyPr/>
          <a:lstStyle/>
          <a:p>
            <a:pPr algn="ctr"/>
            <a:r>
              <a:rPr lang="es-MX" sz="3600" b="1" dirty="0" smtClean="0">
                <a:solidFill>
                  <a:srgbClr val="FFFF00"/>
                </a:solidFill>
                <a:latin typeface="Times New Roman" pitchFamily="18" charset="0"/>
                <a:ea typeface="+mj-ea"/>
                <a:cs typeface="Times New Roman" pitchFamily="18" charset="0"/>
              </a:rPr>
              <a:t>FUERZA ELECTROMOTRIZ (FEM).</a:t>
            </a:r>
            <a:endParaRPr lang="es-MX" sz="3600"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285720" y="857232"/>
            <a:ext cx="8643998" cy="5786478"/>
          </a:xfrm>
        </p:spPr>
        <p:txBody>
          <a:bodyPr/>
          <a:lstStyle/>
          <a:p>
            <a:pPr algn="just"/>
            <a:r>
              <a:rPr lang="es-MX" sz="2800" dirty="0" smtClean="0">
                <a:cs typeface="Times New Roman" pitchFamily="18" charset="0"/>
              </a:rPr>
              <a:t>La función de una fuente de </a:t>
            </a:r>
            <a:r>
              <a:rPr lang="es-MX" sz="2800" dirty="0" err="1" smtClean="0">
                <a:cs typeface="Times New Roman" pitchFamily="18" charset="0"/>
              </a:rPr>
              <a:t>fem</a:t>
            </a:r>
            <a:r>
              <a:rPr lang="es-MX" sz="2800" dirty="0" smtClean="0">
                <a:cs typeface="Times New Roman" pitchFamily="18" charset="0"/>
              </a:rPr>
              <a:t> es mantener la diferencia de potencial entre sus bornes a costa de un gasto de energía interna</a:t>
            </a:r>
            <a:endParaRPr lang="es-MX" sz="2800" dirty="0">
              <a:cs typeface="Times New Roman" pitchFamily="18" charset="0"/>
            </a:endParaRPr>
          </a:p>
        </p:txBody>
      </p:sp>
      <p:pic>
        <p:nvPicPr>
          <p:cNvPr id="4" name="3 Imagen"/>
          <p:cNvPicPr/>
          <p:nvPr/>
        </p:nvPicPr>
        <p:blipFill>
          <a:blip r:embed="rId3" cstate="print">
            <a:lum bright="-20000" contrast="40000"/>
          </a:blip>
          <a:srcRect/>
          <a:stretch>
            <a:fillRect/>
          </a:stretch>
        </p:blipFill>
        <p:spPr bwMode="auto">
          <a:xfrm>
            <a:off x="416564" y="3571852"/>
            <a:ext cx="3071834" cy="3286148"/>
          </a:xfrm>
          <a:prstGeom prst="rect">
            <a:avLst/>
          </a:prstGeom>
          <a:noFill/>
          <a:ln w="9525">
            <a:noFill/>
            <a:miter lim="800000"/>
            <a:headEnd/>
            <a:tailEnd/>
          </a:ln>
        </p:spPr>
      </p:pic>
      <p:pic>
        <p:nvPicPr>
          <p:cNvPr id="5" name="4 Imagen" descr="C:\Documents and Settings\Administrador\My Documents\CR13.png"/>
          <p:cNvPicPr/>
          <p:nvPr/>
        </p:nvPicPr>
        <p:blipFill>
          <a:blip r:embed="rId4" cstate="print">
            <a:lum bright="-20000" contrast="40000"/>
          </a:blip>
          <a:srcRect/>
          <a:stretch>
            <a:fillRect/>
          </a:stretch>
        </p:blipFill>
        <p:spPr bwMode="auto">
          <a:xfrm>
            <a:off x="5151694" y="3522222"/>
            <a:ext cx="3429024" cy="3143272"/>
          </a:xfrm>
          <a:prstGeom prst="rect">
            <a:avLst/>
          </a:prstGeom>
          <a:noFill/>
          <a:ln w="9525">
            <a:noFill/>
            <a:miter lim="800000"/>
            <a:headEnd/>
            <a:tailEnd/>
          </a:ln>
        </p:spPr>
      </p:pic>
      <p:sp>
        <p:nvSpPr>
          <p:cNvPr id="147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7457" name="Object 1"/>
          <p:cNvGraphicFramePr>
            <a:graphicFrameLocks noChangeAspect="1"/>
          </p:cNvGraphicFramePr>
          <p:nvPr/>
        </p:nvGraphicFramePr>
        <p:xfrm>
          <a:off x="3112437" y="2088233"/>
          <a:ext cx="3811694" cy="1412956"/>
        </p:xfrm>
        <a:graphic>
          <a:graphicData uri="http://schemas.openxmlformats.org/presentationml/2006/ole">
            <p:oleObj spid="_x0000_s824322" name="Equation" r:id="rId5" imgW="1104840" imgH="406080" progId="Equation.DSMT4">
              <p:embed/>
            </p:oleObj>
          </a:graphicData>
        </a:graphic>
      </p:graphicFrame>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142852"/>
            <a:ext cx="8229600" cy="654032"/>
          </a:xfrm>
        </p:spPr>
        <p:txBody>
          <a:bodyPr/>
          <a:lstStyle/>
          <a:p>
            <a:pPr algn="ctr"/>
            <a:r>
              <a:rPr lang="es-MX" sz="3200" b="1" dirty="0" smtClean="0">
                <a:solidFill>
                  <a:srgbClr val="FFFF00"/>
                </a:solidFill>
                <a:latin typeface="Times New Roman" pitchFamily="18" charset="0"/>
                <a:ea typeface="+mj-ea"/>
                <a:cs typeface="Times New Roman" pitchFamily="18" charset="0"/>
              </a:rPr>
              <a:t>RESISTENCIA INTERNA DE UNA fem.</a:t>
            </a:r>
            <a:endParaRPr lang="es-MX" sz="3200"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285720" y="714356"/>
            <a:ext cx="8715436" cy="6143644"/>
          </a:xfrm>
        </p:spPr>
        <p:txBody>
          <a:bodyPr/>
          <a:lstStyle/>
          <a:p>
            <a:pPr algn="just"/>
            <a:r>
              <a:rPr lang="es-MX" sz="2400" dirty="0" smtClean="0">
                <a:solidFill>
                  <a:schemeClr val="tx1"/>
                </a:solidFill>
                <a:latin typeface="Times New Roman" pitchFamily="18" charset="0"/>
                <a:ea typeface="+mn-ea"/>
                <a:cs typeface="Times New Roman" pitchFamily="18" charset="0"/>
              </a:rPr>
              <a:t>En la naturaleza no se encuentra fuente ideal alguna, es decir todas tienen una resistencia interna, entonces </a:t>
            </a:r>
            <a:r>
              <a:rPr lang="es-MX" sz="2400" b="1" i="1" dirty="0" smtClean="0">
                <a:solidFill>
                  <a:srgbClr val="FFFF00"/>
                </a:solidFill>
                <a:latin typeface="Times New Roman" pitchFamily="18" charset="0"/>
                <a:ea typeface="+mn-ea"/>
                <a:cs typeface="Times New Roman" pitchFamily="18" charset="0"/>
              </a:rPr>
              <a:t>la </a:t>
            </a:r>
            <a:r>
              <a:rPr lang="es-MX" sz="2400" b="1" i="1" dirty="0" err="1" smtClean="0">
                <a:solidFill>
                  <a:srgbClr val="FFFF00"/>
                </a:solidFill>
                <a:latin typeface="Times New Roman" pitchFamily="18" charset="0"/>
                <a:ea typeface="+mn-ea"/>
                <a:cs typeface="Times New Roman" pitchFamily="18" charset="0"/>
              </a:rPr>
              <a:t>fem</a:t>
            </a:r>
            <a:r>
              <a:rPr lang="es-MX" sz="2400" b="1" i="1" dirty="0" smtClean="0">
                <a:solidFill>
                  <a:srgbClr val="FFFF00"/>
                </a:solidFill>
                <a:latin typeface="Times New Roman" pitchFamily="18" charset="0"/>
                <a:ea typeface="+mn-ea"/>
                <a:cs typeface="Times New Roman" pitchFamily="18" charset="0"/>
              </a:rPr>
              <a:t> </a:t>
            </a:r>
            <a:r>
              <a:rPr lang="el-GR" sz="2400" b="1" i="1" dirty="0" smtClean="0">
                <a:solidFill>
                  <a:srgbClr val="FFFF00"/>
                </a:solidFill>
                <a:latin typeface="Times New Roman" pitchFamily="18" charset="0"/>
                <a:ea typeface="+mn-ea"/>
                <a:cs typeface="Times New Roman" pitchFamily="18" charset="0"/>
              </a:rPr>
              <a:t>ε</a:t>
            </a:r>
            <a:r>
              <a:rPr lang="es-MX" sz="2400" b="1" i="1" dirty="0" smtClean="0">
                <a:solidFill>
                  <a:srgbClr val="FFFF00"/>
                </a:solidFill>
                <a:latin typeface="Times New Roman" pitchFamily="18" charset="0"/>
                <a:ea typeface="+mn-ea"/>
                <a:cs typeface="Times New Roman" pitchFamily="18" charset="0"/>
              </a:rPr>
              <a:t> no es igual a la diferencia de potencial </a:t>
            </a:r>
            <a:r>
              <a:rPr lang="el-GR" sz="2400" b="1" i="1" dirty="0" smtClean="0">
                <a:solidFill>
                  <a:srgbClr val="FFFF00"/>
                </a:solidFill>
                <a:latin typeface="Times New Roman" pitchFamily="18" charset="0"/>
                <a:ea typeface="+mn-ea"/>
                <a:cs typeface="Times New Roman" pitchFamily="18" charset="0"/>
              </a:rPr>
              <a:t>Δ</a:t>
            </a:r>
            <a:r>
              <a:rPr lang="es-MX" sz="2400" b="1" i="1" dirty="0" smtClean="0">
                <a:solidFill>
                  <a:srgbClr val="FFFF00"/>
                </a:solidFill>
                <a:latin typeface="Times New Roman" pitchFamily="18" charset="0"/>
                <a:ea typeface="+mn-ea"/>
                <a:cs typeface="Times New Roman" pitchFamily="18" charset="0"/>
              </a:rPr>
              <a:t>V</a:t>
            </a:r>
            <a:r>
              <a:rPr lang="es-MX" sz="2400" dirty="0" smtClean="0">
                <a:solidFill>
                  <a:schemeClr val="tx1"/>
                </a:solidFill>
                <a:latin typeface="Times New Roman" pitchFamily="18" charset="0"/>
                <a:ea typeface="+mn-ea"/>
                <a:cs typeface="Times New Roman" pitchFamily="18" charset="0"/>
              </a:rPr>
              <a:t>. Esto se debe a que cuando se mueve un portador de carga en el interior de la fuente de </a:t>
            </a:r>
            <a:r>
              <a:rPr lang="es-MX" sz="2400" dirty="0" err="1" smtClean="0">
                <a:solidFill>
                  <a:schemeClr val="tx1"/>
                </a:solidFill>
                <a:latin typeface="Times New Roman" pitchFamily="18" charset="0"/>
                <a:ea typeface="+mn-ea"/>
                <a:cs typeface="Times New Roman" pitchFamily="18" charset="0"/>
              </a:rPr>
              <a:t>fem</a:t>
            </a:r>
            <a:r>
              <a:rPr lang="es-MX" sz="2400" dirty="0" smtClean="0">
                <a:solidFill>
                  <a:schemeClr val="tx1"/>
                </a:solidFill>
                <a:latin typeface="Times New Roman" pitchFamily="18" charset="0"/>
                <a:ea typeface="+mn-ea"/>
                <a:cs typeface="Times New Roman" pitchFamily="18" charset="0"/>
              </a:rPr>
              <a:t> experimenta una oposición (resistencia). Es a esta resistencia que se le denomina resistencia interna (</a:t>
            </a:r>
            <a:r>
              <a:rPr lang="es-MX" sz="2400" b="1" i="1" dirty="0" smtClean="0">
                <a:solidFill>
                  <a:schemeClr val="tx1"/>
                </a:solidFill>
                <a:latin typeface="Times New Roman" pitchFamily="18" charset="0"/>
                <a:ea typeface="+mn-ea"/>
                <a:cs typeface="Times New Roman" pitchFamily="18" charset="0"/>
              </a:rPr>
              <a:t>r</a:t>
            </a:r>
            <a:r>
              <a:rPr lang="es-MX" sz="2400" dirty="0" smtClean="0">
                <a:solidFill>
                  <a:schemeClr val="tx1"/>
                </a:solidFill>
                <a:latin typeface="Times New Roman" pitchFamily="18" charset="0"/>
                <a:ea typeface="+mn-ea"/>
                <a:cs typeface="Times New Roman" pitchFamily="18" charset="0"/>
              </a:rPr>
              <a:t>) y que si cumple con la ley de Ohm, entonces en ella habrá una caída de potencial, de tal forma que cuando existe flujo de corriente a través de la fuente, la diferencia de potencial entre los bornes será</a:t>
            </a:r>
          </a:p>
          <a:p>
            <a:endParaRPr lang="es-MX" sz="2000" dirty="0">
              <a:latin typeface="Times New Roman" pitchFamily="18" charset="0"/>
              <a:cs typeface="Times New Roman" pitchFamily="18" charset="0"/>
            </a:endParaRPr>
          </a:p>
        </p:txBody>
      </p:sp>
      <p:pic>
        <p:nvPicPr>
          <p:cNvPr id="4" name="3 Imagen"/>
          <p:cNvPicPr/>
          <p:nvPr/>
        </p:nvPicPr>
        <p:blipFill>
          <a:blip r:embed="rId3" cstate="print">
            <a:lum bright="-20000" contrast="40000"/>
          </a:blip>
          <a:srcRect/>
          <a:stretch>
            <a:fillRect/>
          </a:stretch>
        </p:blipFill>
        <p:spPr bwMode="auto">
          <a:xfrm>
            <a:off x="683568" y="4214818"/>
            <a:ext cx="7528920" cy="2643182"/>
          </a:xfrm>
          <a:prstGeom prst="rect">
            <a:avLst/>
          </a:prstGeom>
          <a:noFill/>
          <a:ln w="9525">
            <a:noFill/>
            <a:miter lim="800000"/>
            <a:headEnd/>
            <a:tailEnd/>
          </a:ln>
        </p:spPr>
      </p:pic>
      <p:sp>
        <p:nvSpPr>
          <p:cNvPr id="155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55649" name="Object 1"/>
          <p:cNvGraphicFramePr>
            <a:graphicFrameLocks noChangeAspect="1"/>
          </p:cNvGraphicFramePr>
          <p:nvPr/>
        </p:nvGraphicFramePr>
        <p:xfrm>
          <a:off x="6500826" y="3714752"/>
          <a:ext cx="1782190" cy="428628"/>
        </p:xfrm>
        <a:graphic>
          <a:graphicData uri="http://schemas.openxmlformats.org/presentationml/2006/ole">
            <p:oleObj spid="_x0000_s710658" name="Equation" r:id="rId4" imgW="749160" imgH="177480" progId="Equation.DSMT4">
              <p:embed/>
            </p:oleObj>
          </a:graphicData>
        </a:graphic>
      </p:graphicFrame>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14290"/>
            <a:ext cx="7772400" cy="1000132"/>
          </a:xfrm>
        </p:spPr>
        <p:txBody>
          <a:bodyPr/>
          <a:lstStyle/>
          <a:p>
            <a:pPr algn="ctr"/>
            <a:r>
              <a:rPr lang="es-MX" sz="3200" b="1" dirty="0" smtClean="0">
                <a:solidFill>
                  <a:srgbClr val="FFFF00"/>
                </a:solidFill>
                <a:latin typeface="Times New Roman" pitchFamily="18" charset="0"/>
                <a:cs typeface="Times New Roman" pitchFamily="18" charset="0"/>
              </a:rPr>
              <a:t/>
            </a:r>
            <a:br>
              <a:rPr lang="es-MX" sz="3200" b="1" dirty="0" smtClean="0">
                <a:solidFill>
                  <a:srgbClr val="FFFF00"/>
                </a:solidFill>
                <a:latin typeface="Times New Roman" pitchFamily="18" charset="0"/>
                <a:cs typeface="Times New Roman" pitchFamily="18" charset="0"/>
              </a:rPr>
            </a:br>
            <a:r>
              <a:rPr lang="es-MX" sz="3200" b="1" dirty="0" smtClean="0">
                <a:solidFill>
                  <a:srgbClr val="FFFF00"/>
                </a:solidFill>
                <a:latin typeface="Times New Roman" pitchFamily="18" charset="0"/>
                <a:cs typeface="Times New Roman" pitchFamily="18" charset="0"/>
              </a:rPr>
              <a:t>POTENCIA DE SALIDA EN UN FUENTE GENERADORA DE </a:t>
            </a:r>
            <a:r>
              <a:rPr lang="es-MX" sz="3200" b="1" i="1" dirty="0" smtClean="0">
                <a:solidFill>
                  <a:srgbClr val="FFFF00"/>
                </a:solidFill>
                <a:latin typeface="Times New Roman" pitchFamily="18" charset="0"/>
                <a:cs typeface="Times New Roman" pitchFamily="18" charset="0"/>
              </a:rPr>
              <a:t>fem.</a:t>
            </a:r>
            <a:r>
              <a:rPr lang="es-MX" dirty="0" smtClean="0">
                <a:latin typeface="Times New Roman" pitchFamily="18" charset="0"/>
                <a:cs typeface="Times New Roman" pitchFamily="18" charset="0"/>
              </a:rPr>
              <a:t/>
            </a:r>
            <a:br>
              <a:rPr lang="es-MX" dirty="0" smtClean="0">
                <a:latin typeface="Times New Roman" pitchFamily="18" charset="0"/>
                <a:cs typeface="Times New Roman" pitchFamily="18" charset="0"/>
              </a:rPr>
            </a:br>
            <a:endParaRPr lang="es-MX" dirty="0">
              <a:latin typeface="Times New Roman" pitchFamily="18" charset="0"/>
              <a:cs typeface="Times New Roman" pitchFamily="18" charset="0"/>
            </a:endParaRPr>
          </a:p>
        </p:txBody>
      </p:sp>
      <p:sp>
        <p:nvSpPr>
          <p:cNvPr id="3" name="2 Marcador de contenido"/>
          <p:cNvSpPr>
            <a:spLocks noGrp="1"/>
          </p:cNvSpPr>
          <p:nvPr>
            <p:ph idx="1"/>
          </p:nvPr>
        </p:nvSpPr>
        <p:spPr>
          <a:xfrm>
            <a:off x="360946" y="1094874"/>
            <a:ext cx="8568771" cy="5548836"/>
          </a:xfrm>
        </p:spPr>
        <p:txBody>
          <a:bodyPr/>
          <a:lstStyle/>
          <a:p>
            <a:pPr algn="just"/>
            <a:r>
              <a:rPr lang="es-MX" sz="2600" dirty="0" smtClean="0">
                <a:latin typeface="Tahoma" pitchFamily="34" charset="0"/>
                <a:cs typeface="Tahoma" pitchFamily="34" charset="0"/>
              </a:rPr>
              <a:t>La figura (a), representa una fuente de fem ε con una resistencia interna </a:t>
            </a:r>
            <a:r>
              <a:rPr lang="es-MX" sz="2600" i="1" dirty="0" smtClean="0">
                <a:latin typeface="Tahoma" pitchFamily="34" charset="0"/>
                <a:cs typeface="Tahoma" pitchFamily="34" charset="0"/>
              </a:rPr>
              <a:t>r</a:t>
            </a:r>
            <a:r>
              <a:rPr lang="es-MX" sz="2600" dirty="0" smtClean="0">
                <a:latin typeface="Tahoma" pitchFamily="34" charset="0"/>
                <a:cs typeface="Tahoma" pitchFamily="34" charset="0"/>
              </a:rPr>
              <a:t>, conectada mediante alambres conductores de resistencia despreciable a un circuito externo representado por el rectángulo inferior y en la figura (b) se muestra el circuito correspondiente</a:t>
            </a:r>
            <a:endParaRPr lang="es-MX" sz="2600" dirty="0">
              <a:latin typeface="Tahoma" pitchFamily="34" charset="0"/>
              <a:cs typeface="Tahoma" pitchFamily="34" charset="0"/>
            </a:endParaRPr>
          </a:p>
        </p:txBody>
      </p:sp>
      <p:pic>
        <p:nvPicPr>
          <p:cNvPr id="4" name="3 Imagen" descr="C:\Documents and Settings\Administrador\My Documents\CR 05.png"/>
          <p:cNvPicPr/>
          <p:nvPr/>
        </p:nvPicPr>
        <p:blipFill>
          <a:blip r:embed="rId2" cstate="print">
            <a:lum bright="-10000" contrast="30000"/>
          </a:blip>
          <a:srcRect/>
          <a:stretch>
            <a:fillRect/>
          </a:stretch>
        </p:blipFill>
        <p:spPr bwMode="auto">
          <a:xfrm>
            <a:off x="754200" y="3284621"/>
            <a:ext cx="3974211" cy="3368842"/>
          </a:xfrm>
          <a:prstGeom prst="rect">
            <a:avLst/>
          </a:prstGeom>
          <a:noFill/>
          <a:ln w="9525">
            <a:noFill/>
            <a:miter lim="800000"/>
            <a:headEnd/>
            <a:tailEnd/>
          </a:ln>
        </p:spPr>
      </p:pic>
      <p:pic>
        <p:nvPicPr>
          <p:cNvPr id="5" name="4 Imagen" descr="C:\Documents and Settings\Administrador\My Documents\CR 06.png"/>
          <p:cNvPicPr/>
          <p:nvPr/>
        </p:nvPicPr>
        <p:blipFill>
          <a:blip r:embed="rId3" cstate="print">
            <a:lum bright="-20000" contrast="40000"/>
          </a:blip>
          <a:srcRect/>
          <a:stretch>
            <a:fillRect/>
          </a:stretch>
        </p:blipFill>
        <p:spPr bwMode="auto">
          <a:xfrm>
            <a:off x="5072066" y="3571876"/>
            <a:ext cx="3857652" cy="23574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lstStyle/>
          <a:p>
            <a:pPr algn="ctr"/>
            <a:r>
              <a:rPr lang="es-MX" sz="3200" b="1" dirty="0" smtClean="0">
                <a:solidFill>
                  <a:srgbClr val="FFFF00"/>
                </a:solidFill>
                <a:latin typeface="Times New Roman" pitchFamily="18" charset="0"/>
                <a:cs typeface="Times New Roman" pitchFamily="18" charset="0"/>
              </a:rPr>
              <a:t>POTENCIA DE SALIDA DE UNA </a:t>
            </a:r>
            <a:r>
              <a:rPr lang="es-MX" sz="3200" dirty="0" smtClean="0">
                <a:solidFill>
                  <a:srgbClr val="FFFF00"/>
                </a:solidFill>
                <a:latin typeface="Times New Roman" pitchFamily="18" charset="0"/>
                <a:cs typeface="Times New Roman" pitchFamily="18" charset="0"/>
              </a:rPr>
              <a:t>fem</a:t>
            </a:r>
            <a:endParaRPr lang="es-MX" sz="3200" dirty="0">
              <a:solidFill>
                <a:srgbClr val="FFFF00"/>
              </a:solidFill>
              <a:latin typeface="Times New Roman" pitchFamily="18" charset="0"/>
              <a:cs typeface="Times New Roman" pitchFamily="18" charset="0"/>
            </a:endParaRPr>
          </a:p>
        </p:txBody>
      </p:sp>
      <p:sp>
        <p:nvSpPr>
          <p:cNvPr id="3" name="2 Marcador de contenido"/>
          <p:cNvSpPr>
            <a:spLocks noGrp="1"/>
          </p:cNvSpPr>
          <p:nvPr>
            <p:ph idx="1"/>
          </p:nvPr>
        </p:nvSpPr>
        <p:spPr>
          <a:xfrm>
            <a:off x="251520" y="764704"/>
            <a:ext cx="8712968" cy="5904656"/>
          </a:xfrm>
        </p:spPr>
        <p:txBody>
          <a:bodyPr/>
          <a:lstStyle/>
          <a:p>
            <a:pPr algn="just"/>
            <a:r>
              <a:rPr lang="es-MX" sz="2400" dirty="0" smtClean="0">
                <a:latin typeface="Times New Roman" pitchFamily="18" charset="0"/>
                <a:cs typeface="Times New Roman" pitchFamily="18" charset="0"/>
              </a:rPr>
              <a:t>La fuente de </a:t>
            </a:r>
            <a:r>
              <a:rPr lang="es-MX" sz="2400" i="1" dirty="0" smtClean="0">
                <a:latin typeface="Times New Roman" pitchFamily="18" charset="0"/>
                <a:cs typeface="Times New Roman" pitchFamily="18" charset="0"/>
              </a:rPr>
              <a:t>fem , </a:t>
            </a:r>
            <a:r>
              <a:rPr lang="es-MX" sz="2400" dirty="0" smtClean="0">
                <a:latin typeface="Times New Roman" pitchFamily="18" charset="0"/>
                <a:cs typeface="Times New Roman" pitchFamily="18" charset="0"/>
              </a:rPr>
              <a:t>podría ser la batería de un automóvil  cuya resistencia interna es </a:t>
            </a:r>
            <a:r>
              <a:rPr lang="es-MX" sz="2400" i="1" dirty="0" smtClean="0">
                <a:latin typeface="Times New Roman" pitchFamily="18" charset="0"/>
                <a:cs typeface="Times New Roman" pitchFamily="18" charset="0"/>
              </a:rPr>
              <a:t>r</a:t>
            </a:r>
            <a:r>
              <a:rPr lang="es-MX" sz="2400" dirty="0" smtClean="0">
                <a:latin typeface="Times New Roman" pitchFamily="18" charset="0"/>
                <a:cs typeface="Times New Roman" pitchFamily="18" charset="0"/>
              </a:rPr>
              <a:t>  no es visible a simple vista, pero podría tener una representación esquemática tal como se muestra en la figura a, dicha batería se encuentra instalada al faro de un automóvil como se ve en la figura b.</a:t>
            </a:r>
          </a:p>
          <a:p>
            <a:endParaRPr lang="es-MX" sz="2000" dirty="0">
              <a:latin typeface="Times New Roman" pitchFamily="18" charset="0"/>
              <a:cs typeface="Times New Roman" pitchFamily="18" charset="0"/>
            </a:endParaRPr>
          </a:p>
        </p:txBody>
      </p:sp>
      <p:pic>
        <p:nvPicPr>
          <p:cNvPr id="4" name="3 Imagen"/>
          <p:cNvPicPr/>
          <p:nvPr/>
        </p:nvPicPr>
        <p:blipFill>
          <a:blip r:embed="rId3" cstate="print">
            <a:lum bright="-20000" contrast="40000"/>
          </a:blip>
          <a:srcRect/>
          <a:stretch>
            <a:fillRect/>
          </a:stretch>
        </p:blipFill>
        <p:spPr bwMode="auto">
          <a:xfrm>
            <a:off x="755576" y="2636912"/>
            <a:ext cx="2857520" cy="2214578"/>
          </a:xfrm>
          <a:prstGeom prst="rect">
            <a:avLst/>
          </a:prstGeom>
          <a:noFill/>
          <a:ln w="9525">
            <a:noFill/>
            <a:miter lim="800000"/>
            <a:headEnd/>
            <a:tailEnd/>
          </a:ln>
        </p:spPr>
      </p:pic>
      <p:pic>
        <p:nvPicPr>
          <p:cNvPr id="5" name="4 Imagen" descr="C:\Documents and Settings\Administrador\My Documents\Bat 01.png"/>
          <p:cNvPicPr/>
          <p:nvPr/>
        </p:nvPicPr>
        <p:blipFill>
          <a:blip r:embed="rId4" cstate="print">
            <a:lum bright="-10000" contrast="30000"/>
          </a:blip>
          <a:srcRect/>
          <a:stretch>
            <a:fillRect/>
          </a:stretch>
        </p:blipFill>
        <p:spPr bwMode="auto">
          <a:xfrm>
            <a:off x="5786414" y="2420888"/>
            <a:ext cx="3357586" cy="2357454"/>
          </a:xfrm>
          <a:prstGeom prst="rect">
            <a:avLst/>
          </a:prstGeom>
          <a:noFill/>
          <a:ln w="9525">
            <a:noFill/>
            <a:miter lim="800000"/>
            <a:headEnd/>
            <a:tailEnd/>
          </a:ln>
        </p:spPr>
      </p:pic>
      <p:sp>
        <p:nvSpPr>
          <p:cNvPr id="304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04129" name="Object 1"/>
          <p:cNvGraphicFramePr>
            <a:graphicFrameLocks noChangeAspect="1"/>
          </p:cNvGraphicFramePr>
          <p:nvPr/>
        </p:nvGraphicFramePr>
        <p:xfrm>
          <a:off x="179512" y="4941168"/>
          <a:ext cx="2636145" cy="930404"/>
        </p:xfrm>
        <a:graphic>
          <a:graphicData uri="http://schemas.openxmlformats.org/presentationml/2006/ole">
            <p:oleObj spid="_x0000_s711682" name="Equation" r:id="rId5" imgW="647640" imgH="228600" progId="Equation.DSMT4">
              <p:embed/>
            </p:oleObj>
          </a:graphicData>
        </a:graphic>
      </p:graphicFrame>
      <p:sp>
        <p:nvSpPr>
          <p:cNvPr id="304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04131" name="Object 3"/>
          <p:cNvGraphicFramePr>
            <a:graphicFrameLocks noChangeAspect="1"/>
          </p:cNvGraphicFramePr>
          <p:nvPr/>
        </p:nvGraphicFramePr>
        <p:xfrm>
          <a:off x="3635896" y="4869160"/>
          <a:ext cx="4683521" cy="775203"/>
        </p:xfrm>
        <a:graphic>
          <a:graphicData uri="http://schemas.openxmlformats.org/presentationml/2006/ole">
            <p:oleObj spid="_x0000_s711683" name="Equation" r:id="rId6" imgW="1384200" imgH="228600" progId="Equation.DSMT4">
              <p:embed/>
            </p:oleObj>
          </a:graphicData>
        </a:graphic>
      </p:graphicFrame>
      <p:sp>
        <p:nvSpPr>
          <p:cNvPr id="3041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04133" name="Object 5"/>
          <p:cNvGraphicFramePr>
            <a:graphicFrameLocks noChangeAspect="1"/>
          </p:cNvGraphicFramePr>
          <p:nvPr/>
        </p:nvGraphicFramePr>
        <p:xfrm>
          <a:off x="2555776" y="5805264"/>
          <a:ext cx="6667328" cy="1052736"/>
        </p:xfrm>
        <a:graphic>
          <a:graphicData uri="http://schemas.openxmlformats.org/presentationml/2006/ole">
            <p:oleObj spid="_x0000_s711684" name="Equation" r:id="rId7" imgW="1447560" imgH="228600" progId="Equation.DSMT4">
              <p:embed/>
            </p:oleObj>
          </a:graphicData>
        </a:graphic>
      </p:graphicFrame>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Facilitating A Meeting - Dale Carnegie Training (R)">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ilitating A Meeting - Dale Carnegie Training (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en-US" sz="3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en-US" sz="3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acilitating A Meeting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Facilitating A Meeting - Dale Carnegie Training (R) 2">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Facilitating A Meeting - Dale Carnegie Training (R) 3">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Facilitating A Meeting - Dale Carnegie Training (R)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Facilitating A Meeting - Dale Carnegie Training (R)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Facilitating A Meeting - Dale Carnegie Training (R)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Facilitating A Meeting - Dale Carnegie Training (R)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Facilitating A Meeting - Dale Carnegie Training (R)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Designs\NOTEBOOK.POT</Template>
  <TotalTime>10709</TotalTime>
  <Words>5470</Words>
  <Application>Microsoft Office PowerPoint</Application>
  <PresentationFormat>Presentación en pantalla (4:3)</PresentationFormat>
  <Paragraphs>487</Paragraphs>
  <Slides>120</Slides>
  <Notes>4</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3</vt:i4>
      </vt:variant>
      <vt:variant>
        <vt:lpstr>Títulos de diapositiva</vt:lpstr>
      </vt:variant>
      <vt:variant>
        <vt:i4>120</vt:i4>
      </vt:variant>
    </vt:vector>
  </HeadingPairs>
  <TitlesOfParts>
    <vt:vector size="132" baseType="lpstr">
      <vt:lpstr>Arial</vt:lpstr>
      <vt:lpstr>Times New Roman</vt:lpstr>
      <vt:lpstr>AlgerianD</vt:lpstr>
      <vt:lpstr>Tahoma</vt:lpstr>
      <vt:lpstr>Wingdings</vt:lpstr>
      <vt:lpstr>Calibri</vt:lpstr>
      <vt:lpstr>Arial Narrow</vt:lpstr>
      <vt:lpstr>Symbol</vt:lpstr>
      <vt:lpstr>Facilitating A Meeting - Dale Carnegie Training (R)</vt:lpstr>
      <vt:lpstr>Equation</vt:lpstr>
      <vt:lpstr>MathType 5.0 Equation</vt:lpstr>
      <vt:lpstr>CorelDRAW</vt:lpstr>
      <vt:lpstr>Diapositiva 1</vt:lpstr>
      <vt:lpstr>I. INTRODUCCIÓN</vt:lpstr>
      <vt:lpstr>II. OBJETIVOS</vt:lpstr>
      <vt:lpstr> III. CORRIENTE ELECTRICA. </vt:lpstr>
      <vt:lpstr> III. CORRIENTE ELECTRICA. </vt:lpstr>
      <vt:lpstr>2.1.  Flujo de carga en conductores_3</vt:lpstr>
      <vt:lpstr>2.1.  Flujo de carga en conductores_4</vt:lpstr>
      <vt:lpstr>2.1. Flujo de carga_5 </vt:lpstr>
      <vt:lpstr>2.1 Flujo de carga en conductores_6</vt:lpstr>
      <vt:lpstr>  2.3. NOCION DE CORRIENTE ELÉCTRICA </vt:lpstr>
      <vt:lpstr> 2.3.1 Corriente de conducción. </vt:lpstr>
      <vt:lpstr> 2.3.2 Corriente de convección </vt:lpstr>
      <vt:lpstr> 2.3.3 Corriente de polarización. </vt:lpstr>
      <vt:lpstr>2.3.4 Corriente de desplazamiento</vt:lpstr>
      <vt:lpstr> 2.4. Corriente eléctrica de conducción_1 </vt:lpstr>
      <vt:lpstr>2.4. Corriente eléctrica de conducción_2</vt:lpstr>
      <vt:lpstr>2.4. Corriente eléctrica de conducción_3</vt:lpstr>
      <vt:lpstr>DIRECCION DE LA CORRIENTE</vt:lpstr>
      <vt:lpstr>2.5. Definición de corriente eléctrica de conducción</vt:lpstr>
      <vt:lpstr>2.5. Definición de corriente eléctrica de conducción</vt:lpstr>
      <vt:lpstr>Ejemplo 01</vt:lpstr>
      <vt:lpstr>Diapositiva 22</vt:lpstr>
      <vt:lpstr>Ejemplo 02</vt:lpstr>
      <vt:lpstr>Ejemplo 03</vt:lpstr>
      <vt:lpstr>Ejemplo 04</vt:lpstr>
      <vt:lpstr>Ejemplo 05</vt:lpstr>
      <vt:lpstr> IV. Densidad de corriente (j) _1. </vt:lpstr>
      <vt:lpstr>IV. Densidad de corriente (j) _2</vt:lpstr>
      <vt:lpstr>IV. Densidad de corriente (j)    _3</vt:lpstr>
      <vt:lpstr>V. Densidad de corriente (j) en función de la velocidad de deriva (vd ) de los portadores de carga</vt:lpstr>
      <vt:lpstr>V. Densidad de corriente y  velocidad de deriva_2 </vt:lpstr>
      <vt:lpstr>V. Relación densidad de corriente y velocidad de deriva_3</vt:lpstr>
      <vt:lpstr>V. Relación densidad de corriente y velocidad de deriva_3</vt:lpstr>
      <vt:lpstr>V. Relación densidad de corriente y velocidad de deriva_3</vt:lpstr>
      <vt:lpstr>Resumen</vt:lpstr>
      <vt:lpstr>Ejemplo 01</vt:lpstr>
      <vt:lpstr>Ejemplo 02</vt:lpstr>
      <vt:lpstr>Ejemplo 03</vt:lpstr>
      <vt:lpstr>Ejemplo 04</vt:lpstr>
      <vt:lpstr>Ejemplo 05</vt:lpstr>
      <vt:lpstr>Ejemplo 06</vt:lpstr>
      <vt:lpstr>Solución</vt:lpstr>
      <vt:lpstr> VI. LEY DE OHM MICROSCÓPICA: Conductividad eléctrica_1 </vt:lpstr>
      <vt:lpstr>VI. LEY DE OHM MICROSCÓPICA: Conductividad eléctrica.</vt:lpstr>
      <vt:lpstr>VI. LEY DE OHM MICROSCÓPICA: Conductividad eléctrica_3</vt:lpstr>
      <vt:lpstr>VI. LEY DE OHM MICROSCÓPICA: Conductividad eléctrica_3</vt:lpstr>
      <vt:lpstr>VI. LEY DE OHM MICROSCÓPICA: Relación entre vectores j, E y vd</vt:lpstr>
      <vt:lpstr>VII. RESISTIVIDAD Y CONDUCTIVIDAD</vt:lpstr>
      <vt:lpstr>VII. RESISTIVIDAD Y CONDUCTIVIDAD</vt:lpstr>
      <vt:lpstr>VIII- RESISTIVIDAD Y LA TEMPERATURA</vt:lpstr>
      <vt:lpstr>IX. SUPERCONDUCTIVIDAD</vt:lpstr>
      <vt:lpstr>IX. SUPERCONDUCTIVIDAD</vt:lpstr>
      <vt:lpstr> X. RESISTENCIA ELECTRICA:  Ley de Ohm Macroscópica </vt:lpstr>
      <vt:lpstr> X. RESISTENCIA ELECTRICA:  Ley de Ohm Macroscópica </vt:lpstr>
      <vt:lpstr>RESISTENCIA ELÉCTRICA   (R)</vt:lpstr>
      <vt:lpstr>Factores que afectan la resistencia</vt:lpstr>
      <vt:lpstr>Factores que afectan a R (Cont.)</vt:lpstr>
      <vt:lpstr>XI. MATERIALES OHMICOS</vt:lpstr>
      <vt:lpstr>XII. MATERIALES NO OHMICOS</vt:lpstr>
      <vt:lpstr>XII. MATERIALES NO OHMICOS</vt:lpstr>
      <vt:lpstr> XIII. VARIACIÓN DE LA RESISTENCIA CON LA TEMPERATURA. </vt:lpstr>
      <vt:lpstr>XIII. VARIACIÓN DE LA RESISTENCIA CON LA TEMPERATURA.</vt:lpstr>
      <vt:lpstr>Símbolos de elementos en circuitos eléctricos</vt:lpstr>
      <vt:lpstr>Símbolos de elementos en el Laboratorio</vt:lpstr>
      <vt:lpstr>Ejemplo 01</vt:lpstr>
      <vt:lpstr>Ejemplo 02</vt:lpstr>
      <vt:lpstr>Ejemplo 03</vt:lpstr>
      <vt:lpstr>Ejemplo 04</vt:lpstr>
      <vt:lpstr>Ejemplo 05 </vt:lpstr>
      <vt:lpstr>Ejemplo 06 </vt:lpstr>
      <vt:lpstr>Ejemplo 07 </vt:lpstr>
      <vt:lpstr>Ejemplo 08</vt:lpstr>
      <vt:lpstr>Ejemplo 08</vt:lpstr>
      <vt:lpstr>Ejemplo 09</vt:lpstr>
      <vt:lpstr>Ejemplo 10</vt:lpstr>
      <vt:lpstr>Ejemplo 11</vt:lpstr>
      <vt:lpstr>Ejemplo 12</vt:lpstr>
      <vt:lpstr>Ejemplo 13</vt:lpstr>
      <vt:lpstr>Ejemplo 14</vt:lpstr>
      <vt:lpstr>Ejemplo 15</vt:lpstr>
      <vt:lpstr>Ejemplo 16</vt:lpstr>
      <vt:lpstr>RESISTENCIA EN CIRCUITOS</vt:lpstr>
      <vt:lpstr>RESISTENCIA EN CIRCUITOS</vt:lpstr>
      <vt:lpstr>RESISTENCIA EN CIRCUITOS</vt:lpstr>
      <vt:lpstr>RESISTENCIAS VARIABLES</vt:lpstr>
      <vt:lpstr>REÓSTATO</vt:lpstr>
      <vt:lpstr>OTROS RESISTORES</vt:lpstr>
      <vt:lpstr>GAMMA DE RESISTORES </vt:lpstr>
      <vt:lpstr>OTRO TIPOS DE RESISTENCIA</vt:lpstr>
      <vt:lpstr>  VIX.  ENERGÍA Y POTENCIA EN CIRCUITOS ELECTRICOS. </vt:lpstr>
      <vt:lpstr>VIX. ENERGÍA Y POTENCIA EN CIRCUITOS_2</vt:lpstr>
      <vt:lpstr>Resistencia pura</vt:lpstr>
      <vt:lpstr>POTENCIA DE SALIDA EN UN FUENTE GENERADORA DE FEM.</vt:lpstr>
      <vt:lpstr> XV. FUERZA ELECTROMOTRIZ Y CIRCUITOS. </vt:lpstr>
      <vt:lpstr>FUERZA ELECTROMOTRIZ (FEM).</vt:lpstr>
      <vt:lpstr>FUERZA ELECTROMOTRIZ (FEM).</vt:lpstr>
      <vt:lpstr>RESISTENCIA INTERNA DE UNA fem.</vt:lpstr>
      <vt:lpstr> POTENCIA DE SALIDA EN UN FUENTE GENERADORA DE fem. </vt:lpstr>
      <vt:lpstr>POTENCIA DE SALIDA DE UNA fem</vt:lpstr>
      <vt:lpstr>Potencia de entrada en una fuente generadora de fem.</vt:lpstr>
      <vt:lpstr>Potencia entrada en una fuente generadora de fem.</vt:lpstr>
      <vt:lpstr>Ejemplo 1</vt:lpstr>
      <vt:lpstr>Ejemplo 2</vt:lpstr>
      <vt:lpstr>Ejemplo 3</vt:lpstr>
      <vt:lpstr>Ejemplo 4</vt:lpstr>
      <vt:lpstr>Ejemplo 5</vt:lpstr>
      <vt:lpstr>Ejemplo 8</vt:lpstr>
      <vt:lpstr>Ejemplo 9 </vt:lpstr>
      <vt:lpstr>Ejemplo 10 </vt:lpstr>
      <vt:lpstr>Representación de un circuito</vt:lpstr>
      <vt:lpstr>Instalación de un circuito</vt:lpstr>
      <vt:lpstr>Otros dispositivos eléctricos</vt:lpstr>
      <vt:lpstr>Generador</vt:lpstr>
      <vt:lpstr>Fuente de tensión</vt:lpstr>
      <vt:lpstr>Pilas y baterías</vt:lpstr>
      <vt:lpstr>Medición de una DDP</vt:lpstr>
      <vt:lpstr>Disco cargado giratorio</vt:lpstr>
      <vt:lpstr>Densidad de corriente variable</vt:lpstr>
      <vt:lpstr>Diapositiva 119</vt:lpstr>
      <vt:lpstr>Diapositiva 120</vt:lpstr>
    </vt:vector>
  </TitlesOfParts>
  <Company>Southern Polytechnic State 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Statics</dc:title>
  <dc:creator>Paul E. Tippens</dc:creator>
  <cp:lastModifiedBy> </cp:lastModifiedBy>
  <cp:revision>455</cp:revision>
  <dcterms:created xsi:type="dcterms:W3CDTF">1998-07-23T13:54:06Z</dcterms:created>
  <dcterms:modified xsi:type="dcterms:W3CDTF">2010-12-30T20:27:02Z</dcterms:modified>
</cp:coreProperties>
</file>